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62" r:id="rId6"/>
    <p:sldId id="261" r:id="rId7"/>
    <p:sldId id="273" r:id="rId8"/>
    <p:sldId id="274" r:id="rId9"/>
    <p:sldId id="275" r:id="rId10"/>
    <p:sldId id="276" r:id="rId11"/>
    <p:sldId id="277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Работа по составлению и решению контекстных задач в начальной школе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Бурова Ирина Михайловна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Руководитель ШМО учителей начальных классов МБОУ СОШ №14</a:t>
            </a:r>
            <a:endParaRPr lang="en-US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12776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2</a:t>
            </a:r>
            <a:endParaRPr lang="ru-RU" dirty="0"/>
          </a:p>
          <a:p>
            <a:pPr indent="450215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Семья из четырёх человек приехала в Ярославль и поселилась в гостинице, запланировав посетить планетарий, кафе, цирк, и вернуться в гостиницу. Добираться до объектов можно на такси, а можно на трамвае. Стоимость поездки на трамвае 26 рублей для одного пассажира. Добираясь от гостиницы до планетария на трамвае семья должна сделать одну пересадку, от планетария до кафе - без пересадок, от кафе до цирка - без пересадок, от цирка до гостиницы - одну пересадку. Стоимость поездки на такси от гостиницы до планетария 82 рубля, от планетария до кафе – 78 рублей, от кафе до цирка – 89 рублей, от цирка до гостиницы - 112 рублей. Какой вид транспорта необходимо выбрать семье, чтобы сэкономить? Какую сумму может сэкономить семья?</a:t>
            </a:r>
            <a:endParaRPr lang="ru-RU" dirty="0"/>
          </a:p>
          <a:p>
            <a:pPr indent="450215" algn="r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Автор Глазунов Михаил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21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b="1" dirty="0"/>
              <a:t>Применение контекстных задач в обучении </a:t>
            </a:r>
            <a:r>
              <a:rPr lang="ru-RU" sz="3100" b="1" dirty="0" smtClean="0"/>
              <a:t>способствует: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изменению организационных форм учебного процесса, структуры образовательного процесса в целом;</a:t>
            </a:r>
          </a:p>
          <a:p>
            <a:pPr lvl="0"/>
            <a:r>
              <a:rPr lang="ru-RU" dirty="0"/>
              <a:t>формированию навыков продуктивной деятельности: добыванию знаний непосредственно из реальной действительности;</a:t>
            </a:r>
          </a:p>
          <a:p>
            <a:pPr lvl="0"/>
            <a:r>
              <a:rPr lang="ru-RU" dirty="0"/>
              <a:t>овладению приемами действий в нестандартных ситуациях, эвристическими методами решения проблем;</a:t>
            </a:r>
          </a:p>
          <a:p>
            <a:pPr lvl="0"/>
            <a:r>
              <a:rPr lang="ru-RU" dirty="0"/>
              <a:t>адекватному применению знаний для решения возникающих проблем в повседневной жизни;</a:t>
            </a:r>
          </a:p>
          <a:p>
            <a:pPr lvl="0"/>
            <a:r>
              <a:rPr lang="ru-RU" dirty="0"/>
              <a:t>изменению форм и методов оценивания (введению новых критериев оценки, расширению того, что оценивается, и т. д.);</a:t>
            </a:r>
          </a:p>
          <a:p>
            <a:pPr lvl="0"/>
            <a:r>
              <a:rPr lang="ru-RU" dirty="0"/>
              <a:t>формированию способности работать с информационными источниками, навыков работы в группе, умений планировать деятельность по достижению результата, выполнить программу и представить результаты своей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42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71" y="1628800"/>
            <a:ext cx="7715250" cy="4053903"/>
          </a:xfrm>
        </p:spPr>
      </p:pic>
    </p:spTree>
    <p:extLst>
      <p:ext uri="{BB962C8B-B14F-4D97-AF65-F5344CB8AC3E}">
        <p14:creationId xmlns:p14="http://schemas.microsoft.com/office/powerpoint/2010/main" val="390289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7270576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i="1" dirty="0" smtClean="0">
                <a:solidFill>
                  <a:srgbClr val="7030A0"/>
                </a:solidFill>
              </a:rPr>
              <a:t>«Математике </a:t>
            </a:r>
            <a:r>
              <a:rPr lang="ru-RU" sz="4000" b="1" i="1" dirty="0">
                <a:solidFill>
                  <a:srgbClr val="7030A0"/>
                </a:solidFill>
              </a:rPr>
              <a:t>должно учить в школе еще с той целью, чтобы познания, здесь приобретаемые, были достаточными для обыкновенных потребностей </a:t>
            </a:r>
            <a:r>
              <a:rPr lang="ru-RU" sz="4000" b="1" i="1" dirty="0" smtClean="0">
                <a:solidFill>
                  <a:srgbClr val="7030A0"/>
                </a:solidFill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в жизни» </a:t>
            </a:r>
            <a:br>
              <a:rPr lang="ru-RU" sz="4000" b="1" i="1" dirty="0" smtClean="0">
                <a:solidFill>
                  <a:srgbClr val="7030A0"/>
                </a:solidFill>
              </a:rPr>
            </a:br>
            <a:r>
              <a:rPr lang="ru-RU" sz="4000" b="1" i="1" dirty="0" smtClean="0">
                <a:solidFill>
                  <a:srgbClr val="7030A0"/>
                </a:solidFill>
              </a:rPr>
              <a:t>Л</a:t>
            </a:r>
            <a:r>
              <a:rPr lang="ru-RU" sz="4000" b="1" i="1" dirty="0">
                <a:solidFill>
                  <a:srgbClr val="7030A0"/>
                </a:solidFill>
              </a:rPr>
              <a:t>. </a:t>
            </a:r>
            <a:r>
              <a:rPr lang="ru-RU" sz="4000" b="1" i="1" dirty="0" smtClean="0">
                <a:solidFill>
                  <a:srgbClr val="7030A0"/>
                </a:solidFill>
              </a:rPr>
              <a:t>Карно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067944" y="5517232"/>
            <a:ext cx="3704456" cy="1215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20688"/>
            <a:ext cx="66967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Контекстная задача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это задача, в условии которой известным, или данным, является описание конкретной жизненной ситуации, связанной с имеющимися у ребят знаниями и опытом. Требованием, или искомым, задачи является актуализация этого опыта с целью анализа, осмысления и объяснения данной ситуации или для выбора способа действия в ней. А результатом ее решения становится встреча с учебной проблемой, то есть осознание неполноты, недостаточности своих знаний и одновременно с этим — понимание их ценности для эффективной дальнейшей деятельности.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1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Контекстная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должна опираться на реально имеющийся у учащихся жизненный опыт, представления, знания, взгляды, мнения, и т. д.; 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Контекстная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нестандартна, оригинальна. Эта ее особенность обеспечивает эффект новизны, вызывает интерес;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содержании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контекстной задачи должны отражаться математические и нематематические проблемы и их взаимная связь;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должна соответствовать программе курса, служить достижению цели обучения;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может быть представлен в различных формах (таблицы, графики, текст, диаграммы);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математическая модель описанной в задаче ситуации, которая соответствует уровню подготовленности школьника;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 задачи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развиваться в соответствии с последовательностью поставленных в ней вопросов;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Контекстная </a:t>
            </a:r>
            <a:r>
              <a:rPr lang="ru-RU" sz="6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- это задача «ловушка», в ней в неявном, свернутом  виде заключена проблема, которая соответствует основной идее учебного занятия, его сверхзадаче.</a:t>
            </a:r>
            <a:endParaRPr lang="ru-RU" sz="6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3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71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Как рождаются контекстные задачи?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Определить, что в теме урока ученикам известно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Определить, что в содержании темы новое для учеников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Подумать, какой интерес новые знания могут представлять для учеников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Сформулировать </a:t>
            </a:r>
            <a:r>
              <a:rPr lang="ru-RU" sz="2000" b="1" i="1" dirty="0">
                <a:solidFill>
                  <a:srgbClr val="0070C0"/>
                </a:solidFill>
              </a:rPr>
              <a:t>ответы на все предыдущие вопросы обобщенно – в </a:t>
            </a:r>
            <a:r>
              <a:rPr lang="ru-RU" sz="2000" b="1" i="1" dirty="0" smtClean="0">
                <a:solidFill>
                  <a:srgbClr val="0070C0"/>
                </a:solidFill>
              </a:rPr>
              <a:t>виде </a:t>
            </a:r>
            <a:r>
              <a:rPr lang="ru-RU" sz="2000" b="1" i="1" dirty="0">
                <a:solidFill>
                  <a:srgbClr val="0070C0"/>
                </a:solidFill>
              </a:rPr>
              <a:t>личностно значимой </a:t>
            </a:r>
            <a:r>
              <a:rPr lang="ru-RU" sz="2000" b="1" i="1" dirty="0" smtClean="0">
                <a:solidFill>
                  <a:srgbClr val="0070C0"/>
                </a:solidFill>
              </a:rPr>
              <a:t>проблемы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Придумать жизненную ситуацию, в которой обучающиеся </a:t>
            </a:r>
            <a:r>
              <a:rPr lang="ru-RU" sz="2000" b="1" i="1" dirty="0">
                <a:solidFill>
                  <a:srgbClr val="0070C0"/>
                </a:solidFill>
              </a:rPr>
              <a:t>сами смогут осознать и сформулировать </a:t>
            </a:r>
            <a:r>
              <a:rPr lang="ru-RU" sz="2000" b="1" i="1" dirty="0" smtClean="0">
                <a:solidFill>
                  <a:srgbClr val="0070C0"/>
                </a:solidFill>
              </a:rPr>
              <a:t>личностно </a:t>
            </a:r>
            <a:r>
              <a:rPr lang="ru-RU" sz="2000" b="1" i="1" dirty="0">
                <a:solidFill>
                  <a:srgbClr val="0070C0"/>
                </a:solidFill>
              </a:rPr>
              <a:t>значимую </a:t>
            </a:r>
            <a:r>
              <a:rPr lang="ru-RU" sz="2000" b="1" i="1" dirty="0" smtClean="0">
                <a:solidFill>
                  <a:srgbClr val="0070C0"/>
                </a:solidFill>
              </a:rPr>
              <a:t>проблему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Составить </a:t>
            </a:r>
            <a:r>
              <a:rPr lang="ru-RU" sz="2000" b="1" i="1" dirty="0">
                <a:solidFill>
                  <a:srgbClr val="0070C0"/>
                </a:solidFill>
              </a:rPr>
              <a:t>текст – описание данной ситуации, то есть опишите условие контекстной задачи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Сформулировать </a:t>
            </a:r>
            <a:r>
              <a:rPr lang="ru-RU" sz="2000" b="1" i="1" dirty="0">
                <a:solidFill>
                  <a:srgbClr val="0070C0"/>
                </a:solidFill>
              </a:rPr>
              <a:t>задание, требующее анализа </a:t>
            </a:r>
            <a:r>
              <a:rPr lang="ru-RU" sz="2000" b="1" i="1" dirty="0" smtClean="0">
                <a:solidFill>
                  <a:srgbClr val="0070C0"/>
                </a:solidFill>
              </a:rPr>
              <a:t>ситуации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</a:rPr>
              <a:t>Оцените качество и предполагаемую эффективность полученной контекстной задачи с двух позиций:</a:t>
            </a:r>
          </a:p>
          <a:p>
            <a:pPr marL="0" lvl="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       </a:t>
            </a:r>
            <a:r>
              <a:rPr lang="ru-RU" sz="2000" b="1" i="1" dirty="0" smtClean="0">
                <a:solidFill>
                  <a:srgbClr val="0070C0"/>
                </a:solidFill>
              </a:rPr>
              <a:t>во-первых</a:t>
            </a:r>
            <a:r>
              <a:rPr lang="ru-RU" sz="2000" i="1" dirty="0">
                <a:solidFill>
                  <a:srgbClr val="0070C0"/>
                </a:solidFill>
              </a:rPr>
              <a:t>, способствует ли она встрече с проблемой, </a:t>
            </a:r>
            <a:r>
              <a:rPr lang="ru-RU" sz="2000" i="1" dirty="0" smtClean="0">
                <a:solidFill>
                  <a:srgbClr val="0070C0"/>
                </a:solidFill>
              </a:rPr>
              <a:t>     соответствующей </a:t>
            </a:r>
            <a:r>
              <a:rPr lang="ru-RU" sz="2000" i="1" dirty="0">
                <a:solidFill>
                  <a:srgbClr val="0070C0"/>
                </a:solidFill>
              </a:rPr>
              <a:t>программной теме урока;</a:t>
            </a:r>
          </a:p>
          <a:p>
            <a:pPr marL="0" lvl="0" indent="0"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       </a:t>
            </a:r>
            <a:r>
              <a:rPr lang="ru-RU" sz="2000" b="1" i="1" dirty="0" smtClean="0">
                <a:solidFill>
                  <a:srgbClr val="0070C0"/>
                </a:solidFill>
              </a:rPr>
              <a:t>во-вторых</a:t>
            </a:r>
            <a:r>
              <a:rPr lang="ru-RU" sz="2000" b="1" i="1" dirty="0">
                <a:solidFill>
                  <a:srgbClr val="0070C0"/>
                </a:solidFill>
              </a:rPr>
              <a:t>, </a:t>
            </a:r>
            <a:r>
              <a:rPr lang="ru-RU" sz="2000" i="1" dirty="0">
                <a:solidFill>
                  <a:srgbClr val="0070C0"/>
                </a:solidFill>
              </a:rPr>
              <a:t>содержит ли данная задача ориентиры для получения учениками ответа на вопрос о личностной значимости новых знаний и умений.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406976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Через Москву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автомобиле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ТРК «РИО» 71 км, время в пути 1ч 20 минут, от ТРК «РИО» до музея танка Т-34 18 км за 20 минут, обратно в Сергиев Посад за 1 ч 20 минут по прямой 83 км. Расход бензина на 100 км-10 л по цене 45рублей.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городском транспорте (автобусе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до ТРК «РИО» время в пути 2 часа. Стоимость билета на автобус 200 рублей, на метро 50 рублей. От ТРК «РИО» до музея танка Т-34 1 час 30 минут. Стоимость проезда 150 рублей. Обратный путь тот же.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Рассчитать стоимость проезда и время в пути на автомобиле и городском транспорте для семьи из двух человек. Какой проезд выгоднее и на сколько рублей? Быстрее и на сколько минут?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202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0"/>
            <a:ext cx="7632848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Через Дмитров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автомобиле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Сергиева Посада до Дмитрова ехать 47 км. Время в пути 50 минут.  Из Дмитрова до д.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Шолохово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где находится музей танка Т-34, расстояние 39 км автомобиль проезжает за 40 минут. Обратно в Сергиев Посад за 1 ч 20 минут по прямой 83 км. Расход бензина на 100 км-10 л по цене 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45 рублей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городском транспорте.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электричке из Сергиева Посада до Дмитрова ехать 1ч 20 минут. Стоимость билета 110 рублей. Из Дмитрова на автобусе до музея танка Т-34 ехать около 2-х часов. Приблизительная стоимость проезда 170 рублей. Обратно возвращаемся той же дорогой.</a:t>
            </a:r>
            <a:endParaRPr lang="ru-RU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Рассчитать стоимость проезда и время в пути на автомобиле и городском транспорте для семьи из двух человек. Какой проезд выгоднее и на сколько рублей? Быстрее и на сколько минут?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888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Поездка в зоопарк.</a:t>
            </a:r>
            <a:endParaRPr lang="ru-RU" dirty="0"/>
          </a:p>
          <a:p>
            <a:pPr indent="450215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 решили съездить в зоопарк. Есть 2 способа. Первый – на электричке и метро. Второй – на автобусе и метро. Первый способ: на одного человека в одну сторону стоимость билета на электричке 184 рубля и 50 рублей на метро. Время в пути на электричке 1 ч 25 мин, на метро 11 минут и 20 минут пешком. Второй способ: на одного человека стоимость билета на автобусе 200 рублей. Время в пути: 1 час на автобусе, на метро 15 минут и 15 минут пешком. Рассчитайте время и стоимость поездки в зоопарк на семью из 3-х человек разными способами. Каким способом можно сэкономить время и деньги? </a:t>
            </a:r>
            <a:endParaRPr lang="ru-RU" dirty="0"/>
          </a:p>
          <a:p>
            <a:pPr indent="450215" algn="r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Автор Ефимова Валентина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9401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28800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Поездка в Ярославль.</a:t>
            </a:r>
            <a:endParaRPr lang="ru-RU" dirty="0"/>
          </a:p>
          <a:p>
            <a:pPr indent="450215"/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1</a:t>
            </a:r>
            <a:endParaRPr lang="ru-RU" dirty="0"/>
          </a:p>
          <a:p>
            <a:pPr indent="450215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Семья из четырёх человек собирается поехать из Сергиева Посада в Ярославль. Добраться до Ярославля можно на поезде или машине. Билет на поезд для одного пассажира стоит 812 рублей. Автомобиль расходует 10 литров бензина на 100 км пути. Цена бензина – 44 рубля 50 копеек за 1 литр. Расстояние от Сергиева Посада до Ярославля – 200 км. Сколько рублей семья потратит на наиболее дешевую поездку?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426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387</TotalTime>
  <Words>996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8_math</vt:lpstr>
      <vt:lpstr>Работа по составлению и решению контекстных задач в начальной школе</vt:lpstr>
      <vt:lpstr>«Математике должно учить в школе еще с той целью, чтобы познания, здесь приобретаемые, были достаточными для обыкновенных потребностей  в жизни»  Л. Карно </vt:lpstr>
      <vt:lpstr>Презентация PowerPoint</vt:lpstr>
      <vt:lpstr>Презентация PowerPoint</vt:lpstr>
      <vt:lpstr>Как рождаются контекстные задачи?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Применение контекстных задач в обучении способствует: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по составлению и решению контекстных задач в начальной школе</dc:title>
  <dc:subject>Шаблон оформления</dc:subject>
  <dc:creator>User</dc:creator>
  <cp:keywords/>
  <dc:description>Шаблон оформления
Корпорация Майкрософт</dc:description>
  <cp:lastModifiedBy>User</cp:lastModifiedBy>
  <cp:revision>27</cp:revision>
  <dcterms:created xsi:type="dcterms:W3CDTF">2019-11-21T16:34:39Z</dcterms:created>
  <dcterms:modified xsi:type="dcterms:W3CDTF">2020-07-22T16:02:19Z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