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1" r:id="rId4"/>
    <p:sldId id="262" r:id="rId5"/>
    <p:sldId id="263" r:id="rId6"/>
    <p:sldId id="264" r:id="rId7"/>
    <p:sldId id="265" r:id="rId8"/>
    <p:sldId id="266" r:id="rId9"/>
    <p:sldId id="267" r:id="rId10"/>
    <p:sldId id="268"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25.03.2020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25.03.2020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25.03.2020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25.03.2020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25.03.2020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25.03.2020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Наталья\Desktop\презентация\1549204275.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p:txBody>
          <a:bodyPr>
            <a:normAutofit fontScale="90000"/>
          </a:bodyPr>
          <a:lstStyle/>
          <a:p>
            <a:r>
              <a:rPr lang="ru-RU" b="1" dirty="0" smtClean="0">
                <a:solidFill>
                  <a:srgbClr val="C00000"/>
                </a:solidFill>
                <a:latin typeface="Times New Roman" pitchFamily="18" charset="0"/>
                <a:cs typeface="Times New Roman" pitchFamily="18" charset="0"/>
              </a:rPr>
              <a:t>Районная тематическая неделя</a:t>
            </a:r>
            <a:br>
              <a:rPr lang="ru-RU" b="1" dirty="0" smtClean="0">
                <a:solidFill>
                  <a:srgbClr val="C00000"/>
                </a:solidFill>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«Опыт мастеров – формула успеха»</a:t>
            </a:r>
            <a:endParaRPr lang="ru-RU" b="1" dirty="0">
              <a:solidFill>
                <a:srgbClr val="C0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p:txBody>
          <a:bodyPr/>
          <a:lstStyle/>
          <a:p>
            <a:endParaRPr lang="ru-RU" b="1" dirty="0" smtClean="0">
              <a:solidFill>
                <a:srgbClr val="C00000"/>
              </a:solidFill>
              <a:latin typeface="Times New Roman" pitchFamily="18" charset="0"/>
              <a:cs typeface="Times New Roman" pitchFamily="18" charset="0"/>
            </a:endParaRPr>
          </a:p>
          <a:p>
            <a:r>
              <a:rPr lang="ru-RU" b="1" dirty="0" smtClean="0">
                <a:solidFill>
                  <a:srgbClr val="C00000"/>
                </a:solidFill>
                <a:latin typeface="Times New Roman" pitchFamily="18" charset="0"/>
                <a:cs typeface="Times New Roman" pitchFamily="18" charset="0"/>
              </a:rPr>
              <a:t>«Художественно – эстетическое развитие»</a:t>
            </a:r>
            <a:endParaRPr lang="ru-RU" b="1" dirty="0">
              <a:solidFill>
                <a:srgbClr val="C00000"/>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Наталья\Desktop\презентация\s1200 (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274638"/>
            <a:ext cx="8229600" cy="3582990"/>
          </a:xfrm>
        </p:spPr>
        <p:txBody>
          <a:bodyPr>
            <a:normAutofit/>
          </a:bodyPr>
          <a:lstStyle/>
          <a:p>
            <a:r>
              <a:rPr lang="ru-RU" sz="6600" b="1" dirty="0" smtClean="0">
                <a:solidFill>
                  <a:srgbClr val="C00000"/>
                </a:solidFill>
                <a:latin typeface="Monotype Corsiva" pitchFamily="66" charset="0"/>
              </a:rPr>
              <a:t>Спасибо за внимание</a:t>
            </a:r>
            <a:endParaRPr lang="ru-RU" sz="6600" b="1" dirty="0">
              <a:solidFill>
                <a:srgbClr val="C00000"/>
              </a:solidFill>
              <a:latin typeface="Monotype Corsiva" pitchFamily="66"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Наталья\Desktop\презентация\img17.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714356"/>
            <a:ext cx="6758006" cy="5786478"/>
          </a:xfrm>
        </p:spPr>
        <p:txBody>
          <a:bodyPr>
            <a:normAutofit fontScale="90000"/>
          </a:bodyPr>
          <a:lstStyle/>
          <a:p>
            <a:pPr algn="l"/>
            <a:r>
              <a:rPr lang="ru-RU" sz="2800" b="1" dirty="0" smtClean="0">
                <a:latin typeface="Times New Roman" pitchFamily="18" charset="0"/>
                <a:cs typeface="Times New Roman" pitchFamily="18" charset="0"/>
              </a:rPr>
              <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Цель</a:t>
            </a:r>
            <a:r>
              <a:rPr lang="ru-RU" sz="2800" b="1"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Совершенствовать работу в </a:t>
            </a:r>
            <a:r>
              <a:rPr lang="ru-RU" sz="2800" dirty="0" smtClean="0">
                <a:latin typeface="Times New Roman" pitchFamily="18" charset="0"/>
                <a:cs typeface="Times New Roman" pitchFamily="18" charset="0"/>
              </a:rPr>
              <a:t>ГБДОУ </a:t>
            </a:r>
            <a:r>
              <a:rPr lang="ru-RU" sz="2800" dirty="0" smtClean="0">
                <a:latin typeface="Times New Roman" pitchFamily="18" charset="0"/>
                <a:cs typeface="Times New Roman" pitchFamily="18" charset="0"/>
              </a:rPr>
              <a:t>по художественно-эстетическому воспитанию</a:t>
            </a:r>
            <a:r>
              <a:rPr lang="ru-RU" sz="2800" dirty="0" smtClean="0">
                <a:latin typeface="Times New Roman" pitchFamily="18" charset="0"/>
                <a:cs typeface="Times New Roman" pitchFamily="18" charset="0"/>
              </a:rPr>
              <a:t>.</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Задачи: </a:t>
            </a:r>
            <a:br>
              <a:rPr lang="ru-RU" sz="2800" b="1" dirty="0" smtClean="0">
                <a:latin typeface="Times New Roman" pitchFamily="18" charset="0"/>
                <a:cs typeface="Times New Roman" pitchFamily="18" charset="0"/>
              </a:rPr>
            </a:br>
            <a:r>
              <a:rPr lang="ru-RU" sz="2700" b="1" dirty="0" smtClean="0">
                <a:latin typeface="Times New Roman" pitchFamily="18" charset="0"/>
                <a:cs typeface="Times New Roman" pitchFamily="18" charset="0"/>
              </a:rPr>
              <a:t>Первая </a:t>
            </a:r>
            <a:r>
              <a:rPr lang="ru-RU" sz="2700" b="1" dirty="0" smtClean="0">
                <a:latin typeface="Times New Roman" pitchFamily="18" charset="0"/>
                <a:cs typeface="Times New Roman" pitchFamily="18" charset="0"/>
              </a:rPr>
              <a:t>группа задач </a:t>
            </a:r>
            <a:r>
              <a:rPr lang="ru-RU" sz="2700" dirty="0" smtClean="0">
                <a:latin typeface="Times New Roman" pitchFamily="18" charset="0"/>
                <a:cs typeface="Times New Roman" pitchFamily="18" charset="0"/>
              </a:rPr>
              <a:t>направлена на формирование эстетического отношения детей к окружающему: развивать умение видеть и чувствовать красоту в природе, поступках, искусстве, понимать прекрасное; воспитывать художественный вкус, </a:t>
            </a:r>
            <a:r>
              <a:rPr lang="ru-RU" sz="2700" dirty="0" smtClean="0">
                <a:latin typeface="Times New Roman" pitchFamily="18" charset="0"/>
                <a:cs typeface="Times New Roman" pitchFamily="18" charset="0"/>
              </a:rPr>
              <a:t>потребность в познании </a:t>
            </a:r>
            <a:r>
              <a:rPr lang="ru-RU" sz="2700" dirty="0" smtClean="0">
                <a:latin typeface="Times New Roman" pitchFamily="18" charset="0"/>
                <a:cs typeface="Times New Roman" pitchFamily="18" charset="0"/>
              </a:rPr>
              <a:t>прекрасного</a:t>
            </a:r>
            <a:r>
              <a:rPr lang="ru-RU" sz="2700" dirty="0" smtClean="0">
                <a:latin typeface="Times New Roman" pitchFamily="18" charset="0"/>
                <a:cs typeface="Times New Roman" pitchFamily="18" charset="0"/>
              </a:rPr>
              <a:t>. </a:t>
            </a:r>
            <a:br>
              <a:rPr lang="ru-RU" sz="2700" dirty="0" smtClean="0">
                <a:latin typeface="Times New Roman" pitchFamily="18" charset="0"/>
                <a:cs typeface="Times New Roman" pitchFamily="18" charset="0"/>
              </a:rPr>
            </a:br>
            <a:r>
              <a:rPr lang="ru-RU" b="1" i="1" dirty="0" smtClean="0"/>
              <a:t> </a:t>
            </a:r>
            <a:r>
              <a:rPr lang="ru-RU" sz="2700" b="1" dirty="0" smtClean="0">
                <a:latin typeface="Times New Roman" pitchFamily="18" charset="0"/>
                <a:cs typeface="Times New Roman" pitchFamily="18" charset="0"/>
              </a:rPr>
              <a:t>Вторая </a:t>
            </a:r>
            <a:r>
              <a:rPr lang="ru-RU" sz="2700" b="1" dirty="0" smtClean="0">
                <a:latin typeface="Times New Roman" pitchFamily="18" charset="0"/>
                <a:cs typeface="Times New Roman" pitchFamily="18" charset="0"/>
              </a:rPr>
              <a:t>группа задач </a:t>
            </a:r>
            <a:r>
              <a:rPr lang="ru-RU" sz="2700" dirty="0" smtClean="0">
                <a:latin typeface="Times New Roman" pitchFamily="18" charset="0"/>
                <a:cs typeface="Times New Roman" pitchFamily="18" charset="0"/>
              </a:rPr>
              <a:t>направлена на формирование художественных умений в области разных искусств: обучению детей рисованию, лепке, аппликации .</a:t>
            </a:r>
            <a:r>
              <a:rPr lang="ru-RU" dirty="0" smtClean="0"/>
              <a:t/>
            </a:r>
            <a:br>
              <a:rPr lang="ru-RU" dirty="0" smtClean="0"/>
            </a:b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images.wallpaperscraft.ru/image/fon_linii_svetlyy_polosy_28053_1280x1024.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Прямоугольник 2"/>
          <p:cNvSpPr/>
          <p:nvPr/>
        </p:nvSpPr>
        <p:spPr>
          <a:xfrm>
            <a:off x="1571604" y="214291"/>
            <a:ext cx="6357982" cy="923330"/>
          </a:xfrm>
          <a:prstGeom prst="rect">
            <a:avLst/>
          </a:prstGeom>
        </p:spPr>
        <p:txBody>
          <a:bodyPr wrap="square">
            <a:spAutoFit/>
          </a:bodyPr>
          <a:lstStyle/>
          <a:p>
            <a:r>
              <a:rPr lang="ru-RU" sz="3600" b="1" dirty="0" smtClean="0">
                <a:solidFill>
                  <a:srgbClr val="002060"/>
                </a:solidFill>
                <a:latin typeface="Monotype Corsiva" pitchFamily="66" charset="0"/>
                <a:cs typeface="Times New Roman" pitchFamily="18" charset="0"/>
              </a:rPr>
              <a:t>Мастер – класс: «Лиса – краса».</a:t>
            </a:r>
            <a:r>
              <a:rPr lang="ru-RU" b="1" dirty="0" smtClean="0">
                <a:solidFill>
                  <a:srgbClr val="002060"/>
                </a:solidFill>
                <a:latin typeface="Monotype Corsiva" pitchFamily="66" charset="0"/>
                <a:cs typeface="Times New Roman" pitchFamily="18" charset="0"/>
              </a:rPr>
              <a:t/>
            </a:r>
            <a:br>
              <a:rPr lang="ru-RU" b="1" dirty="0" smtClean="0">
                <a:solidFill>
                  <a:srgbClr val="002060"/>
                </a:solidFill>
                <a:latin typeface="Monotype Corsiva" pitchFamily="66" charset="0"/>
                <a:cs typeface="Times New Roman" pitchFamily="18" charset="0"/>
              </a:rPr>
            </a:br>
            <a:endParaRPr lang="ru-RU" dirty="0"/>
          </a:p>
        </p:txBody>
      </p:sp>
      <p:pic>
        <p:nvPicPr>
          <p:cNvPr id="4" name="Picture 3" descr="C:\Users\Наталья\Desktop\презентация\ba79b151f64d237386f4d08762d0bde8.jpg"/>
          <p:cNvPicPr>
            <a:picLocks noChangeAspect="1" noChangeArrowheads="1"/>
          </p:cNvPicPr>
          <p:nvPr/>
        </p:nvPicPr>
        <p:blipFill>
          <a:blip r:embed="rId3"/>
          <a:stretch>
            <a:fillRect/>
          </a:stretch>
        </p:blipFill>
        <p:spPr bwMode="auto">
          <a:xfrm>
            <a:off x="285720" y="2143116"/>
            <a:ext cx="4110027" cy="4153750"/>
          </a:xfrm>
          <a:prstGeom prst="rect">
            <a:avLst/>
          </a:prstGeom>
          <a:noFill/>
        </p:spPr>
      </p:pic>
      <p:sp>
        <p:nvSpPr>
          <p:cNvPr id="5" name="Прямоугольник 4"/>
          <p:cNvSpPr/>
          <p:nvPr/>
        </p:nvSpPr>
        <p:spPr>
          <a:xfrm>
            <a:off x="714348" y="857233"/>
            <a:ext cx="8072494" cy="1754326"/>
          </a:xfrm>
          <a:prstGeom prst="rect">
            <a:avLst/>
          </a:prstGeom>
        </p:spPr>
        <p:txBody>
          <a:bodyPr wrap="square">
            <a:spAutoFit/>
          </a:bodyPr>
          <a:lstStyle/>
          <a:p>
            <a:r>
              <a:rPr lang="ru-RU" sz="2800" b="1" dirty="0" smtClean="0">
                <a:solidFill>
                  <a:srgbClr val="002060"/>
                </a:solidFill>
                <a:latin typeface="Monotype Corsiva" pitchFamily="66" charset="0"/>
                <a:cs typeface="Times New Roman" pitchFamily="18" charset="0"/>
              </a:rPr>
              <a:t>Использование изобразительных средств и творческих </a:t>
            </a:r>
            <a:r>
              <a:rPr lang="ru-RU" sz="2800" b="1" dirty="0" smtClean="0">
                <a:solidFill>
                  <a:srgbClr val="002060"/>
                </a:solidFill>
                <a:latin typeface="Monotype Corsiva" pitchFamily="66" charset="0"/>
                <a:cs typeface="Times New Roman" pitchFamily="18" charset="0"/>
              </a:rPr>
              <a:t>материалов в работе с дошкольниками в технике </a:t>
            </a:r>
            <a:r>
              <a:rPr lang="ru-RU" sz="2800" b="1" dirty="0" err="1" smtClean="0">
                <a:solidFill>
                  <a:srgbClr val="002060"/>
                </a:solidFill>
                <a:latin typeface="Monotype Corsiva" pitchFamily="66" charset="0"/>
                <a:cs typeface="Times New Roman" pitchFamily="18" charset="0"/>
              </a:rPr>
              <a:t>паунтилизм</a:t>
            </a:r>
            <a:r>
              <a:rPr lang="ru-RU" sz="2800" b="1" dirty="0" smtClean="0">
                <a:solidFill>
                  <a:srgbClr val="002060"/>
                </a:solidFill>
                <a:latin typeface="Monotype Corsiva" pitchFamily="66" charset="0"/>
                <a:cs typeface="Times New Roman" pitchFamily="18" charset="0"/>
              </a:rPr>
              <a:t>.</a:t>
            </a:r>
          </a:p>
          <a:p>
            <a:endParaRPr lang="ru-RU"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images.wallpaperscraft.ru/image/fon_linii_svetlyy_polosy_28053_1280x1024.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274638"/>
            <a:ext cx="8229600" cy="5940444"/>
          </a:xfrm>
        </p:spPr>
        <p:txBody>
          <a:bodyPr>
            <a:normAutofit/>
          </a:bodyPr>
          <a:lstStyle/>
          <a:p>
            <a:r>
              <a:rPr lang="ru-RU" sz="2700" b="1" dirty="0" smtClean="0">
                <a:latin typeface="Times New Roman" pitchFamily="18" charset="0"/>
                <a:cs typeface="Times New Roman" pitchFamily="18" charset="0"/>
              </a:rPr>
              <a:t>Пуантилизм </a:t>
            </a:r>
            <a:r>
              <a:rPr lang="ru-RU" sz="2700" b="1" dirty="0" smtClean="0">
                <a:latin typeface="Times New Roman" pitchFamily="18" charset="0"/>
                <a:cs typeface="Times New Roman" pitchFamily="18" charset="0"/>
              </a:rPr>
              <a:t>– это рисование точками </a:t>
            </a:r>
            <a:r>
              <a:rPr lang="ru-RU" sz="2700" i="1" dirty="0" smtClean="0">
                <a:latin typeface="Times New Roman" pitchFamily="18" charset="0"/>
                <a:cs typeface="Times New Roman" pitchFamily="18" charset="0"/>
              </a:rPr>
              <a:t>(точечными мазками)</a:t>
            </a:r>
            <a:r>
              <a:rPr lang="ru-RU" sz="2700" dirty="0" smtClean="0">
                <a:latin typeface="Times New Roman" pitchFamily="18" charset="0"/>
                <a:cs typeface="Times New Roman" pitchFamily="18" charset="0"/>
              </a:rPr>
              <a:t>. И, следовательно, эта </a:t>
            </a:r>
            <a:r>
              <a:rPr lang="ru-RU" sz="2700" b="1" dirty="0" smtClean="0">
                <a:latin typeface="Times New Roman" pitchFamily="18" charset="0"/>
                <a:cs typeface="Times New Roman" pitchFamily="18" charset="0"/>
              </a:rPr>
              <a:t>техника</a:t>
            </a:r>
            <a:r>
              <a:rPr lang="ru-RU" sz="2700" dirty="0" smtClean="0">
                <a:latin typeface="Times New Roman" pitchFamily="18" charset="0"/>
                <a:cs typeface="Times New Roman" pitchFamily="18" charset="0"/>
              </a:rPr>
              <a:t> вполне по силам детям дошкольного возраста. Но, чем же тогда отличается </a:t>
            </a:r>
            <a:r>
              <a:rPr lang="ru-RU" sz="2700" b="1" dirty="0" smtClean="0">
                <a:latin typeface="Times New Roman" pitchFamily="18" charset="0"/>
                <a:cs typeface="Times New Roman" pitchFamily="18" charset="0"/>
              </a:rPr>
              <a:t>пуантилизм от техники </a:t>
            </a:r>
            <a:r>
              <a:rPr lang="ru-RU" sz="2700" b="1" dirty="0" smtClean="0">
                <a:latin typeface="Times New Roman" pitchFamily="18" charset="0"/>
                <a:cs typeface="Times New Roman" pitchFamily="18" charset="0"/>
              </a:rPr>
              <a:t>рисования тычком </a:t>
            </a:r>
            <a:r>
              <a:rPr lang="ru-RU" sz="2700" b="1" dirty="0" smtClean="0">
                <a:latin typeface="Times New Roman" pitchFamily="18" charset="0"/>
                <a:cs typeface="Times New Roman" pitchFamily="18" charset="0"/>
              </a:rPr>
              <a:t>или</a:t>
            </a:r>
            <a:r>
              <a:rPr lang="ru-RU" sz="2700" dirty="0" smtClean="0">
                <a:latin typeface="Times New Roman" pitchFamily="18" charset="0"/>
                <a:cs typeface="Times New Roman" pitchFamily="18" charset="0"/>
              </a:rPr>
              <a:t>, например, пальчиковой живописи?</a:t>
            </a:r>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a:t>
            </a:r>
            <a:r>
              <a:rPr lang="ru-RU" sz="2700" dirty="0" smtClean="0">
                <a:latin typeface="Times New Roman" pitchFamily="18" charset="0"/>
                <a:cs typeface="Times New Roman" pitchFamily="18" charset="0"/>
              </a:rPr>
              <a:t>краски </a:t>
            </a:r>
            <a:r>
              <a:rPr lang="ru-RU" sz="2700" dirty="0" smtClean="0">
                <a:latin typeface="Times New Roman" pitchFamily="18" charset="0"/>
                <a:cs typeface="Times New Roman" pitchFamily="18" charset="0"/>
              </a:rPr>
              <a:t>на палитре не смешиваются, яркие, контрастные цвета наносятся точками, и подразумевается, что смешение красок происходит за счет оптического эффекта прямо на сетчатке глаза. И если зритель смотрит на картину с близкого расстояния, то рисунок совсем не виден, но если глянуть издалека, то сразу видна картина </a:t>
            </a:r>
            <a:r>
              <a:rPr lang="ru-RU" sz="2700" dirty="0" smtClean="0">
                <a:latin typeface="Times New Roman" pitchFamily="18" charset="0"/>
                <a:cs typeface="Times New Roman" pitchFamily="18" charset="0"/>
              </a:rPr>
              <a:t>целиком)</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3" name="Picture 2" descr="https://images.wallpaperscraft.ru/image/fon_linii_svetlyy_polosy_28053_1280x1024.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17410" name="Picture 2" descr="C:\Users\Наталья\Desktop\презентация\0401ed4fc39eb66e768536d52818f19a--bright-paintings-acrylic-paintings-for-kids.jpg"/>
          <p:cNvPicPr>
            <a:picLocks noChangeAspect="1" noChangeArrowheads="1"/>
          </p:cNvPicPr>
          <p:nvPr/>
        </p:nvPicPr>
        <p:blipFill>
          <a:blip r:embed="rId3"/>
          <a:srcRect/>
          <a:stretch>
            <a:fillRect/>
          </a:stretch>
        </p:blipFill>
        <p:spPr bwMode="auto">
          <a:xfrm>
            <a:off x="357158" y="357166"/>
            <a:ext cx="3929090" cy="5108885"/>
          </a:xfrm>
          <a:prstGeom prst="rect">
            <a:avLst/>
          </a:prstGeom>
          <a:noFill/>
        </p:spPr>
      </p:pic>
      <p:pic>
        <p:nvPicPr>
          <p:cNvPr id="17411" name="Picture 3" descr="C:\Users\Наталья\Desktop\презентация\5145_1491309111.jpg"/>
          <p:cNvPicPr>
            <a:picLocks noChangeAspect="1" noChangeArrowheads="1"/>
          </p:cNvPicPr>
          <p:nvPr/>
        </p:nvPicPr>
        <p:blipFill>
          <a:blip r:embed="rId4"/>
          <a:srcRect/>
          <a:stretch>
            <a:fillRect/>
          </a:stretch>
        </p:blipFill>
        <p:spPr bwMode="auto">
          <a:xfrm>
            <a:off x="4929190" y="1285860"/>
            <a:ext cx="3857652" cy="514099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images.wallpaperscraft.ru/image/fon_linii_svetlyy_polosy_28053_1280x1024.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18434" name="Picture 2" descr="C:\Users\Наталья\Desktop\презентация\kompozitsiya-iz-pugovits-podborka-10-5.jpg"/>
          <p:cNvPicPr>
            <a:picLocks noChangeAspect="1" noChangeArrowheads="1"/>
          </p:cNvPicPr>
          <p:nvPr/>
        </p:nvPicPr>
        <p:blipFill>
          <a:blip r:embed="rId3"/>
          <a:srcRect/>
          <a:stretch>
            <a:fillRect/>
          </a:stretch>
        </p:blipFill>
        <p:spPr bwMode="auto">
          <a:xfrm>
            <a:off x="285720" y="214290"/>
            <a:ext cx="4262439" cy="4619629"/>
          </a:xfrm>
          <a:prstGeom prst="rect">
            <a:avLst/>
          </a:prstGeom>
          <a:noFill/>
        </p:spPr>
      </p:pic>
      <p:pic>
        <p:nvPicPr>
          <p:cNvPr id="18435" name="Picture 3" descr="C:\Users\Наталья\Desktop\презентация\s1200.jpg"/>
          <p:cNvPicPr>
            <a:picLocks noChangeAspect="1" noChangeArrowheads="1"/>
          </p:cNvPicPr>
          <p:nvPr/>
        </p:nvPicPr>
        <p:blipFill>
          <a:blip r:embed="rId4"/>
          <a:srcRect/>
          <a:stretch>
            <a:fillRect/>
          </a:stretch>
        </p:blipFill>
        <p:spPr bwMode="auto">
          <a:xfrm>
            <a:off x="4823798" y="1928802"/>
            <a:ext cx="4061912" cy="4691067"/>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images.wallpaperscraft.ru/image/fon_linii_svetlyy_polosy_28053_1280x1024.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274638"/>
            <a:ext cx="8258204" cy="2154230"/>
          </a:xfrm>
        </p:spPr>
        <p:txBody>
          <a:bodyPr>
            <a:normAutofit/>
          </a:bodyPr>
          <a:lstStyle/>
          <a:p>
            <a:r>
              <a:rPr lang="ru-RU" sz="3200" b="1" dirty="0" smtClean="0">
                <a:solidFill>
                  <a:srgbClr val="002060"/>
                </a:solidFill>
                <a:latin typeface="Monotype Corsiva" pitchFamily="66" charset="0"/>
              </a:rPr>
              <a:t>Художественное конструирование из мягких материалов </a:t>
            </a:r>
            <a:r>
              <a:rPr lang="ru-RU" b="1" dirty="0" smtClean="0">
                <a:solidFill>
                  <a:schemeClr val="tx2"/>
                </a:solidFill>
                <a:latin typeface="Monotype Corsiva" pitchFamily="66" charset="0"/>
              </a:rPr>
              <a:t/>
            </a:r>
            <a:br>
              <a:rPr lang="ru-RU" b="1" dirty="0" smtClean="0">
                <a:solidFill>
                  <a:schemeClr val="tx2"/>
                </a:solidFill>
                <a:latin typeface="Monotype Corsiva" pitchFamily="66" charset="0"/>
              </a:rPr>
            </a:br>
            <a:r>
              <a:rPr lang="ru-RU" sz="2800" b="1" dirty="0" smtClean="0">
                <a:solidFill>
                  <a:srgbClr val="002060"/>
                </a:solidFill>
                <a:latin typeface="Monotype Corsiva" pitchFamily="66" charset="0"/>
              </a:rPr>
              <a:t>Кукла  «</a:t>
            </a:r>
            <a:r>
              <a:rPr lang="ru-RU" sz="2800" b="1" dirty="0" err="1" smtClean="0">
                <a:solidFill>
                  <a:srgbClr val="002060"/>
                </a:solidFill>
                <a:latin typeface="Monotype Corsiva" pitchFamily="66" charset="0"/>
              </a:rPr>
              <a:t>Масленичка</a:t>
            </a:r>
            <a:r>
              <a:rPr lang="ru-RU" sz="2800" b="1" dirty="0" smtClean="0">
                <a:solidFill>
                  <a:srgbClr val="002060"/>
                </a:solidFill>
                <a:latin typeface="Monotype Corsiva" pitchFamily="66" charset="0"/>
              </a:rPr>
              <a:t>» - для украшения стола (пряжа)</a:t>
            </a:r>
            <a:endParaRPr lang="ru-RU" sz="2800" b="1" dirty="0">
              <a:solidFill>
                <a:srgbClr val="002060"/>
              </a:solidFill>
              <a:latin typeface="Monotype Corsiva" pitchFamily="66" charset="0"/>
            </a:endParaRPr>
          </a:p>
        </p:txBody>
      </p:sp>
      <p:pic>
        <p:nvPicPr>
          <p:cNvPr id="19458" name="Picture 2" descr="C:\Users\Наталья\Desktop\презентация\9d16681648d6e8eed1572be829321822.jpg"/>
          <p:cNvPicPr>
            <a:picLocks noChangeAspect="1" noChangeArrowheads="1"/>
          </p:cNvPicPr>
          <p:nvPr/>
        </p:nvPicPr>
        <p:blipFill>
          <a:blip r:embed="rId3"/>
          <a:srcRect/>
          <a:stretch>
            <a:fillRect/>
          </a:stretch>
        </p:blipFill>
        <p:spPr bwMode="auto">
          <a:xfrm>
            <a:off x="642911" y="2340270"/>
            <a:ext cx="3286148" cy="4118410"/>
          </a:xfrm>
          <a:prstGeom prst="rect">
            <a:avLst/>
          </a:prstGeom>
          <a:noFill/>
        </p:spPr>
      </p:pic>
      <p:pic>
        <p:nvPicPr>
          <p:cNvPr id="19459" name="Picture 3" descr="C:\Users\Наталья\Desktop\презентация\21-1.jpg"/>
          <p:cNvPicPr>
            <a:picLocks noChangeAspect="1" noChangeArrowheads="1"/>
          </p:cNvPicPr>
          <p:nvPr/>
        </p:nvPicPr>
        <p:blipFill>
          <a:blip r:embed="rId4"/>
          <a:srcRect/>
          <a:stretch>
            <a:fillRect/>
          </a:stretch>
        </p:blipFill>
        <p:spPr bwMode="auto">
          <a:xfrm>
            <a:off x="5143504" y="2405350"/>
            <a:ext cx="3446121" cy="402404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482" name="Picture 2" descr="https://ds04.infourok.ru/uploads/ex/043f/0000db16-a7b14eff/img1.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images.wallpaperscraft.ru/image/fon_linii_svetlyy_polosy_28053_1280x1024.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r>
              <a:rPr lang="ru-RU" dirty="0" smtClean="0"/>
              <a:t>Схема </a:t>
            </a:r>
            <a:endParaRPr lang="ru-RU" dirty="0"/>
          </a:p>
        </p:txBody>
      </p:sp>
      <p:pic>
        <p:nvPicPr>
          <p:cNvPr id="23558" name="Picture 6" descr="https://fs00.infourok.ru/images/doc/259/264075/img33.jpg"/>
          <p:cNvPicPr>
            <a:picLocks noChangeAspect="1" noChangeArrowheads="1"/>
          </p:cNvPicPr>
          <p:nvPr/>
        </p:nvPicPr>
        <p:blipFill>
          <a:blip r:embed="rId3"/>
          <a:srcRect/>
          <a:stretch>
            <a:fillRect/>
          </a:stretch>
        </p:blipFill>
        <p:spPr bwMode="auto">
          <a:xfrm>
            <a:off x="0" y="-1"/>
            <a:ext cx="9144000" cy="6858001"/>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314</TotalTime>
  <Words>46</Words>
  <PresentationFormat>Экран (4:3)</PresentationFormat>
  <Paragraphs>10</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Районная тематическая неделя «Опыт мастеров – формула успеха»</vt:lpstr>
      <vt:lpstr>  Цель: Совершенствовать работу в ГБДОУ по художественно-эстетическому воспитанию.  Задачи:  Первая группа задач направлена на формирование эстетического отношения детей к окружающему: развивать умение видеть и чувствовать красоту в природе, поступках, искусстве, понимать прекрасное; воспитывать художественный вкус, потребность в познании прекрасного.   Вторая группа задач направлена на формирование художественных умений в области разных искусств: обучению детей рисованию, лепке, аппликации . </vt:lpstr>
      <vt:lpstr>Слайд 3</vt:lpstr>
      <vt:lpstr>Пуантилизм – это рисование точками (точечными мазками). И, следовательно, эта техника вполне по силам детям дошкольного возраста. Но, чем же тогда отличается пуантилизм от техники рисования тычком или, например, пальчиковой живописи?   (краски на палитре не смешиваются, яркие, контрастные цвета наносятся точками, и подразумевается, что смешение красок происходит за счет оптического эффекта прямо на сетчатке глаза. И если зритель смотрит на картину с близкого расстояния, то рисунок совсем не виден, но если глянуть издалека, то сразу видна картина целиком).</vt:lpstr>
      <vt:lpstr>Слайд 5</vt:lpstr>
      <vt:lpstr>Слайд 6</vt:lpstr>
      <vt:lpstr>Художественное конструирование из мягких материалов  Кукла  «Масленичка» - для украшения стола (пряжа)</vt:lpstr>
      <vt:lpstr>Слайд 8</vt:lpstr>
      <vt:lpstr>Схема </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Районная тематическая неделя «Опыт мастеров – формула успеха»</dc:title>
  <dc:creator>Наталья</dc:creator>
  <cp:lastModifiedBy>Наталья</cp:lastModifiedBy>
  <cp:revision>33</cp:revision>
  <dcterms:created xsi:type="dcterms:W3CDTF">2020-03-25T04:33:15Z</dcterms:created>
  <dcterms:modified xsi:type="dcterms:W3CDTF">2020-03-25T09:58:52Z</dcterms:modified>
</cp:coreProperties>
</file>