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1" r:id="rId16"/>
    <p:sldId id="274" r:id="rId17"/>
    <p:sldId id="275" r:id="rId18"/>
    <p:sldId id="276" r:id="rId19"/>
    <p:sldId id="279" r:id="rId20"/>
    <p:sldId id="280" r:id="rId21"/>
    <p:sldId id="281" r:id="rId22"/>
    <p:sldId id="282" r:id="rId23"/>
    <p:sldId id="28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5" autoAdjust="0"/>
    <p:restoredTop sz="94660"/>
  </p:normalViewPr>
  <p:slideViewPr>
    <p:cSldViewPr>
      <p:cViewPr>
        <p:scale>
          <a:sx n="66" d="100"/>
          <a:sy n="66" d="100"/>
        </p:scale>
        <p:origin x="-2100" y="-5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2FA93-A3CA-41BD-B3CF-5EE6F3D81758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9EC3-6AAE-420B-B8D1-035744F3D5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2FA93-A3CA-41BD-B3CF-5EE6F3D81758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9EC3-6AAE-420B-B8D1-035744F3D5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2FA93-A3CA-41BD-B3CF-5EE6F3D81758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9EC3-6AAE-420B-B8D1-035744F3D5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2FA93-A3CA-41BD-B3CF-5EE6F3D81758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9EC3-6AAE-420B-B8D1-035744F3D5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2FA93-A3CA-41BD-B3CF-5EE6F3D81758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9EC3-6AAE-420B-B8D1-035744F3D5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2FA93-A3CA-41BD-B3CF-5EE6F3D81758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9EC3-6AAE-420B-B8D1-035744F3D5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2FA93-A3CA-41BD-B3CF-5EE6F3D81758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9EC3-6AAE-420B-B8D1-035744F3D5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2FA93-A3CA-41BD-B3CF-5EE6F3D81758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9EC3-6AAE-420B-B8D1-035744F3D5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2FA93-A3CA-41BD-B3CF-5EE6F3D81758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9EC3-6AAE-420B-B8D1-035744F3D5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2FA93-A3CA-41BD-B3CF-5EE6F3D81758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9EC3-6AAE-420B-B8D1-035744F3D5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2FA93-A3CA-41BD-B3CF-5EE6F3D81758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9EC3-6AAE-420B-B8D1-035744F3D5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A62FA93-A3CA-41BD-B3CF-5EE6F3D81758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0E29EC3-6AAE-420B-B8D1-035744F3D5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88640"/>
            <a:ext cx="7920880" cy="6264696"/>
          </a:xfrm>
        </p:spPr>
        <p:txBody>
          <a:bodyPr>
            <a:normAutofit/>
          </a:bodyPr>
          <a:lstStyle/>
          <a:p>
            <a:endParaRPr lang="ru-RU" b="1" i="1" dirty="0" smtClean="0">
              <a:solidFill>
                <a:schemeClr val="tx1"/>
              </a:solidFill>
            </a:endParaRPr>
          </a:p>
          <a:p>
            <a:r>
              <a:rPr lang="ru-RU" sz="8000" b="1" i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Фразеологизмы</a:t>
            </a:r>
          </a:p>
          <a:p>
            <a:pPr algn="r"/>
            <a:endParaRPr lang="ru-RU" sz="1800" b="1" i="1" dirty="0" smtClean="0">
              <a:solidFill>
                <a:schemeClr val="tx1"/>
              </a:solidFill>
            </a:endParaRPr>
          </a:p>
          <a:p>
            <a:endParaRPr lang="ru-RU" sz="1800" b="1" i="1" dirty="0">
              <a:solidFill>
                <a:schemeClr val="tx1"/>
              </a:solidFill>
            </a:endParaRPr>
          </a:p>
          <a:p>
            <a:pPr algn="r"/>
            <a:endParaRPr lang="ru-RU" sz="1800" b="1" i="1" dirty="0" smtClean="0">
              <a:solidFill>
                <a:schemeClr val="tx1"/>
              </a:solidFill>
            </a:endParaRPr>
          </a:p>
          <a:p>
            <a:pPr algn="r"/>
            <a:endParaRPr lang="ru-RU" sz="1800" b="1" i="1" dirty="0">
              <a:solidFill>
                <a:schemeClr val="tx1"/>
              </a:solidFill>
            </a:endParaRPr>
          </a:p>
          <a:p>
            <a:pPr algn="r"/>
            <a:endParaRPr lang="ru-RU" sz="1800" b="1" i="1" dirty="0" smtClean="0">
              <a:solidFill>
                <a:schemeClr val="tx1"/>
              </a:solidFill>
            </a:endParaRPr>
          </a:p>
          <a:p>
            <a:pPr algn="r"/>
            <a:endParaRPr lang="ru-RU" sz="1800" b="1" i="1" dirty="0">
              <a:solidFill>
                <a:schemeClr val="tx1"/>
              </a:solidFill>
            </a:endParaRPr>
          </a:p>
          <a:p>
            <a:pPr algn="r"/>
            <a:endParaRPr lang="ru-RU" sz="1800" b="1" i="1" dirty="0" smtClean="0">
              <a:solidFill>
                <a:schemeClr val="tx1"/>
              </a:solidFill>
            </a:endParaRPr>
          </a:p>
          <a:p>
            <a:pPr algn="r"/>
            <a:endParaRPr lang="ru-RU" sz="1800" b="1" i="1" dirty="0">
              <a:solidFill>
                <a:schemeClr val="tx1"/>
              </a:solidFill>
            </a:endParaRPr>
          </a:p>
          <a:p>
            <a:pPr algn="r"/>
            <a:endParaRPr lang="ru-RU" sz="1800" b="1" i="1" dirty="0" smtClean="0">
              <a:solidFill>
                <a:schemeClr val="tx1"/>
              </a:solidFill>
            </a:endParaRPr>
          </a:p>
          <a:p>
            <a:pPr algn="r"/>
            <a:endParaRPr lang="ru-RU" sz="5400" b="1" i="1" dirty="0" smtClean="0">
              <a:solidFill>
                <a:srgbClr val="FF0000"/>
              </a:solidFill>
            </a:endParaRPr>
          </a:p>
          <a:p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470025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6335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6669360"/>
            <a:ext cx="6512511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731520"/>
            <a:ext cx="8496944" cy="5865832"/>
          </a:xfrm>
        </p:spPr>
        <p:txBody>
          <a:bodyPr>
            <a:normAutofit/>
          </a:bodyPr>
          <a:lstStyle/>
          <a:p>
            <a:endParaRPr lang="ru-RU" sz="3600" dirty="0" smtClean="0">
              <a:latin typeface="Comic Sans MS" panose="030F0702030302020204" pitchFamily="66" charset="0"/>
            </a:endParaRPr>
          </a:p>
          <a:p>
            <a:r>
              <a:rPr lang="ru-RU" sz="3600" b="1" dirty="0" smtClean="0">
                <a:latin typeface="Comic Sans MS" panose="030F0702030302020204" pitchFamily="66" charset="0"/>
              </a:rPr>
              <a:t>встань передо мной, как лист перед травой.</a:t>
            </a:r>
          </a:p>
          <a:p>
            <a:r>
              <a:rPr lang="ru-RU" sz="3600" b="1" dirty="0">
                <a:latin typeface="Comic Sans MS" panose="030F0702030302020204" pitchFamily="66" charset="0"/>
              </a:rPr>
              <a:t> </a:t>
            </a:r>
            <a:r>
              <a:rPr lang="ru-RU" sz="3600" b="1" dirty="0" smtClean="0">
                <a:latin typeface="Comic Sans MS" panose="030F0702030302020204" pitchFamily="66" charset="0"/>
              </a:rPr>
              <a:t>рожки да ножки.</a:t>
            </a:r>
          </a:p>
          <a:p>
            <a:r>
              <a:rPr lang="ru-RU" sz="3600" b="1" dirty="0">
                <a:latin typeface="Comic Sans MS" panose="030F0702030302020204" pitchFamily="66" charset="0"/>
              </a:rPr>
              <a:t> </a:t>
            </a:r>
            <a:r>
              <a:rPr lang="ru-RU" sz="3600" b="1" dirty="0" smtClean="0">
                <a:latin typeface="Comic Sans MS" panose="030F0702030302020204" pitchFamily="66" charset="0"/>
              </a:rPr>
              <a:t>битый небитого везет.</a:t>
            </a:r>
          </a:p>
          <a:p>
            <a:r>
              <a:rPr lang="ru-RU" sz="3600" b="1" dirty="0">
                <a:latin typeface="Comic Sans MS" panose="030F0702030302020204" pitchFamily="66" charset="0"/>
              </a:rPr>
              <a:t> </a:t>
            </a:r>
            <a:r>
              <a:rPr lang="ru-RU" sz="3600" b="1" dirty="0" smtClean="0">
                <a:latin typeface="Comic Sans MS" panose="030F0702030302020204" pitchFamily="66" charset="0"/>
              </a:rPr>
              <a:t>по щучьему велению.</a:t>
            </a:r>
            <a:endParaRPr lang="ru-RU" sz="36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500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6597352"/>
            <a:ext cx="6512511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731520"/>
            <a:ext cx="8424936" cy="55778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Comic Sans MS" panose="030F0702030302020204" pitchFamily="66" charset="0"/>
              </a:rPr>
              <a:t>Найди фразеологизм:</a:t>
            </a:r>
          </a:p>
          <a:p>
            <a:pPr marL="45720" indent="0">
              <a:buNone/>
            </a:pPr>
            <a:endParaRPr lang="ru-RU" sz="2800" dirty="0" smtClean="0">
              <a:solidFill>
                <a:schemeClr val="bg2">
                  <a:lumMod val="25000"/>
                </a:schemeClr>
              </a:solidFill>
              <a:latin typeface="Comic Sans MS" panose="030F0702030302020204" pitchFamily="66" charset="0"/>
            </a:endParaRPr>
          </a:p>
          <a:p>
            <a:pPr marL="45720" indent="0" algn="ctr">
              <a:buNone/>
            </a:pPr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Comic Sans MS" panose="030F0702030302020204" pitchFamily="66" charset="0"/>
              </a:rPr>
              <a:t>Не умеет дятел петь</a:t>
            </a:r>
          </a:p>
          <a:p>
            <a:pPr marL="45720" indent="0" algn="ctr">
              <a:buNone/>
            </a:pPr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Comic Sans MS" panose="030F0702030302020204" pitchFamily="66" charset="0"/>
              </a:rPr>
              <a:t>Нет у дятла слуха</a:t>
            </a:r>
          </a:p>
          <a:p>
            <a:pPr marL="45720" indent="0" algn="ctr">
              <a:buNone/>
            </a:pPr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Comic Sans MS" panose="030F0702030302020204" pitchFamily="66" charset="0"/>
              </a:rPr>
              <a:t>Говорят ему медведь</a:t>
            </a:r>
          </a:p>
          <a:p>
            <a:pPr marL="45720" indent="0" algn="ctr">
              <a:buNone/>
            </a:pPr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Comic Sans MS" panose="030F0702030302020204" pitchFamily="66" charset="0"/>
              </a:rPr>
              <a:t>Наступил на ухо.</a:t>
            </a:r>
            <a:endParaRPr lang="ru-RU" sz="4800" dirty="0">
              <a:solidFill>
                <a:schemeClr val="bg2">
                  <a:lumMod val="25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783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6669360"/>
            <a:ext cx="6512511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476672"/>
            <a:ext cx="8496944" cy="6048672"/>
          </a:xfrm>
        </p:spPr>
        <p:txBody>
          <a:bodyPr/>
          <a:lstStyle/>
          <a:p>
            <a:pPr marL="45720" indent="0" algn="r">
              <a:buNone/>
            </a:pPr>
            <a:endParaRPr lang="ru-RU" dirty="0" smtClean="0"/>
          </a:p>
          <a:p>
            <a:pPr marL="45720" indent="0" algn="r">
              <a:buNone/>
            </a:pPr>
            <a:endParaRPr lang="ru-RU" dirty="0"/>
          </a:p>
          <a:p>
            <a:pPr marL="45720" indent="0" algn="r">
              <a:buNone/>
            </a:pPr>
            <a:endParaRPr lang="ru-RU" dirty="0" smtClean="0"/>
          </a:p>
          <a:p>
            <a:pPr marL="45720" indent="0" algn="r">
              <a:buNone/>
            </a:pPr>
            <a:endParaRPr lang="ru-RU" dirty="0"/>
          </a:p>
          <a:p>
            <a:pPr marL="45720" indent="0" algn="r">
              <a:buNone/>
            </a:pPr>
            <a:endParaRPr lang="ru-RU" dirty="0" smtClean="0"/>
          </a:p>
          <a:p>
            <a:pPr marL="45720" indent="0" algn="r">
              <a:buNone/>
            </a:pPr>
            <a:endParaRPr lang="ru-RU" dirty="0"/>
          </a:p>
          <a:p>
            <a:pPr marL="45720" indent="0" algn="r">
              <a:buNone/>
            </a:pPr>
            <a:endParaRPr lang="ru-RU" dirty="0" smtClean="0"/>
          </a:p>
          <a:p>
            <a:pPr marL="45720" indent="0" algn="r">
              <a:buNone/>
            </a:pPr>
            <a:endParaRPr lang="ru-RU" dirty="0"/>
          </a:p>
          <a:p>
            <a:pPr marL="45720" indent="0" algn="r">
              <a:buNone/>
            </a:pPr>
            <a:endParaRPr lang="ru-RU" dirty="0" smtClean="0"/>
          </a:p>
          <a:p>
            <a:pPr marL="45720" indent="0" algn="r">
              <a:buNone/>
            </a:pPr>
            <a:endParaRPr lang="ru-RU" dirty="0"/>
          </a:p>
          <a:p>
            <a:pPr marL="45720" indent="0" algn="r">
              <a:buNone/>
            </a:pPr>
            <a:endParaRPr lang="ru-RU" dirty="0" smtClean="0"/>
          </a:p>
          <a:p>
            <a:pPr marL="45720" indent="0" algn="r">
              <a:buNone/>
            </a:pPr>
            <a:endParaRPr lang="ru-RU" dirty="0"/>
          </a:p>
          <a:p>
            <a:pPr marL="45720" indent="0" algn="r">
              <a:buNone/>
            </a:pP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Comic Sans MS" panose="030F0702030302020204" pitchFamily="66" charset="0"/>
              </a:rPr>
              <a:t>Вешать нос - грустить</a:t>
            </a:r>
          </a:p>
        </p:txBody>
      </p:sp>
      <p:pic>
        <p:nvPicPr>
          <p:cNvPr id="3074" name="Picture 2" descr="C:\Users\Школа\Desktop\фразеологизм\12080716929103504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32656"/>
            <a:ext cx="5976664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20371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6597352"/>
            <a:ext cx="6512511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332656"/>
            <a:ext cx="8568952" cy="6120680"/>
          </a:xfrm>
        </p:spPr>
        <p:txBody>
          <a:bodyPr>
            <a:normAutofit lnSpcReduction="10000"/>
          </a:bodyPr>
          <a:lstStyle/>
          <a:p>
            <a:pPr marL="45720" indent="0" algn="r">
              <a:buNone/>
            </a:pPr>
            <a:endParaRPr lang="ru-RU" dirty="0" smtClean="0"/>
          </a:p>
          <a:p>
            <a:pPr marL="45720" indent="0" algn="r">
              <a:buNone/>
            </a:pPr>
            <a:endParaRPr lang="ru-RU" dirty="0"/>
          </a:p>
          <a:p>
            <a:pPr marL="45720" indent="0" algn="r">
              <a:buNone/>
            </a:pPr>
            <a:endParaRPr lang="ru-RU" dirty="0" smtClean="0"/>
          </a:p>
          <a:p>
            <a:pPr marL="45720" indent="0" algn="r">
              <a:buNone/>
            </a:pPr>
            <a:endParaRPr lang="ru-RU" dirty="0"/>
          </a:p>
          <a:p>
            <a:pPr marL="45720" indent="0" algn="r">
              <a:buNone/>
            </a:pPr>
            <a:endParaRPr lang="ru-RU" dirty="0" smtClean="0"/>
          </a:p>
          <a:p>
            <a:pPr marL="45720" indent="0" algn="r">
              <a:buNone/>
            </a:pPr>
            <a:endParaRPr lang="ru-RU" dirty="0"/>
          </a:p>
          <a:p>
            <a:pPr marL="45720" indent="0" algn="r">
              <a:buNone/>
            </a:pPr>
            <a:endParaRPr lang="ru-RU" dirty="0" smtClean="0"/>
          </a:p>
          <a:p>
            <a:pPr marL="45720" indent="0" algn="r">
              <a:buNone/>
            </a:pPr>
            <a:endParaRPr lang="ru-RU" dirty="0"/>
          </a:p>
          <a:p>
            <a:pPr marL="45720" indent="0" algn="r">
              <a:buNone/>
            </a:pPr>
            <a:endParaRPr lang="ru-RU" dirty="0" smtClean="0"/>
          </a:p>
          <a:p>
            <a:pPr marL="45720" indent="0" algn="r">
              <a:buNone/>
            </a:pPr>
            <a:endParaRPr lang="ru-RU" dirty="0"/>
          </a:p>
          <a:p>
            <a:pPr marL="45720" indent="0" algn="r">
              <a:buNone/>
            </a:pPr>
            <a:endParaRPr lang="ru-RU" dirty="0" smtClean="0"/>
          </a:p>
          <a:p>
            <a:pPr marL="45720" indent="0" algn="r">
              <a:buNone/>
            </a:pPr>
            <a:endParaRPr lang="ru-RU" dirty="0"/>
          </a:p>
          <a:p>
            <a:pPr marL="45720" indent="0" algn="r">
              <a:buNone/>
            </a:pPr>
            <a:endParaRPr lang="ru-RU" dirty="0" smtClean="0"/>
          </a:p>
          <a:p>
            <a:pPr marL="45720" indent="0" algn="r">
              <a:buNone/>
            </a:pP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Comic Sans MS" panose="030F0702030302020204" pitchFamily="66" charset="0"/>
              </a:rPr>
              <a:t>Глаза разбегаются - много</a:t>
            </a:r>
            <a:endParaRPr lang="ru-RU" sz="3200" dirty="0">
              <a:solidFill>
                <a:schemeClr val="bg2">
                  <a:lumMod val="25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4098" name="Picture 2" descr="C:\Users\Школа\Desktop\фразеологизм\100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548680"/>
            <a:ext cx="6192688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6423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6597352"/>
            <a:ext cx="6512511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476672"/>
            <a:ext cx="8568952" cy="6120680"/>
          </a:xfrm>
        </p:spPr>
        <p:txBody>
          <a:bodyPr/>
          <a:lstStyle/>
          <a:p>
            <a:pPr marL="45720" indent="0" algn="r">
              <a:buNone/>
            </a:pPr>
            <a:endParaRPr lang="ru-RU" dirty="0" smtClean="0"/>
          </a:p>
          <a:p>
            <a:pPr marL="45720" indent="0" algn="r">
              <a:buNone/>
            </a:pPr>
            <a:endParaRPr lang="ru-RU" dirty="0"/>
          </a:p>
          <a:p>
            <a:pPr marL="45720" indent="0" algn="r">
              <a:buNone/>
            </a:pPr>
            <a:endParaRPr lang="ru-RU" dirty="0"/>
          </a:p>
          <a:p>
            <a:pPr marL="45720" indent="0" algn="r">
              <a:buNone/>
            </a:pPr>
            <a:endParaRPr lang="ru-RU" dirty="0" smtClean="0"/>
          </a:p>
          <a:p>
            <a:pPr marL="45720" indent="0" algn="r">
              <a:buNone/>
            </a:pPr>
            <a:endParaRPr lang="ru-RU" dirty="0"/>
          </a:p>
          <a:p>
            <a:pPr marL="45720" indent="0" algn="r">
              <a:buNone/>
            </a:pPr>
            <a:endParaRPr lang="ru-RU" dirty="0" smtClean="0"/>
          </a:p>
          <a:p>
            <a:pPr marL="45720" indent="0" algn="r">
              <a:buNone/>
            </a:pPr>
            <a:endParaRPr lang="ru-RU" dirty="0"/>
          </a:p>
          <a:p>
            <a:pPr marL="45720" indent="0" algn="r">
              <a:buNone/>
            </a:pPr>
            <a:endParaRPr lang="ru-RU" dirty="0" smtClean="0"/>
          </a:p>
          <a:p>
            <a:pPr marL="45720" indent="0" algn="r">
              <a:buNone/>
            </a:pPr>
            <a:endParaRPr lang="ru-RU" dirty="0"/>
          </a:p>
          <a:p>
            <a:pPr marL="45720" indent="0" algn="r">
              <a:buNone/>
            </a:pPr>
            <a:endParaRPr lang="ru-RU" dirty="0" smtClean="0"/>
          </a:p>
          <a:p>
            <a:pPr marL="45720" indent="0" algn="r">
              <a:buNone/>
            </a:pPr>
            <a:endParaRPr lang="ru-RU" dirty="0"/>
          </a:p>
          <a:p>
            <a:pPr marL="45720" indent="0" algn="r">
              <a:buNone/>
            </a:pPr>
            <a:r>
              <a:rPr lang="ru-RU" sz="2800" dirty="0" smtClean="0">
                <a:latin typeface="Comic Sans MS" panose="030F0702030302020204" pitchFamily="66" charset="0"/>
              </a:rPr>
              <a:t>Задирать нос – хвастаться, обижаться</a:t>
            </a:r>
            <a:endParaRPr lang="ru-RU" sz="2800" dirty="0">
              <a:latin typeface="Comic Sans MS" panose="030F0702030302020204" pitchFamily="66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3672408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276871"/>
            <a:ext cx="4200128" cy="2802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86597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6858000"/>
            <a:ext cx="6512511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731520"/>
            <a:ext cx="8280920" cy="5649808"/>
          </a:xfrm>
        </p:spPr>
        <p:txBody>
          <a:bodyPr/>
          <a:lstStyle/>
          <a:p>
            <a:pPr marL="45720" indent="0" algn="r">
              <a:buNone/>
            </a:pPr>
            <a:endParaRPr lang="ru-RU" dirty="0" smtClean="0"/>
          </a:p>
          <a:p>
            <a:pPr marL="45720" indent="0" algn="r">
              <a:buNone/>
            </a:pPr>
            <a:endParaRPr lang="ru-RU" dirty="0"/>
          </a:p>
          <a:p>
            <a:pPr marL="45720" indent="0" algn="r">
              <a:buNone/>
            </a:pPr>
            <a:endParaRPr lang="ru-RU" dirty="0" smtClean="0"/>
          </a:p>
          <a:p>
            <a:pPr marL="45720" indent="0" algn="r">
              <a:buNone/>
            </a:pPr>
            <a:endParaRPr lang="ru-RU" dirty="0"/>
          </a:p>
          <a:p>
            <a:pPr marL="45720" indent="0" algn="r">
              <a:buNone/>
            </a:pPr>
            <a:endParaRPr lang="ru-RU" dirty="0" smtClean="0"/>
          </a:p>
          <a:p>
            <a:pPr marL="45720" indent="0" algn="r">
              <a:buNone/>
            </a:pPr>
            <a:endParaRPr lang="ru-RU" dirty="0"/>
          </a:p>
          <a:p>
            <a:pPr marL="45720" indent="0" algn="r">
              <a:buNone/>
            </a:pPr>
            <a:endParaRPr lang="ru-RU" dirty="0" smtClean="0"/>
          </a:p>
          <a:p>
            <a:pPr marL="45720" indent="0" algn="r">
              <a:buNone/>
            </a:pPr>
            <a:endParaRPr lang="ru-RU" dirty="0"/>
          </a:p>
          <a:p>
            <a:pPr marL="45720" indent="0" algn="r">
              <a:buNone/>
            </a:pPr>
            <a:endParaRPr lang="ru-RU" dirty="0" smtClean="0"/>
          </a:p>
          <a:p>
            <a:pPr marL="45720" indent="0" algn="r">
              <a:buNone/>
            </a:pPr>
            <a:endParaRPr lang="ru-RU" dirty="0"/>
          </a:p>
          <a:p>
            <a:pPr marL="45720" indent="0" algn="r">
              <a:buNone/>
            </a:pPr>
            <a:endParaRPr lang="ru-RU" dirty="0" smtClean="0"/>
          </a:p>
          <a:p>
            <a:pPr marL="45720" indent="0" algn="r">
              <a:buNone/>
            </a:pPr>
            <a:r>
              <a:rPr lang="ru-RU" sz="2800" dirty="0" smtClean="0">
                <a:latin typeface="Comic Sans MS" panose="030F0702030302020204" pitchFamily="66" charset="0"/>
              </a:rPr>
              <a:t>Носить на руках - любить</a:t>
            </a:r>
            <a:endParaRPr lang="ru-RU" sz="2800" dirty="0">
              <a:latin typeface="Comic Sans MS" panose="030F0702030302020204" pitchFamily="66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32656"/>
            <a:ext cx="6696744" cy="504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59716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6525344"/>
            <a:ext cx="6512511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404664"/>
            <a:ext cx="8496944" cy="5904656"/>
          </a:xfrm>
        </p:spPr>
        <p:txBody>
          <a:bodyPr/>
          <a:lstStyle/>
          <a:p>
            <a:pPr marL="45720" indent="0" algn="r">
              <a:buNone/>
            </a:pPr>
            <a:endParaRPr lang="ru-RU" dirty="0" smtClean="0"/>
          </a:p>
          <a:p>
            <a:pPr marL="45720" indent="0" algn="r">
              <a:buNone/>
            </a:pPr>
            <a:endParaRPr lang="ru-RU" dirty="0"/>
          </a:p>
          <a:p>
            <a:pPr marL="45720" indent="0" algn="r">
              <a:buNone/>
            </a:pPr>
            <a:endParaRPr lang="ru-RU" dirty="0" smtClean="0"/>
          </a:p>
          <a:p>
            <a:pPr marL="45720" indent="0" algn="r">
              <a:buNone/>
            </a:pPr>
            <a:endParaRPr lang="ru-RU" dirty="0"/>
          </a:p>
          <a:p>
            <a:pPr marL="45720" indent="0" algn="r">
              <a:buNone/>
            </a:pPr>
            <a:endParaRPr lang="ru-RU" dirty="0" smtClean="0"/>
          </a:p>
          <a:p>
            <a:pPr marL="45720" indent="0" algn="r">
              <a:buNone/>
            </a:pPr>
            <a:endParaRPr lang="ru-RU" dirty="0"/>
          </a:p>
          <a:p>
            <a:pPr marL="45720" indent="0" algn="r">
              <a:buNone/>
            </a:pPr>
            <a:endParaRPr lang="ru-RU" dirty="0" smtClean="0"/>
          </a:p>
          <a:p>
            <a:pPr marL="45720" indent="0" algn="r">
              <a:buNone/>
            </a:pPr>
            <a:endParaRPr lang="ru-RU" dirty="0"/>
          </a:p>
          <a:p>
            <a:pPr marL="45720" indent="0" algn="r">
              <a:buNone/>
            </a:pPr>
            <a:endParaRPr lang="ru-RU" dirty="0" smtClean="0"/>
          </a:p>
          <a:p>
            <a:pPr marL="45720" indent="0" algn="r">
              <a:buNone/>
            </a:pPr>
            <a:endParaRPr lang="ru-RU" dirty="0"/>
          </a:p>
          <a:p>
            <a:pPr marL="45720" indent="0" algn="r">
              <a:buNone/>
            </a:pPr>
            <a:endParaRPr lang="ru-RU" dirty="0" smtClean="0"/>
          </a:p>
          <a:p>
            <a:pPr marL="45720" indent="0" algn="r">
              <a:buNone/>
            </a:pPr>
            <a:endParaRPr lang="ru-RU" dirty="0"/>
          </a:p>
          <a:p>
            <a:pPr marL="45720" indent="0" algn="r">
              <a:buNone/>
            </a:pPr>
            <a:r>
              <a:rPr lang="ru-RU" sz="2400" dirty="0" smtClean="0">
                <a:latin typeface="Comic Sans MS" panose="030F0702030302020204" pitchFamily="66" charset="0"/>
              </a:rPr>
              <a:t>Заруби на носу - запомни</a:t>
            </a:r>
            <a:endParaRPr lang="ru-RU" sz="2400" dirty="0">
              <a:latin typeface="Comic Sans MS" panose="030F0702030302020204" pitchFamily="66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32656"/>
            <a:ext cx="6120680" cy="5048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50917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6741368"/>
            <a:ext cx="6512511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88640"/>
            <a:ext cx="8568952" cy="6480720"/>
          </a:xfrm>
        </p:spPr>
        <p:txBody>
          <a:bodyPr/>
          <a:lstStyle/>
          <a:p>
            <a:pPr marL="45720" indent="0" algn="r">
              <a:buNone/>
            </a:pPr>
            <a:endParaRPr lang="ru-RU" dirty="0" smtClean="0"/>
          </a:p>
          <a:p>
            <a:pPr marL="45720" indent="0" algn="r">
              <a:buNone/>
            </a:pPr>
            <a:endParaRPr lang="ru-RU" dirty="0"/>
          </a:p>
          <a:p>
            <a:pPr marL="45720" indent="0" algn="r">
              <a:buNone/>
            </a:pPr>
            <a:endParaRPr lang="ru-RU" dirty="0" smtClean="0"/>
          </a:p>
          <a:p>
            <a:pPr marL="45720" indent="0" algn="r">
              <a:buNone/>
            </a:pPr>
            <a:endParaRPr lang="ru-RU" dirty="0"/>
          </a:p>
          <a:p>
            <a:pPr marL="45720" indent="0" algn="r">
              <a:buNone/>
            </a:pPr>
            <a:endParaRPr lang="ru-RU" dirty="0" smtClean="0"/>
          </a:p>
          <a:p>
            <a:pPr marL="45720" indent="0" algn="r">
              <a:buNone/>
            </a:pPr>
            <a:endParaRPr lang="ru-RU" dirty="0"/>
          </a:p>
          <a:p>
            <a:pPr marL="45720" indent="0" algn="r">
              <a:buNone/>
            </a:pPr>
            <a:endParaRPr lang="ru-RU" dirty="0" smtClean="0"/>
          </a:p>
          <a:p>
            <a:pPr marL="45720" indent="0" algn="r">
              <a:buNone/>
            </a:pPr>
            <a:endParaRPr lang="ru-RU" dirty="0"/>
          </a:p>
          <a:p>
            <a:pPr marL="45720" indent="0" algn="r">
              <a:buNone/>
            </a:pPr>
            <a:endParaRPr lang="ru-RU" dirty="0" smtClean="0"/>
          </a:p>
          <a:p>
            <a:pPr marL="45720" indent="0" algn="r">
              <a:buNone/>
            </a:pPr>
            <a:endParaRPr lang="ru-RU" dirty="0"/>
          </a:p>
          <a:p>
            <a:pPr marL="45720" indent="0" algn="r">
              <a:buNone/>
            </a:pPr>
            <a:endParaRPr lang="ru-RU" dirty="0" smtClean="0"/>
          </a:p>
          <a:p>
            <a:pPr marL="45720" indent="0" algn="r">
              <a:buNone/>
            </a:pPr>
            <a:endParaRPr lang="ru-RU" dirty="0"/>
          </a:p>
          <a:p>
            <a:pPr marL="45720" indent="0" algn="r">
              <a:buNone/>
            </a:pPr>
            <a:endParaRPr lang="ru-RU" dirty="0" smtClean="0"/>
          </a:p>
          <a:p>
            <a:pPr marL="45720" indent="0" algn="r">
              <a:buNone/>
            </a:pPr>
            <a:r>
              <a:rPr lang="ru-RU" sz="2400" dirty="0" smtClean="0">
                <a:latin typeface="Comic Sans MS" panose="030F0702030302020204" pitchFamily="66" charset="0"/>
              </a:rPr>
              <a:t>Водить за нос - обманывать</a:t>
            </a:r>
            <a:endParaRPr lang="ru-RU" sz="2400" dirty="0">
              <a:latin typeface="Comic Sans MS" panose="030F0702030302020204" pitchFamily="66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367702"/>
            <a:ext cx="7316048" cy="5310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46124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6868818"/>
            <a:ext cx="6512511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332656"/>
            <a:ext cx="8568952" cy="6264696"/>
          </a:xfrm>
        </p:spPr>
        <p:txBody>
          <a:bodyPr/>
          <a:lstStyle/>
          <a:p>
            <a:pPr marL="45720" indent="0" algn="r">
              <a:buNone/>
            </a:pPr>
            <a:endParaRPr lang="ru-RU" dirty="0" smtClean="0"/>
          </a:p>
          <a:p>
            <a:pPr marL="45720" indent="0" algn="r">
              <a:buNone/>
            </a:pPr>
            <a:endParaRPr lang="ru-RU" dirty="0"/>
          </a:p>
          <a:p>
            <a:pPr marL="45720" indent="0" algn="r">
              <a:buNone/>
            </a:pPr>
            <a:endParaRPr lang="ru-RU" dirty="0" smtClean="0"/>
          </a:p>
          <a:p>
            <a:pPr marL="45720" indent="0" algn="r">
              <a:buNone/>
            </a:pPr>
            <a:endParaRPr lang="ru-RU" dirty="0"/>
          </a:p>
          <a:p>
            <a:pPr marL="45720" indent="0" algn="r">
              <a:buNone/>
            </a:pPr>
            <a:endParaRPr lang="ru-RU" dirty="0" smtClean="0"/>
          </a:p>
          <a:p>
            <a:pPr marL="45720" indent="0" algn="r">
              <a:buNone/>
            </a:pPr>
            <a:endParaRPr lang="ru-RU" dirty="0"/>
          </a:p>
          <a:p>
            <a:pPr marL="45720" indent="0" algn="r">
              <a:buNone/>
            </a:pPr>
            <a:endParaRPr lang="ru-RU" dirty="0" smtClean="0"/>
          </a:p>
          <a:p>
            <a:pPr marL="45720" indent="0" algn="r">
              <a:buNone/>
            </a:pPr>
            <a:endParaRPr lang="ru-RU" dirty="0"/>
          </a:p>
          <a:p>
            <a:pPr marL="45720" indent="0" algn="r">
              <a:buNone/>
            </a:pPr>
            <a:endParaRPr lang="ru-RU" dirty="0" smtClean="0"/>
          </a:p>
          <a:p>
            <a:pPr marL="45720" indent="0" algn="r">
              <a:buNone/>
            </a:pPr>
            <a:endParaRPr lang="ru-RU" dirty="0"/>
          </a:p>
          <a:p>
            <a:pPr marL="45720" indent="0" algn="r">
              <a:buNone/>
            </a:pPr>
            <a:endParaRPr lang="ru-RU" dirty="0" smtClean="0"/>
          </a:p>
          <a:p>
            <a:pPr marL="45720" indent="0" algn="r">
              <a:buNone/>
            </a:pPr>
            <a:endParaRPr lang="ru-RU" dirty="0"/>
          </a:p>
          <a:p>
            <a:pPr marL="45720" indent="0" algn="r">
              <a:buNone/>
            </a:pPr>
            <a:endParaRPr lang="ru-RU" dirty="0" smtClean="0"/>
          </a:p>
          <a:p>
            <a:pPr marL="45720" indent="0" algn="r">
              <a:buNone/>
            </a:pPr>
            <a:r>
              <a:rPr lang="ru-RU" sz="2400" dirty="0" smtClean="0">
                <a:latin typeface="Comic Sans MS" panose="030F0702030302020204" pitchFamily="66" charset="0"/>
              </a:rPr>
              <a:t>Летит стрелой - быстро</a:t>
            </a:r>
            <a:endParaRPr lang="ru-RU" sz="2400" dirty="0">
              <a:latin typeface="Comic Sans MS" panose="030F0702030302020204" pitchFamily="66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3888432" cy="2908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838670"/>
            <a:ext cx="4128120" cy="2754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75217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6669360"/>
            <a:ext cx="6512511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332656"/>
            <a:ext cx="8496944" cy="6048672"/>
          </a:xfrm>
        </p:spPr>
        <p:txBody>
          <a:bodyPr>
            <a:normAutofit/>
          </a:bodyPr>
          <a:lstStyle/>
          <a:p>
            <a:pPr marL="45720" indent="0" algn="r">
              <a:buNone/>
            </a:pPr>
            <a:endParaRPr lang="ru-RU" dirty="0" smtClean="0"/>
          </a:p>
          <a:p>
            <a:pPr marL="45720" indent="0" algn="r">
              <a:buNone/>
            </a:pPr>
            <a:endParaRPr lang="ru-RU" dirty="0"/>
          </a:p>
          <a:p>
            <a:pPr marL="45720" indent="0" algn="r">
              <a:buNone/>
            </a:pPr>
            <a:endParaRPr lang="ru-RU" dirty="0" smtClean="0"/>
          </a:p>
          <a:p>
            <a:pPr marL="45720" indent="0" algn="r">
              <a:buNone/>
            </a:pPr>
            <a:endParaRPr lang="ru-RU" dirty="0"/>
          </a:p>
          <a:p>
            <a:pPr marL="45720" indent="0" algn="r">
              <a:buNone/>
            </a:pPr>
            <a:endParaRPr lang="ru-RU" dirty="0" smtClean="0"/>
          </a:p>
          <a:p>
            <a:pPr marL="45720" indent="0" algn="r">
              <a:buNone/>
            </a:pPr>
            <a:endParaRPr lang="ru-RU" dirty="0"/>
          </a:p>
          <a:p>
            <a:pPr marL="45720" indent="0" algn="r">
              <a:buNone/>
            </a:pPr>
            <a:endParaRPr lang="ru-RU" dirty="0"/>
          </a:p>
          <a:p>
            <a:pPr marL="45720" indent="0" algn="r">
              <a:buNone/>
            </a:pPr>
            <a:endParaRPr lang="ru-RU" dirty="0" smtClean="0"/>
          </a:p>
          <a:p>
            <a:pPr marL="45720" indent="0" algn="r">
              <a:buNone/>
            </a:pPr>
            <a:endParaRPr lang="ru-RU" dirty="0"/>
          </a:p>
          <a:p>
            <a:pPr marL="45720" indent="0" algn="r">
              <a:buNone/>
            </a:pPr>
            <a:endParaRPr lang="ru-RU" dirty="0" smtClean="0"/>
          </a:p>
          <a:p>
            <a:pPr marL="45720" indent="0" algn="r">
              <a:buNone/>
            </a:pPr>
            <a:endParaRPr lang="ru-RU" sz="2400" dirty="0">
              <a:latin typeface="Comic Sans MS" panose="030F0702030302020204" pitchFamily="66" charset="0"/>
            </a:endParaRPr>
          </a:p>
          <a:p>
            <a:pPr marL="45720" indent="0" algn="r">
              <a:buNone/>
            </a:pPr>
            <a:endParaRPr lang="ru-RU" sz="2400" dirty="0" smtClean="0">
              <a:latin typeface="Comic Sans MS" panose="030F0702030302020204" pitchFamily="66" charset="0"/>
            </a:endParaRPr>
          </a:p>
          <a:p>
            <a:pPr marL="45720" indent="0" algn="r">
              <a:buNone/>
            </a:pPr>
            <a:r>
              <a:rPr lang="ru-RU" sz="2400" dirty="0" smtClean="0">
                <a:latin typeface="Comic Sans MS" panose="030F0702030302020204" pitchFamily="66" charset="0"/>
              </a:rPr>
              <a:t>Родился в рубашке - счастливый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3774613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060848"/>
            <a:ext cx="4474468" cy="3355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39357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731520"/>
            <a:ext cx="8928992" cy="5937840"/>
          </a:xfrm>
        </p:spPr>
        <p:txBody>
          <a:bodyPr>
            <a:normAutofit/>
          </a:bodyPr>
          <a:lstStyle/>
          <a:p>
            <a:r>
              <a:rPr lang="ru-RU" sz="8800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Фразеологизм</a:t>
            </a:r>
          </a:p>
          <a:p>
            <a:r>
              <a:rPr lang="ru-RU" sz="3200" dirty="0" smtClean="0">
                <a:latin typeface="Comic Sans MS" panose="030F0702030302020204" pitchFamily="66" charset="0"/>
              </a:rPr>
              <a:t> </a:t>
            </a:r>
            <a:r>
              <a:rPr lang="ru-RU" sz="5400" dirty="0">
                <a:latin typeface="Comic Sans MS" panose="030F0702030302020204" pitchFamily="66" charset="0"/>
              </a:rPr>
              <a:t>устойчивое выражение </a:t>
            </a:r>
            <a:endParaRPr lang="ru-RU" sz="5400" dirty="0" smtClean="0">
              <a:latin typeface="Comic Sans MS" panose="030F0702030302020204" pitchFamily="66" charset="0"/>
            </a:endParaRPr>
          </a:p>
          <a:p>
            <a:r>
              <a:rPr lang="ru-RU" sz="5400" dirty="0">
                <a:latin typeface="Comic Sans MS" panose="030F0702030302020204" pitchFamily="66" charset="0"/>
              </a:rPr>
              <a:t>крылатое выражение</a:t>
            </a:r>
            <a:endParaRPr lang="ru-RU" sz="5400" dirty="0" smtClean="0">
              <a:latin typeface="Comic Sans MS" panose="030F0702030302020204" pitchFamily="66" charset="0"/>
            </a:endParaRPr>
          </a:p>
          <a:p>
            <a:pPr marL="45720" indent="0">
              <a:buNone/>
            </a:pPr>
            <a:endParaRPr lang="ru-RU" sz="4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417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>
                <a:solidFill>
                  <a:srgbClr val="0070C0"/>
                </a:solidFill>
              </a:rPr>
              <a:t>Смотрит как баран на новые ворота.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9459" name="Picture 5" descr="http://content.foto.mail.ru/mail/makhrakova5/_answers/i-4894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073275" y="1481138"/>
            <a:ext cx="4997450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4"/>
                </a:solidFill>
              </a:rPr>
              <a:t>Сесть  в     лужу.</a:t>
            </a:r>
            <a:endParaRPr lang="ru-RU" dirty="0">
              <a:solidFill>
                <a:schemeClr val="accent4"/>
              </a:solidFill>
            </a:endParaRPr>
          </a:p>
        </p:txBody>
      </p:sp>
      <p:pic>
        <p:nvPicPr>
          <p:cNvPr id="20483" name="Picture 5" descr="http://wiki.tgl.net.ru/images/d/d7/%D0%9B%D1%83%D0%B6%D0%B0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52863" y="3236913"/>
            <a:ext cx="4840287" cy="3419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4"/>
                </a:solidFill>
              </a:rPr>
              <a:t>Рубит сук на котором сидит.</a:t>
            </a:r>
            <a:endParaRPr lang="ru-RU" dirty="0">
              <a:solidFill>
                <a:schemeClr val="accent4"/>
              </a:solidFill>
            </a:endParaRPr>
          </a:p>
        </p:txBody>
      </p:sp>
      <p:pic>
        <p:nvPicPr>
          <p:cNvPr id="21507" name="Picture 5" descr="http://askalex.ru/wp-content/uploads/2011/02/cutting-off-branch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78050" y="1417638"/>
            <a:ext cx="5508625" cy="5508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260350"/>
            <a:ext cx="8229600" cy="923925"/>
          </a:xfrm>
        </p:spPr>
        <p:txBody>
          <a:bodyPr rtlCol="0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Оцени  свою  работу </a:t>
            </a:r>
            <a:r>
              <a:rPr lang="ru-RU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!</a:t>
            </a:r>
            <a:endParaRPr lang="ru-RU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2531" name="Содержимое 2"/>
          <p:cNvSpPr>
            <a:spLocks noGrp="1"/>
          </p:cNvSpPr>
          <p:nvPr>
            <p:ph idx="4294967295"/>
          </p:nvPr>
        </p:nvSpPr>
        <p:spPr>
          <a:xfrm>
            <a:off x="1187450" y="981075"/>
            <a:ext cx="7956550" cy="4462463"/>
          </a:xfrm>
        </p:spPr>
        <p:txBody>
          <a:bodyPr>
            <a:normAutofit fontScale="925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000" smtClean="0"/>
              <a:t>1. Я  переливал  из  пустого  в порожнее.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000" smtClean="0"/>
              <a:t>2. Я устал и вышел из себя.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000" smtClean="0"/>
              <a:t>3. Я работал, не покладая  рук.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000" smtClean="0"/>
              <a:t>4. Я устал, но взял себя в руки.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000" smtClean="0"/>
              <a:t>5. Я смотрел на работу  класса  в  оба глаза.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6957392"/>
            <a:ext cx="6512511" cy="1143000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88640"/>
            <a:ext cx="8424936" cy="64807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800" b="1" u="sng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Фразеологизмы: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600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Имеют значение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600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Нельзя вставить новые слова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200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Делают речь яркой, выразительной, точной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200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Выполняют в речи роль слова, называют все, что нас окружает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200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Точные выражения, сочетания слов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200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Их нельзя толковать прямо</a:t>
            </a:r>
          </a:p>
          <a:p>
            <a:pPr marL="45720" indent="0">
              <a:buNone/>
            </a:pPr>
            <a:endParaRPr lang="ru-RU" sz="3200" b="1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5426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6381328"/>
            <a:ext cx="6512511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548680"/>
            <a:ext cx="7704856" cy="583264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Замени одним словом:</a:t>
            </a:r>
            <a:endParaRPr lang="ru-RU" sz="3200" dirty="0" smtClean="0">
              <a:solidFill>
                <a:schemeClr val="accent1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ru-RU" sz="3200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В час по одной ложке </a:t>
            </a:r>
          </a:p>
          <a:p>
            <a:pPr marL="45720" indent="0" algn="r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                          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– </a:t>
            </a:r>
            <a:r>
              <a:rPr lang="ru-RU" sz="3200" b="1" u="sng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медленно</a:t>
            </a:r>
          </a:p>
          <a:p>
            <a:r>
              <a:rPr lang="ru-RU" sz="3200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Рукой подать </a:t>
            </a:r>
          </a:p>
          <a:p>
            <a:pPr marL="45720" indent="0" algn="r">
              <a:buNone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– </a:t>
            </a:r>
            <a:r>
              <a:rPr lang="ru-RU" sz="3200" b="1" u="sng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близко</a:t>
            </a:r>
          </a:p>
          <a:p>
            <a:r>
              <a:rPr lang="ru-RU" sz="3200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Повесить нос </a:t>
            </a:r>
          </a:p>
          <a:p>
            <a:pPr marL="45720" indent="0" algn="r">
              <a:buNone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– </a:t>
            </a:r>
            <a:r>
              <a:rPr lang="ru-RU" sz="3200" b="1" u="sng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грустить</a:t>
            </a:r>
          </a:p>
          <a:p>
            <a:r>
              <a:rPr lang="ru-RU" sz="3200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Один, два и обчелся </a:t>
            </a:r>
          </a:p>
          <a:p>
            <a:pPr marL="45720" indent="0" algn="r">
              <a:buNone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- </a:t>
            </a:r>
            <a:r>
              <a:rPr lang="ru-RU" sz="3200" b="1" u="sng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мало</a:t>
            </a:r>
            <a:endParaRPr lang="ru-RU" sz="3200" b="1" u="sng" dirty="0">
              <a:solidFill>
                <a:schemeClr val="accent1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4843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6858000"/>
            <a:ext cx="6512511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620688"/>
            <a:ext cx="8208912" cy="568863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dirty="0" smtClean="0">
                <a:latin typeface="Comic Sans MS" panose="030F0702030302020204" pitchFamily="66" charset="0"/>
              </a:rPr>
              <a:t>Замени фразеологизмом:</a:t>
            </a:r>
          </a:p>
          <a:p>
            <a:pPr marL="45720" indent="0">
              <a:buNone/>
            </a:pPr>
            <a:endParaRPr lang="ru-RU" sz="3200" dirty="0" smtClean="0">
              <a:latin typeface="Comic Sans MS" panose="030F0702030302020204" pitchFamily="66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Как говорят об очень худом человеке</a:t>
            </a:r>
          </a:p>
          <a:p>
            <a:pPr marL="45720" indent="0" algn="r">
              <a:buNone/>
            </a:pP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(кожа да кости)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Как говорят об удачливом, счастливом человеке</a:t>
            </a:r>
          </a:p>
          <a:p>
            <a:pPr marL="45720" indent="0" algn="r">
              <a:buNone/>
            </a:pP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(в рубашке родился)</a:t>
            </a:r>
            <a:endParaRPr lang="ru-RU" sz="3200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3608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6741368"/>
            <a:ext cx="6512511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731520"/>
            <a:ext cx="8280920" cy="5433784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Comic Sans MS" panose="030F0702030302020204" pitchFamily="66" charset="0"/>
              </a:rPr>
              <a:t>Возникновение фразеологизмов.</a:t>
            </a:r>
          </a:p>
          <a:p>
            <a:pPr marL="45720" indent="0">
              <a:buNone/>
            </a:pPr>
            <a:endParaRPr lang="ru-RU" sz="3200" dirty="0">
              <a:latin typeface="Comic Sans MS" panose="030F0702030302020204" pitchFamily="66" charset="0"/>
            </a:endParaRPr>
          </a:p>
        </p:txBody>
      </p:sp>
      <p:pic>
        <p:nvPicPr>
          <p:cNvPr id="1026" name="Picture 2" descr="C:\Users\Школа\Desktop\фразеологизм\0008-013-Na-Rusi-osnovnoj-odezhdoj-dlja-zhenschin-byl-sarafan-i-sorochka-s-vyshivkoj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2549028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Школа\Desktop\фразеологизм\4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340768"/>
            <a:ext cx="2162641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Школа\Desktop\фразеологизм\56826622_1269317206_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132856"/>
            <a:ext cx="1739102" cy="4132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52778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6597352"/>
            <a:ext cx="6512511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260648"/>
            <a:ext cx="8424936" cy="6120680"/>
          </a:xfrm>
        </p:spPr>
        <p:txBody>
          <a:bodyPr/>
          <a:lstStyle/>
          <a:p>
            <a:pPr marL="45720" indent="0">
              <a:buNone/>
            </a:pPr>
            <a:r>
              <a:rPr lang="ru-RU" sz="2800" dirty="0" smtClean="0">
                <a:latin typeface="Comic Sans MS" panose="030F0702030302020204" pitchFamily="66" charset="0"/>
              </a:rPr>
              <a:t>За домом, едва пожелтела трава, два брата рубили дрова. Один это делал спустя рукава, другой засучив рукава.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2050" name="Picture 2" descr="C:\Users\Школа\Desktop\фразеологизм\102068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700808"/>
            <a:ext cx="3993232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1182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6525344"/>
            <a:ext cx="6512511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731520"/>
            <a:ext cx="8352928" cy="55778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Длина рукава достигала длины:</a:t>
            </a:r>
          </a:p>
          <a:p>
            <a:pPr marL="45720" indent="0">
              <a:buNone/>
            </a:pPr>
            <a:endParaRPr lang="ru-RU" sz="4000" dirty="0" smtClean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ru-RU" sz="4000" dirty="0" smtClean="0">
                <a:latin typeface="Comic Sans MS" panose="030F0702030302020204" pitchFamily="66" charset="0"/>
              </a:rPr>
              <a:t>У мужчин до 95 см.</a:t>
            </a:r>
          </a:p>
          <a:p>
            <a:r>
              <a:rPr lang="ru-RU" sz="4000" dirty="0" smtClean="0">
                <a:latin typeface="Comic Sans MS" panose="030F0702030302020204" pitchFamily="66" charset="0"/>
              </a:rPr>
              <a:t>У женщин до 140 см.</a:t>
            </a:r>
            <a:endParaRPr lang="ru-RU" sz="4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402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6453336"/>
            <a:ext cx="6512511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404664"/>
            <a:ext cx="8496944" cy="590465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Закончите фразы:</a:t>
            </a:r>
          </a:p>
          <a:p>
            <a:pPr marL="45720" indent="0">
              <a:buNone/>
            </a:pPr>
            <a:endParaRPr lang="ru-RU" sz="3200" dirty="0" smtClean="0">
              <a:solidFill>
                <a:schemeClr val="accent6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  <a:latin typeface="Comic Sans MS" panose="030F0702030302020204" pitchFamily="66" charset="0"/>
              </a:rPr>
              <a:t>поди туда – не знаю куда…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4000" dirty="0">
                <a:solidFill>
                  <a:schemeClr val="bg2">
                    <a:lumMod val="25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  <a:latin typeface="Comic Sans MS" panose="030F0702030302020204" pitchFamily="66" charset="0"/>
              </a:rPr>
              <a:t>скоро сказка сказывается……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4000" dirty="0">
                <a:solidFill>
                  <a:schemeClr val="bg2">
                    <a:lumMod val="25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  <a:latin typeface="Comic Sans MS" panose="030F0702030302020204" pitchFamily="66" charset="0"/>
              </a:rPr>
              <a:t>это все присказка……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4000" dirty="0">
                <a:solidFill>
                  <a:schemeClr val="bg2">
                    <a:lumMod val="25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  <a:latin typeface="Comic Sans MS" panose="030F0702030302020204" pitchFamily="66" charset="0"/>
              </a:rPr>
              <a:t>кому вершки, а ……</a:t>
            </a:r>
            <a:endParaRPr lang="ru-RU" sz="4000" dirty="0">
              <a:solidFill>
                <a:schemeClr val="bg2">
                  <a:lumMod val="25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7243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326</TotalTime>
  <Words>316</Words>
  <Application>Microsoft Office PowerPoint</Application>
  <PresentationFormat>Экран (4:3)</PresentationFormat>
  <Paragraphs>175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Воздушный поток</vt:lpstr>
      <vt:lpstr> </vt:lpstr>
      <vt:lpstr>Слайд 2</vt:lpstr>
      <vt:lpstr>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Смотрит как баран на новые ворота.</vt:lpstr>
      <vt:lpstr>Сесть  в     лужу.</vt:lpstr>
      <vt:lpstr>Рубит сук на котором сидит.</vt:lpstr>
      <vt:lpstr>Оцени  свою  работу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Школа</dc:creator>
  <cp:lastModifiedBy>Андрей</cp:lastModifiedBy>
  <cp:revision>23</cp:revision>
  <dcterms:created xsi:type="dcterms:W3CDTF">2014-11-27T10:56:20Z</dcterms:created>
  <dcterms:modified xsi:type="dcterms:W3CDTF">2018-09-30T23:56:31Z</dcterms:modified>
</cp:coreProperties>
</file>