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50" r:id="rId2"/>
    <p:sldId id="351" r:id="rId3"/>
    <p:sldId id="322" r:id="rId4"/>
    <p:sldId id="323" r:id="rId5"/>
    <p:sldId id="344" r:id="rId6"/>
    <p:sldId id="320" r:id="rId7"/>
    <p:sldId id="347" r:id="rId8"/>
    <p:sldId id="295" r:id="rId9"/>
    <p:sldId id="324" r:id="rId10"/>
    <p:sldId id="296" r:id="rId11"/>
    <p:sldId id="297" r:id="rId12"/>
    <p:sldId id="298" r:id="rId13"/>
    <p:sldId id="321" r:id="rId14"/>
    <p:sldId id="328" r:id="rId15"/>
    <p:sldId id="319" r:id="rId16"/>
    <p:sldId id="33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6699"/>
    <a:srgbClr val="CCFF66"/>
    <a:srgbClr val="FFFF66"/>
    <a:srgbClr val="9900FF"/>
    <a:srgbClr val="FF9966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B0AD9-DCA1-4899-8E38-3DF632721B8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87962D-83B7-4CC7-80B3-0A216B73883C}">
      <dgm:prSet phldrT="[Текст]" custT="1"/>
      <dgm:spPr/>
      <dgm:t>
        <a:bodyPr/>
        <a:lstStyle/>
        <a:p>
          <a:r>
            <a:rPr lang="ru-RU" sz="3200" b="1" dirty="0" smtClean="0"/>
            <a:t>1уровень</a:t>
          </a:r>
          <a:endParaRPr lang="ru-RU" sz="3200" b="1" dirty="0"/>
        </a:p>
      </dgm:t>
    </dgm:pt>
    <dgm:pt modelId="{34B3A19E-3DD2-4F2C-87CC-FB4ED4EA321C}" type="parTrans" cxnId="{247D03EC-5BF6-4C9A-9C5B-3AA4CEB2305A}">
      <dgm:prSet/>
      <dgm:spPr/>
      <dgm:t>
        <a:bodyPr/>
        <a:lstStyle/>
        <a:p>
          <a:endParaRPr lang="ru-RU"/>
        </a:p>
      </dgm:t>
    </dgm:pt>
    <dgm:pt modelId="{464A0B3A-3DAC-43BC-A544-D739F8629A8F}" type="sibTrans" cxnId="{247D03EC-5BF6-4C9A-9C5B-3AA4CEB2305A}">
      <dgm:prSet/>
      <dgm:spPr/>
      <dgm:t>
        <a:bodyPr/>
        <a:lstStyle/>
        <a:p>
          <a:endParaRPr lang="ru-RU"/>
        </a:p>
      </dgm:t>
    </dgm:pt>
    <dgm:pt modelId="{1E78CAD8-31C9-482A-A29A-44FA502B0DA7}">
      <dgm:prSet phldrT="[Текст]" custT="1"/>
      <dgm:spPr/>
      <dgm:t>
        <a:bodyPr/>
        <a:lstStyle/>
        <a:p>
          <a:r>
            <a:rPr lang="ru-RU" sz="2400" dirty="0" smtClean="0"/>
            <a:t>школьник знает и понимает общественную жизнь</a:t>
          </a:r>
          <a:endParaRPr lang="ru-RU" sz="2400" dirty="0"/>
        </a:p>
      </dgm:t>
    </dgm:pt>
    <dgm:pt modelId="{5807E05F-9893-4B0E-9416-30EFE2953507}" type="parTrans" cxnId="{3E91C334-B895-4DD2-8C1D-6C4E38521FFA}">
      <dgm:prSet/>
      <dgm:spPr/>
      <dgm:t>
        <a:bodyPr/>
        <a:lstStyle/>
        <a:p>
          <a:endParaRPr lang="ru-RU"/>
        </a:p>
      </dgm:t>
    </dgm:pt>
    <dgm:pt modelId="{EA51BEA3-7912-402E-92CC-9F9384B20DE5}" type="sibTrans" cxnId="{3E91C334-B895-4DD2-8C1D-6C4E38521FFA}">
      <dgm:prSet/>
      <dgm:spPr/>
      <dgm:t>
        <a:bodyPr/>
        <a:lstStyle/>
        <a:p>
          <a:endParaRPr lang="ru-RU"/>
        </a:p>
      </dgm:t>
    </dgm:pt>
    <dgm:pt modelId="{2C36C2F2-4DE3-4F1F-8804-E1452B8C850F}">
      <dgm:prSet phldrT="[Текст]" custT="1"/>
      <dgm:spPr/>
      <dgm:t>
        <a:bodyPr/>
        <a:lstStyle/>
        <a:p>
          <a:r>
            <a:rPr lang="ru-RU" sz="3200" b="1" dirty="0" smtClean="0"/>
            <a:t>2уровень</a:t>
          </a:r>
          <a:endParaRPr lang="ru-RU" sz="3200" b="1" dirty="0"/>
        </a:p>
      </dgm:t>
    </dgm:pt>
    <dgm:pt modelId="{37F0DD93-9776-4A3A-8546-C6931AC006CD}" type="parTrans" cxnId="{89D81DFF-2A28-4084-A191-F0A63F3B356E}">
      <dgm:prSet/>
      <dgm:spPr/>
      <dgm:t>
        <a:bodyPr/>
        <a:lstStyle/>
        <a:p>
          <a:endParaRPr lang="ru-RU"/>
        </a:p>
      </dgm:t>
    </dgm:pt>
    <dgm:pt modelId="{2F35E716-CA78-4664-BB67-436353CF202A}" type="sibTrans" cxnId="{89D81DFF-2A28-4084-A191-F0A63F3B356E}">
      <dgm:prSet/>
      <dgm:spPr/>
      <dgm:t>
        <a:bodyPr/>
        <a:lstStyle/>
        <a:p>
          <a:endParaRPr lang="ru-RU"/>
        </a:p>
      </dgm:t>
    </dgm:pt>
    <dgm:pt modelId="{8912768E-1C90-4814-9F71-1DAE03212D85}">
      <dgm:prSet phldrT="[Текст]" custT="1"/>
      <dgm:spPr/>
      <dgm:t>
        <a:bodyPr/>
        <a:lstStyle/>
        <a:p>
          <a:r>
            <a:rPr lang="ru-RU" sz="2400" dirty="0" smtClean="0"/>
            <a:t>школьник ценит общественную жизнь </a:t>
          </a:r>
          <a:endParaRPr lang="ru-RU" sz="2400" dirty="0"/>
        </a:p>
      </dgm:t>
    </dgm:pt>
    <dgm:pt modelId="{F632889A-AE46-443E-AE9C-DB8EBCF31A43}" type="parTrans" cxnId="{A19E583F-22C2-4A82-B13E-51069486A3C1}">
      <dgm:prSet/>
      <dgm:spPr/>
      <dgm:t>
        <a:bodyPr/>
        <a:lstStyle/>
        <a:p>
          <a:endParaRPr lang="ru-RU"/>
        </a:p>
      </dgm:t>
    </dgm:pt>
    <dgm:pt modelId="{7FDC5554-7A9F-4FEA-8E51-8C9DDB0ADB86}" type="sibTrans" cxnId="{A19E583F-22C2-4A82-B13E-51069486A3C1}">
      <dgm:prSet/>
      <dgm:spPr/>
      <dgm:t>
        <a:bodyPr/>
        <a:lstStyle/>
        <a:p>
          <a:endParaRPr lang="ru-RU"/>
        </a:p>
      </dgm:t>
    </dgm:pt>
    <dgm:pt modelId="{3B8DB564-344E-41C1-A36D-353013D6AD8E}">
      <dgm:prSet phldrT="[Текст]" custT="1"/>
      <dgm:spPr/>
      <dgm:t>
        <a:bodyPr/>
        <a:lstStyle/>
        <a:p>
          <a:r>
            <a:rPr lang="ru-RU" sz="3200" b="1" dirty="0" smtClean="0"/>
            <a:t>3уровень</a:t>
          </a:r>
          <a:endParaRPr lang="ru-RU" sz="3200" b="1" dirty="0"/>
        </a:p>
      </dgm:t>
    </dgm:pt>
    <dgm:pt modelId="{6428FFA0-82AC-442D-8C5E-55CF6393EE8C}" type="parTrans" cxnId="{4CD1DA5F-CC35-46C0-B555-24E2BD5FD591}">
      <dgm:prSet/>
      <dgm:spPr/>
      <dgm:t>
        <a:bodyPr/>
        <a:lstStyle/>
        <a:p>
          <a:endParaRPr lang="ru-RU"/>
        </a:p>
      </dgm:t>
    </dgm:pt>
    <dgm:pt modelId="{29FBFE96-D1A6-4FFB-A82C-DBB7470488DF}" type="sibTrans" cxnId="{4CD1DA5F-CC35-46C0-B555-24E2BD5FD591}">
      <dgm:prSet/>
      <dgm:spPr/>
      <dgm:t>
        <a:bodyPr/>
        <a:lstStyle/>
        <a:p>
          <a:endParaRPr lang="ru-RU"/>
        </a:p>
      </dgm:t>
    </dgm:pt>
    <dgm:pt modelId="{24DF2A55-ACBF-4186-BCBF-E9CCCA8E4E20}">
      <dgm:prSet phldrT="[Текст]" custT="1"/>
      <dgm:spPr/>
      <dgm:t>
        <a:bodyPr/>
        <a:lstStyle/>
        <a:p>
          <a:r>
            <a:rPr lang="ru-RU" sz="2400" dirty="0" smtClean="0"/>
            <a:t>школьник </a:t>
          </a:r>
          <a:r>
            <a:rPr lang="ru-RU" sz="2400" dirty="0" err="1" smtClean="0"/>
            <a:t>самостоятель-но</a:t>
          </a:r>
          <a:r>
            <a:rPr lang="ru-RU" sz="2400" dirty="0" smtClean="0"/>
            <a:t> действует в </a:t>
          </a:r>
          <a:r>
            <a:rPr lang="ru-RU" sz="2400" dirty="0" err="1" smtClean="0"/>
            <a:t>обществен-ной</a:t>
          </a:r>
          <a:r>
            <a:rPr lang="ru-RU" sz="2400" dirty="0" smtClean="0"/>
            <a:t> жизни </a:t>
          </a:r>
          <a:endParaRPr lang="ru-RU" sz="2400" dirty="0"/>
        </a:p>
      </dgm:t>
    </dgm:pt>
    <dgm:pt modelId="{CD0434CB-07AE-4AF2-8328-2A6F4ACBAD59}" type="parTrans" cxnId="{21C8C6B6-F767-4523-A691-1100546D675A}">
      <dgm:prSet/>
      <dgm:spPr/>
      <dgm:t>
        <a:bodyPr/>
        <a:lstStyle/>
        <a:p>
          <a:endParaRPr lang="ru-RU"/>
        </a:p>
      </dgm:t>
    </dgm:pt>
    <dgm:pt modelId="{B61531A2-885F-4BA7-A607-6436E0853300}" type="sibTrans" cxnId="{21C8C6B6-F767-4523-A691-1100546D675A}">
      <dgm:prSet/>
      <dgm:spPr/>
      <dgm:t>
        <a:bodyPr/>
        <a:lstStyle/>
        <a:p>
          <a:endParaRPr lang="ru-RU"/>
        </a:p>
      </dgm:t>
    </dgm:pt>
    <dgm:pt modelId="{3D174C6F-6902-4660-BF8B-E4441EA797FA}" type="pres">
      <dgm:prSet presAssocID="{A1FB0AD9-DCA1-4899-8E38-3DF632721B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2BD2E3-5C5B-4F24-B41F-1467B0841D69}" type="pres">
      <dgm:prSet presAssocID="{B687962D-83B7-4CC7-80B3-0A216B73883C}" presName="composite" presStyleCnt="0"/>
      <dgm:spPr/>
    </dgm:pt>
    <dgm:pt modelId="{8F04FD4F-D0ED-4951-8B1E-306B81EB65BF}" type="pres">
      <dgm:prSet presAssocID="{B687962D-83B7-4CC7-80B3-0A216B73883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758A5-EBE5-42DE-8B03-CB8167C8954F}" type="pres">
      <dgm:prSet presAssocID="{B687962D-83B7-4CC7-80B3-0A216B73883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A4C288-D639-4115-BA54-ABA3FD456728}" type="pres">
      <dgm:prSet presAssocID="{464A0B3A-3DAC-43BC-A544-D739F8629A8F}" presName="space" presStyleCnt="0"/>
      <dgm:spPr/>
    </dgm:pt>
    <dgm:pt modelId="{A561C9B7-79A3-4A44-A462-0E447DF9B3AA}" type="pres">
      <dgm:prSet presAssocID="{2C36C2F2-4DE3-4F1F-8804-E1452B8C850F}" presName="composite" presStyleCnt="0"/>
      <dgm:spPr/>
    </dgm:pt>
    <dgm:pt modelId="{6F2CA564-31AA-4C6C-A2BF-0D5F5EF71F68}" type="pres">
      <dgm:prSet presAssocID="{2C36C2F2-4DE3-4F1F-8804-E1452B8C850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368C8-7023-453E-934C-535844485669}" type="pres">
      <dgm:prSet presAssocID="{2C36C2F2-4DE3-4F1F-8804-E1452B8C850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87A4B-02CE-47F6-ABC4-7570FEF5A3CB}" type="pres">
      <dgm:prSet presAssocID="{2F35E716-CA78-4664-BB67-436353CF202A}" presName="space" presStyleCnt="0"/>
      <dgm:spPr/>
    </dgm:pt>
    <dgm:pt modelId="{BFD5794F-BAAF-4B3A-8B04-4B12438DAA81}" type="pres">
      <dgm:prSet presAssocID="{3B8DB564-344E-41C1-A36D-353013D6AD8E}" presName="composite" presStyleCnt="0"/>
      <dgm:spPr/>
    </dgm:pt>
    <dgm:pt modelId="{A247BF14-381C-44A5-89C3-7D90324DD561}" type="pres">
      <dgm:prSet presAssocID="{3B8DB564-344E-41C1-A36D-353013D6AD8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5EEA9F-77AF-4289-928D-B5AACDC00813}" type="pres">
      <dgm:prSet presAssocID="{3B8DB564-344E-41C1-A36D-353013D6AD8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91C334-B895-4DD2-8C1D-6C4E38521FFA}" srcId="{B687962D-83B7-4CC7-80B3-0A216B73883C}" destId="{1E78CAD8-31C9-482A-A29A-44FA502B0DA7}" srcOrd="0" destOrd="0" parTransId="{5807E05F-9893-4B0E-9416-30EFE2953507}" sibTransId="{EA51BEA3-7912-402E-92CC-9F9384B20DE5}"/>
    <dgm:cxn modelId="{A19E583F-22C2-4A82-B13E-51069486A3C1}" srcId="{2C36C2F2-4DE3-4F1F-8804-E1452B8C850F}" destId="{8912768E-1C90-4814-9F71-1DAE03212D85}" srcOrd="0" destOrd="0" parTransId="{F632889A-AE46-443E-AE9C-DB8EBCF31A43}" sibTransId="{7FDC5554-7A9F-4FEA-8E51-8C9DDB0ADB86}"/>
    <dgm:cxn modelId="{89D81DFF-2A28-4084-A191-F0A63F3B356E}" srcId="{A1FB0AD9-DCA1-4899-8E38-3DF632721B85}" destId="{2C36C2F2-4DE3-4F1F-8804-E1452B8C850F}" srcOrd="1" destOrd="0" parTransId="{37F0DD93-9776-4A3A-8546-C6931AC006CD}" sibTransId="{2F35E716-CA78-4664-BB67-436353CF202A}"/>
    <dgm:cxn modelId="{247D03EC-5BF6-4C9A-9C5B-3AA4CEB2305A}" srcId="{A1FB0AD9-DCA1-4899-8E38-3DF632721B85}" destId="{B687962D-83B7-4CC7-80B3-0A216B73883C}" srcOrd="0" destOrd="0" parTransId="{34B3A19E-3DD2-4F2C-87CC-FB4ED4EA321C}" sibTransId="{464A0B3A-3DAC-43BC-A544-D739F8629A8F}"/>
    <dgm:cxn modelId="{4CD1DA5F-CC35-46C0-B555-24E2BD5FD591}" srcId="{A1FB0AD9-DCA1-4899-8E38-3DF632721B85}" destId="{3B8DB564-344E-41C1-A36D-353013D6AD8E}" srcOrd="2" destOrd="0" parTransId="{6428FFA0-82AC-442D-8C5E-55CF6393EE8C}" sibTransId="{29FBFE96-D1A6-4FFB-A82C-DBB7470488DF}"/>
    <dgm:cxn modelId="{2174941B-3463-4285-B63C-5DD37E240A3D}" type="presOf" srcId="{3B8DB564-344E-41C1-A36D-353013D6AD8E}" destId="{A247BF14-381C-44A5-89C3-7D90324DD561}" srcOrd="0" destOrd="0" presId="urn:microsoft.com/office/officeart/2005/8/layout/hList1"/>
    <dgm:cxn modelId="{21C8C6B6-F767-4523-A691-1100546D675A}" srcId="{3B8DB564-344E-41C1-A36D-353013D6AD8E}" destId="{24DF2A55-ACBF-4186-BCBF-E9CCCA8E4E20}" srcOrd="0" destOrd="0" parTransId="{CD0434CB-07AE-4AF2-8328-2A6F4ACBAD59}" sibTransId="{B61531A2-885F-4BA7-A607-6436E0853300}"/>
    <dgm:cxn modelId="{4F37063C-E736-4275-ABBE-ED34A310F65C}" type="presOf" srcId="{24DF2A55-ACBF-4186-BCBF-E9CCCA8E4E20}" destId="{CA5EEA9F-77AF-4289-928D-B5AACDC00813}" srcOrd="0" destOrd="0" presId="urn:microsoft.com/office/officeart/2005/8/layout/hList1"/>
    <dgm:cxn modelId="{FB85D376-28C7-467B-946A-EA8D285EACB8}" type="presOf" srcId="{2C36C2F2-4DE3-4F1F-8804-E1452B8C850F}" destId="{6F2CA564-31AA-4C6C-A2BF-0D5F5EF71F68}" srcOrd="0" destOrd="0" presId="urn:microsoft.com/office/officeart/2005/8/layout/hList1"/>
    <dgm:cxn modelId="{8D82E1E4-5376-41D4-9305-9C74A5BCACD2}" type="presOf" srcId="{1E78CAD8-31C9-482A-A29A-44FA502B0DA7}" destId="{0D4758A5-EBE5-42DE-8B03-CB8167C8954F}" srcOrd="0" destOrd="0" presId="urn:microsoft.com/office/officeart/2005/8/layout/hList1"/>
    <dgm:cxn modelId="{89A95036-B846-4DCD-91EF-4A8F21EB3EF5}" type="presOf" srcId="{8912768E-1C90-4814-9F71-1DAE03212D85}" destId="{2EC368C8-7023-453E-934C-535844485669}" srcOrd="0" destOrd="0" presId="urn:microsoft.com/office/officeart/2005/8/layout/hList1"/>
    <dgm:cxn modelId="{223826C9-C1B6-4062-9B1C-F5C644030E53}" type="presOf" srcId="{A1FB0AD9-DCA1-4899-8E38-3DF632721B85}" destId="{3D174C6F-6902-4660-BF8B-E4441EA797FA}" srcOrd="0" destOrd="0" presId="urn:microsoft.com/office/officeart/2005/8/layout/hList1"/>
    <dgm:cxn modelId="{38A8C34D-6BD6-4E38-955E-62E857E4D380}" type="presOf" srcId="{B687962D-83B7-4CC7-80B3-0A216B73883C}" destId="{8F04FD4F-D0ED-4951-8B1E-306B81EB65BF}" srcOrd="0" destOrd="0" presId="urn:microsoft.com/office/officeart/2005/8/layout/hList1"/>
    <dgm:cxn modelId="{836281E3-991E-45A0-AF24-832E71687BB7}" type="presParOf" srcId="{3D174C6F-6902-4660-BF8B-E4441EA797FA}" destId="{332BD2E3-5C5B-4F24-B41F-1467B0841D69}" srcOrd="0" destOrd="0" presId="urn:microsoft.com/office/officeart/2005/8/layout/hList1"/>
    <dgm:cxn modelId="{FE608F99-A924-4817-B4FB-16EFFEB011A7}" type="presParOf" srcId="{332BD2E3-5C5B-4F24-B41F-1467B0841D69}" destId="{8F04FD4F-D0ED-4951-8B1E-306B81EB65BF}" srcOrd="0" destOrd="0" presId="urn:microsoft.com/office/officeart/2005/8/layout/hList1"/>
    <dgm:cxn modelId="{068A1841-955A-4C0B-AD8C-5491882DA407}" type="presParOf" srcId="{332BD2E3-5C5B-4F24-B41F-1467B0841D69}" destId="{0D4758A5-EBE5-42DE-8B03-CB8167C8954F}" srcOrd="1" destOrd="0" presId="urn:microsoft.com/office/officeart/2005/8/layout/hList1"/>
    <dgm:cxn modelId="{AAF2AD50-331E-4E7F-9806-6F727CABC43A}" type="presParOf" srcId="{3D174C6F-6902-4660-BF8B-E4441EA797FA}" destId="{8BA4C288-D639-4115-BA54-ABA3FD456728}" srcOrd="1" destOrd="0" presId="urn:microsoft.com/office/officeart/2005/8/layout/hList1"/>
    <dgm:cxn modelId="{D2F5B663-A913-4027-A454-3CACFFE119A5}" type="presParOf" srcId="{3D174C6F-6902-4660-BF8B-E4441EA797FA}" destId="{A561C9B7-79A3-4A44-A462-0E447DF9B3AA}" srcOrd="2" destOrd="0" presId="urn:microsoft.com/office/officeart/2005/8/layout/hList1"/>
    <dgm:cxn modelId="{9D680CB9-131B-4BD6-B9B6-2ED98FBE6621}" type="presParOf" srcId="{A561C9B7-79A3-4A44-A462-0E447DF9B3AA}" destId="{6F2CA564-31AA-4C6C-A2BF-0D5F5EF71F68}" srcOrd="0" destOrd="0" presId="urn:microsoft.com/office/officeart/2005/8/layout/hList1"/>
    <dgm:cxn modelId="{9D31FF32-AF4F-4A9D-AAA4-D807D3292711}" type="presParOf" srcId="{A561C9B7-79A3-4A44-A462-0E447DF9B3AA}" destId="{2EC368C8-7023-453E-934C-535844485669}" srcOrd="1" destOrd="0" presId="urn:microsoft.com/office/officeart/2005/8/layout/hList1"/>
    <dgm:cxn modelId="{F8F5B33B-987B-4497-B27F-415B10DB405B}" type="presParOf" srcId="{3D174C6F-6902-4660-BF8B-E4441EA797FA}" destId="{74A87A4B-02CE-47F6-ABC4-7570FEF5A3CB}" srcOrd="3" destOrd="0" presId="urn:microsoft.com/office/officeart/2005/8/layout/hList1"/>
    <dgm:cxn modelId="{6117866E-A826-4D71-B2C1-63411A2B5F26}" type="presParOf" srcId="{3D174C6F-6902-4660-BF8B-E4441EA797FA}" destId="{BFD5794F-BAAF-4B3A-8B04-4B12438DAA81}" srcOrd="4" destOrd="0" presId="urn:microsoft.com/office/officeart/2005/8/layout/hList1"/>
    <dgm:cxn modelId="{71F722D8-AE58-45B0-B270-4E4A84CC5271}" type="presParOf" srcId="{BFD5794F-BAAF-4B3A-8B04-4B12438DAA81}" destId="{A247BF14-381C-44A5-89C3-7D90324DD561}" srcOrd="0" destOrd="0" presId="urn:microsoft.com/office/officeart/2005/8/layout/hList1"/>
    <dgm:cxn modelId="{42A5294E-BB55-4BC1-B530-A1AE3406B250}" type="presParOf" srcId="{BFD5794F-BAAF-4B3A-8B04-4B12438DAA81}" destId="{CA5EEA9F-77AF-4289-928D-B5AACDC0081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4FD4F-D0ED-4951-8B1E-306B81EB65BF}">
      <dsp:nvSpPr>
        <dsp:cNvPr id="0" name=""/>
        <dsp:cNvSpPr/>
      </dsp:nvSpPr>
      <dsp:spPr>
        <a:xfrm>
          <a:off x="2523" y="343496"/>
          <a:ext cx="2460424" cy="984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1уровень</a:t>
          </a:r>
          <a:endParaRPr lang="ru-RU" sz="3200" b="1" kern="1200" dirty="0"/>
        </a:p>
      </dsp:txBody>
      <dsp:txXfrm>
        <a:off x="2523" y="343496"/>
        <a:ext cx="2460424" cy="984169"/>
      </dsp:txXfrm>
    </dsp:sp>
    <dsp:sp modelId="{0D4758A5-EBE5-42DE-8B03-CB8167C8954F}">
      <dsp:nvSpPr>
        <dsp:cNvPr id="0" name=""/>
        <dsp:cNvSpPr/>
      </dsp:nvSpPr>
      <dsp:spPr>
        <a:xfrm>
          <a:off x="2523" y="1327666"/>
          <a:ext cx="2460424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школьник знает и понимает общественную жизнь</a:t>
          </a:r>
          <a:endParaRPr lang="ru-RU" sz="2400" kern="1200" dirty="0"/>
        </a:p>
      </dsp:txBody>
      <dsp:txXfrm>
        <a:off x="2523" y="1327666"/>
        <a:ext cx="2460424" cy="2854800"/>
      </dsp:txXfrm>
    </dsp:sp>
    <dsp:sp modelId="{6F2CA564-31AA-4C6C-A2BF-0D5F5EF71F68}">
      <dsp:nvSpPr>
        <dsp:cNvPr id="0" name=""/>
        <dsp:cNvSpPr/>
      </dsp:nvSpPr>
      <dsp:spPr>
        <a:xfrm>
          <a:off x="2807407" y="343496"/>
          <a:ext cx="2460424" cy="984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2уровень</a:t>
          </a:r>
          <a:endParaRPr lang="ru-RU" sz="3200" b="1" kern="1200" dirty="0"/>
        </a:p>
      </dsp:txBody>
      <dsp:txXfrm>
        <a:off x="2807407" y="343496"/>
        <a:ext cx="2460424" cy="984169"/>
      </dsp:txXfrm>
    </dsp:sp>
    <dsp:sp modelId="{2EC368C8-7023-453E-934C-535844485669}">
      <dsp:nvSpPr>
        <dsp:cNvPr id="0" name=""/>
        <dsp:cNvSpPr/>
      </dsp:nvSpPr>
      <dsp:spPr>
        <a:xfrm>
          <a:off x="2807407" y="1327666"/>
          <a:ext cx="2460424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школьник ценит общественную жизнь </a:t>
          </a:r>
          <a:endParaRPr lang="ru-RU" sz="2400" kern="1200" dirty="0"/>
        </a:p>
      </dsp:txBody>
      <dsp:txXfrm>
        <a:off x="2807407" y="1327666"/>
        <a:ext cx="2460424" cy="2854800"/>
      </dsp:txXfrm>
    </dsp:sp>
    <dsp:sp modelId="{A247BF14-381C-44A5-89C3-7D90324DD561}">
      <dsp:nvSpPr>
        <dsp:cNvPr id="0" name=""/>
        <dsp:cNvSpPr/>
      </dsp:nvSpPr>
      <dsp:spPr>
        <a:xfrm>
          <a:off x="5612291" y="343496"/>
          <a:ext cx="2460424" cy="984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3уровень</a:t>
          </a:r>
          <a:endParaRPr lang="ru-RU" sz="3200" b="1" kern="1200" dirty="0"/>
        </a:p>
      </dsp:txBody>
      <dsp:txXfrm>
        <a:off x="5612291" y="343496"/>
        <a:ext cx="2460424" cy="984169"/>
      </dsp:txXfrm>
    </dsp:sp>
    <dsp:sp modelId="{CA5EEA9F-77AF-4289-928D-B5AACDC00813}">
      <dsp:nvSpPr>
        <dsp:cNvPr id="0" name=""/>
        <dsp:cNvSpPr/>
      </dsp:nvSpPr>
      <dsp:spPr>
        <a:xfrm>
          <a:off x="5612291" y="1327666"/>
          <a:ext cx="2460424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школьник </a:t>
          </a:r>
          <a:r>
            <a:rPr lang="ru-RU" sz="2400" kern="1200" dirty="0" err="1" smtClean="0"/>
            <a:t>самостоятель-но</a:t>
          </a:r>
          <a:r>
            <a:rPr lang="ru-RU" sz="2400" kern="1200" dirty="0" smtClean="0"/>
            <a:t> действует в </a:t>
          </a:r>
          <a:r>
            <a:rPr lang="ru-RU" sz="2400" kern="1200" dirty="0" err="1" smtClean="0"/>
            <a:t>обществен-ной</a:t>
          </a:r>
          <a:r>
            <a:rPr lang="ru-RU" sz="2400" kern="1200" dirty="0" smtClean="0"/>
            <a:t> жизни </a:t>
          </a:r>
          <a:endParaRPr lang="ru-RU" sz="2400" kern="1200" dirty="0"/>
        </a:p>
      </dsp:txBody>
      <dsp:txXfrm>
        <a:off x="5612291" y="1327666"/>
        <a:ext cx="2460424" cy="28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D3100-77EC-4DBF-8150-8826B1978FA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8AE87-EA5A-435C-98A6-0E603AED0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F20BBC1-27DE-43C0-BA53-137ED856CB52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4BD5D89-D0B9-4956-9C92-0E3F64F33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54227-D90C-410B-BAB4-9E2F46C89918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55DA-0C3A-43C9-9394-A3A22C687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0D29E-C5BC-4A9C-8D9C-FF1CDC5CEDC9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309F4-43EF-432D-A40A-6A8386E19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57DB6-85B4-4EC4-BCF6-75670C85E1A4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B075-BD96-4312-9388-CBC7ACAD1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A38D3-7892-4F5A-81BB-E278186495B2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7155-A824-42F8-A117-7BA176217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35489-0467-4367-AE8C-94CC2B9C96A7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F727-309C-4D79-A6A9-14AB10E7B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CCD80-9BE1-4E87-AF37-ED77AA1F8BD8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E76A-0FAF-46C6-B90A-7D38CDFA2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32B95-76AB-4C83-802C-188CFA1236F1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CE05B-0414-4CBD-9FA4-794B06FF3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96A2C-221C-47B9-A43C-AEB01FB94829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2D38B-54B2-4675-A192-CADBC7331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8C668-68FB-4B22-8A55-C804F0D86939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A0381-B66B-4505-BCF0-55D0CD026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85484-95A8-44B2-9EB4-1F018DC79AD2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52AEC-130D-4A92-94B9-6E2C353DD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7040A-2685-4EAC-A56A-BF3757464C03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61FCA-37F4-45C8-85A1-73FF92786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94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8000"/>
                    </a14:imgEffect>
                    <a14:imgEffect>
                      <a14:saturation sat="18000"/>
                    </a14:imgEffect>
                    <a14:imgEffect>
                      <a14:brightnessContrast bright="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7F3C87-FC5E-48AB-9A00-D0D25BBF0948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8223EB-44D6-4800-AACF-7C71F2349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857224" y="981074"/>
            <a:ext cx="79296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Calibri" pitchFamily="34" charset="0"/>
                <a:cs typeface="Times New Roman" pitchFamily="18" charset="0"/>
              </a:rPr>
              <a:t>«Интеграция урочной и внеурочной деятельности в рамках реализации ФГОС» </a:t>
            </a: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18438" name="Picture 6" descr="https://sch2070.mskobr.ru/files/review/ruchkagi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000368"/>
            <a:ext cx="3857632" cy="3857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785813" y="785813"/>
            <a:ext cx="6429375" cy="631825"/>
          </a:xfrm>
        </p:spPr>
        <p:txBody>
          <a:bodyPr/>
          <a:lstStyle/>
          <a:p>
            <a:r>
              <a:rPr lang="ru-RU" sz="3600" b="1" smtClean="0"/>
              <a:t>Основные задачи внеурочной деятельности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116013" y="2000250"/>
            <a:ext cx="7570787" cy="41259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-</a:t>
            </a:r>
            <a:r>
              <a:rPr lang="ru-RU" smtClean="0">
                <a:solidFill>
                  <a:srgbClr val="FFFF00"/>
                </a:solidFill>
              </a:rPr>
              <a:t>  </a:t>
            </a:r>
            <a:r>
              <a:rPr lang="ru-RU" smtClean="0"/>
              <a:t>обеспечить благоприятную адаптацию ребенка в школе;</a:t>
            </a:r>
          </a:p>
          <a:p>
            <a:pPr>
              <a:buFont typeface="Arial" charset="0"/>
              <a:buNone/>
            </a:pPr>
            <a:r>
              <a:rPr lang="ru-RU" smtClean="0"/>
              <a:t>- оптимизировать учебную нагрузку обучающихся;</a:t>
            </a:r>
          </a:p>
          <a:p>
            <a:pPr>
              <a:buFont typeface="Arial" charset="0"/>
              <a:buNone/>
            </a:pPr>
            <a:r>
              <a:rPr lang="ru-RU" smtClean="0"/>
              <a:t>- улучшить условия для развития ребенка;</a:t>
            </a:r>
          </a:p>
          <a:p>
            <a:pPr>
              <a:buFont typeface="Arial" charset="0"/>
              <a:buNone/>
            </a:pPr>
            <a:r>
              <a:rPr lang="ru-RU" smtClean="0"/>
              <a:t>- учесть возрастные и индивидуальные особенности обучающегося.</a:t>
            </a:r>
          </a:p>
        </p:txBody>
      </p:sp>
      <p:pic>
        <p:nvPicPr>
          <p:cNvPr id="12292" name="Picture 8" descr="vneuroch_dey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285750"/>
            <a:ext cx="1350963" cy="162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6472237" cy="703263"/>
          </a:xfrm>
        </p:spPr>
        <p:txBody>
          <a:bodyPr/>
          <a:lstStyle/>
          <a:p>
            <a:r>
              <a:rPr lang="ru-RU" sz="3600" b="1" smtClean="0"/>
              <a:t>Основные принципы организации внеурочной деятельности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000125" y="2214563"/>
            <a:ext cx="7686675" cy="3911600"/>
          </a:xfrm>
        </p:spPr>
        <p:txBody>
          <a:bodyPr/>
          <a:lstStyle/>
          <a:p>
            <a:r>
              <a:rPr lang="ru-RU" smtClean="0"/>
              <a:t>учёт возрастных особенностей;</a:t>
            </a:r>
          </a:p>
          <a:p>
            <a:r>
              <a:rPr lang="ru-RU" smtClean="0"/>
              <a:t>сочетание индивидуальных и коллективных форм работы;</a:t>
            </a:r>
          </a:p>
          <a:p>
            <a:r>
              <a:rPr lang="ru-RU" smtClean="0"/>
              <a:t>связь теории с практикой;</a:t>
            </a:r>
          </a:p>
          <a:p>
            <a:r>
              <a:rPr lang="ru-RU" smtClean="0"/>
              <a:t>доступность и наглядность;</a:t>
            </a:r>
          </a:p>
          <a:p>
            <a:r>
              <a:rPr lang="ru-RU" smtClean="0"/>
              <a:t>включение в активную жизненную позицию.</a:t>
            </a:r>
          </a:p>
        </p:txBody>
      </p:sp>
      <p:pic>
        <p:nvPicPr>
          <p:cNvPr id="13316" name="Picture 8" descr="vneuroch_dey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285750"/>
            <a:ext cx="1350963" cy="162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63" cy="1143000"/>
          </a:xfrm>
        </p:spPr>
        <p:txBody>
          <a:bodyPr/>
          <a:lstStyle/>
          <a:p>
            <a:r>
              <a:rPr lang="ru-RU" sz="3600" b="1" smtClean="0"/>
              <a:t>Модели внеурочной деятельности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928688" y="1928813"/>
            <a:ext cx="7758112" cy="4197350"/>
          </a:xfrm>
        </p:spPr>
        <p:txBody>
          <a:bodyPr/>
          <a:lstStyle/>
          <a:p>
            <a:r>
              <a:rPr lang="ru-RU" sz="2800" b="1" smtClean="0"/>
              <a:t>модель дополнительного образования</a:t>
            </a:r>
            <a:r>
              <a:rPr lang="ru-RU" sz="2800" smtClean="0"/>
              <a:t> (на основе институциональной и    муниципальной системы дополнительного образования детей); </a:t>
            </a:r>
          </a:p>
          <a:p>
            <a:r>
              <a:rPr lang="ru-RU" sz="2800" b="1" smtClean="0"/>
              <a:t>модель «школы полного дня»; </a:t>
            </a:r>
            <a:endParaRPr lang="ru-RU" sz="2800" smtClean="0"/>
          </a:p>
          <a:p>
            <a:r>
              <a:rPr lang="ru-RU" sz="2800" b="1" smtClean="0"/>
              <a:t>оптимизационная  модель</a:t>
            </a:r>
            <a:r>
              <a:rPr lang="ru-RU" sz="2800" smtClean="0"/>
              <a:t>  (на  основе  оптимизации  всех  внутренних ресурсов образовательного учреждения); </a:t>
            </a:r>
          </a:p>
          <a:p>
            <a:r>
              <a:rPr lang="ru-RU" sz="2800" b="1" smtClean="0"/>
              <a:t>инновационно-образовательная модель.</a:t>
            </a:r>
            <a:endParaRPr lang="ru-RU" sz="2800" smtClean="0"/>
          </a:p>
        </p:txBody>
      </p:sp>
      <p:pic>
        <p:nvPicPr>
          <p:cNvPr id="14340" name="Picture 8" descr="vneuroch_dey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285750"/>
            <a:ext cx="1350963" cy="162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2" descr="C:\Users\user\Desktop\img5[2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/>
          <a:lstStyle/>
          <a:p>
            <a:r>
              <a:rPr lang="ru-RU" sz="3600" b="1" smtClean="0"/>
              <a:t>Уровни результатов внеурочной деятельности:</a:t>
            </a:r>
            <a:endParaRPr lang="ru-RU" sz="3600" smtClean="0"/>
          </a:p>
        </p:txBody>
      </p:sp>
      <p:graphicFrame>
        <p:nvGraphicFramePr>
          <p:cNvPr id="4" name="Содержимое 6"/>
          <p:cNvGraphicFramePr>
            <a:graphicFrameLocks noGrp="1"/>
          </p:cNvGraphicFramePr>
          <p:nvPr>
            <p:ph idx="1"/>
          </p:nvPr>
        </p:nvGraphicFramePr>
        <p:xfrm>
          <a:off x="611560" y="1600200"/>
          <a:ext cx="807524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27088" y="1600200"/>
            <a:ext cx="7859712" cy="4524375"/>
          </a:xfr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3600" b="1" i="1" dirty="0" smtClean="0"/>
              <a:t>   </a:t>
            </a:r>
            <a:r>
              <a:rPr lang="ru-RU" sz="3600" b="1" i="1" dirty="0" smtClean="0">
                <a:latin typeface="+mj-lt"/>
              </a:rPr>
              <a:t>«Только та школа становится очагом духовной жизни, где помимо интересных уроков имеются и успешно применяются самые разнообразные формы развития учащихся вне уроков».</a:t>
            </a:r>
            <a:br>
              <a:rPr lang="ru-RU" sz="3600" b="1" i="1" dirty="0" smtClean="0">
                <a:latin typeface="+mj-lt"/>
              </a:rPr>
            </a:br>
            <a:r>
              <a:rPr lang="ru-RU" sz="3600" b="1" i="1" dirty="0" smtClean="0">
                <a:latin typeface="+mj-lt"/>
              </a:rPr>
              <a:t>                               </a:t>
            </a:r>
            <a:r>
              <a:rPr lang="ru-RU" sz="3600" b="1" i="1" dirty="0" smtClean="0">
                <a:solidFill>
                  <a:srgbClr val="008000"/>
                </a:solidFill>
                <a:latin typeface="+mj-lt"/>
              </a:rPr>
              <a:t>В.А. Сухомлинский</a:t>
            </a:r>
            <a:br>
              <a:rPr lang="ru-RU" sz="3600" b="1" i="1" dirty="0" smtClean="0">
                <a:solidFill>
                  <a:srgbClr val="008000"/>
                </a:solidFill>
                <a:latin typeface="+mj-lt"/>
              </a:rPr>
            </a:br>
            <a:endParaRPr lang="ru-RU" sz="3600" i="1" dirty="0">
              <a:solidFill>
                <a:srgbClr val="008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1042988" y="549275"/>
            <a:ext cx="7418387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Заповеди: </a:t>
            </a:r>
            <a:endParaRPr lang="ru-RU" sz="240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1. Главным есть не предмет, которому мы учим, а личность, которую мы формируем. Не предмет формирует личность, а учитель своей деятельностью, связанной с изучением предмета.</a:t>
            </a:r>
            <a:b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Помогайте ученикам овладеть наиболее продуктивными методами учебно-познавательной деятельности, учите их учиться.</a:t>
            </a:r>
            <a:endParaRPr lang="ru-RU" sz="20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Приучайте учеников думать и действовать самостоятельно.</a:t>
            </a:r>
            <a:b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4. Необходимо чаще показывать ученикам перспективы их обучения.</a:t>
            </a:r>
            <a:b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5. Поощряйте исследовательскую работу учеников</a:t>
            </a:r>
            <a:endParaRPr lang="ru-RU" sz="20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6. Объясняйте ученикам, что каждый человек найдет свое место в жизни, если научится всему, что необходимо для реализации жизненных планов.</a:t>
            </a:r>
            <a:br>
              <a:rPr lang="ru-RU" sz="20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827088" y="4797425"/>
            <a:ext cx="7859712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i="1" dirty="0">
                <a:solidFill>
                  <a:srgbClr val="008000"/>
                </a:solidFill>
                <a:latin typeface="+mn-lt"/>
              </a:rPr>
              <a:t>Великая ценность образования – </a:t>
            </a: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i="1" dirty="0">
                <a:solidFill>
                  <a:srgbClr val="008000"/>
                </a:solidFill>
                <a:latin typeface="+mn-lt"/>
              </a:rPr>
              <a:t>это не знания, а действия.</a:t>
            </a:r>
          </a:p>
          <a:p>
            <a:pPr marL="342900" indent="-342900" algn="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b="1" i="1" dirty="0">
                <a:latin typeface="+mn-lt"/>
              </a:rPr>
              <a:t>Герберт Спенсер, англ. философ, социолог, педагог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4633865" y="260648"/>
            <a:ext cx="411459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Calibri" pitchFamily="34" charset="0"/>
                <a:cs typeface="Times New Roman" pitchFamily="18" charset="0"/>
              </a:rPr>
              <a:t>«Интеграция урочной и внеурочной деятельности в рамках реализации ФГОС» </a:t>
            </a: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4214818"/>
            <a:ext cx="64294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«Человек не воспитывается по частям, он создается синтетической суммой влияний, которым он подвергается»</a:t>
            </a:r>
            <a:endParaRPr lang="ru-RU" sz="2800" b="1" dirty="0">
              <a:solidFill>
                <a:srgbClr val="008000"/>
              </a:solidFill>
            </a:endParaRPr>
          </a:p>
        </p:txBody>
      </p:sp>
      <p:pic>
        <p:nvPicPr>
          <p:cNvPr id="33794" name="Picture 2" descr="https://user32265.clients-cdnnow.ru/originalStorage/post/9c/ea/f5/08/9ceaf5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3490889" cy="35333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91880" y="2852606"/>
            <a:ext cx="64294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Воспитание человека «неразложимого»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3"/>
          <p:cNvSpPr>
            <a:spLocks noGrp="1"/>
          </p:cNvSpPr>
          <p:nvPr>
            <p:ph idx="1"/>
          </p:nvPr>
        </p:nvSpPr>
        <p:spPr>
          <a:xfrm>
            <a:off x="900113" y="1600200"/>
            <a:ext cx="7775575" cy="3540125"/>
          </a:xfrm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i="1" smtClean="0"/>
              <a:t>   </a:t>
            </a:r>
            <a:r>
              <a:rPr lang="ru-RU" b="1" i="1" smtClean="0">
                <a:solidFill>
                  <a:srgbClr val="008000"/>
                </a:solidFill>
              </a:rPr>
              <a:t>Требование ФГОС </a:t>
            </a:r>
            <a:r>
              <a:rPr lang="ru-RU" b="1" i="1" smtClean="0"/>
              <a:t>– обеспечить достижение личностных, предметных и метапредметных результатов. Это более всего возможно при интеграции образовательной деятельности во время уроков и деятельности на занятиях во внеурочное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 descr="http://www2.newanons.ru/media/cache/33/21/3321f54333899b2aef540f5c40455f0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3357563"/>
            <a:ext cx="4495800" cy="2606675"/>
          </a:xfrm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143000" y="1285875"/>
            <a:ext cx="75009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400" b="1" i="1" dirty="0">
                <a:solidFill>
                  <a:srgbClr val="008000"/>
                </a:solidFill>
                <a:latin typeface="+mj-lt"/>
              </a:rPr>
              <a:t>ИНТЕГРАЦИЯ</a:t>
            </a:r>
            <a:r>
              <a:rPr lang="ru-RU" sz="2400" b="1" i="1" dirty="0">
                <a:latin typeface="+mj-lt"/>
              </a:rPr>
              <a:t> </a:t>
            </a:r>
            <a:r>
              <a:rPr lang="ru-RU" sz="2400" dirty="0">
                <a:latin typeface="+mj-lt"/>
              </a:rPr>
              <a:t>(от лат. </a:t>
            </a:r>
            <a:r>
              <a:rPr lang="ru-RU" sz="2400" dirty="0" err="1">
                <a:latin typeface="+mj-lt"/>
              </a:rPr>
              <a:t>integratio</a:t>
            </a:r>
            <a:r>
              <a:rPr lang="ru-RU" sz="2400" dirty="0">
                <a:latin typeface="+mj-lt"/>
              </a:rPr>
              <a:t> – соединение, восстановление) представляет собой объединение в единое целое ранее разрозненных частей и элементов системы на основе их взаимозависимости и </a:t>
            </a:r>
            <a:r>
              <a:rPr lang="ru-RU" sz="2400" dirty="0" err="1">
                <a:latin typeface="+mj-lt"/>
              </a:rPr>
              <a:t>взаимодополняемости</a:t>
            </a:r>
            <a:r>
              <a:rPr lang="ru-RU" sz="2400" dirty="0">
                <a:latin typeface="+mj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Урочная и внеурочная деятельность взаимно дополняют друг друга.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2988" y="1412875"/>
          <a:ext cx="7632848" cy="4474794"/>
        </p:xfrm>
        <a:graphic>
          <a:graphicData uri="http://schemas.openxmlformats.org/drawingml/2006/table">
            <a:tbl>
              <a:tblPr/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latin typeface="+mj-lt"/>
                          <a:ea typeface="Calibri"/>
                          <a:cs typeface="Times New Roman"/>
                        </a:rPr>
                        <a:t>Урочная деятельность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latin typeface="+mj-lt"/>
                          <a:ea typeface="Calibri"/>
                          <a:cs typeface="Times New Roman"/>
                        </a:rPr>
                        <a:t>Внеурочная деятельность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839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Построение научно-рациональной картины мира и способов нормативно целесообразной деятельности.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Раскрытие ценностно-смысловых компонентов этого мира и развитие самодеятельности детей.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357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Усвоение предметных знаний и способов </a:t>
                      </a:r>
                      <a:r>
                        <a:rPr lang="ru-RU" sz="1800" dirty="0" smtClean="0">
                          <a:latin typeface="+mj-lt"/>
                          <a:ea typeface="Calibri"/>
                          <a:cs typeface="Times New Roman"/>
                        </a:rPr>
                        <a:t>их</a:t>
                      </a:r>
                      <a:r>
                        <a:rPr lang="ru-RU" sz="1800" baseline="0" dirty="0" smtClean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+mj-lt"/>
                          <a:ea typeface="Calibri"/>
                          <a:cs typeface="Times New Roman"/>
                        </a:rPr>
                        <a:t>употребления</a:t>
                      </a: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. Освоение </a:t>
                      </a:r>
                      <a:r>
                        <a:rPr lang="ru-RU" sz="1800" dirty="0" err="1">
                          <a:latin typeface="+mj-lt"/>
                          <a:ea typeface="Calibri"/>
                          <a:cs typeface="Times New Roman"/>
                        </a:rPr>
                        <a:t>общеучебных</a:t>
                      </a: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 умений и навыков, как универсальных способов деятельности и познания.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Раскрытие личных интересов и склонностей, где учебные предметы -лишь одно из средств раскрытия.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89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Освоение возрастного </a:t>
                      </a:r>
                      <a:r>
                        <a:rPr lang="ru-RU" sz="1800" dirty="0" smtClean="0">
                          <a:latin typeface="+mj-lt"/>
                          <a:ea typeface="Calibri"/>
                          <a:cs typeface="Times New Roman"/>
                        </a:rPr>
                        <a:t>нормативного</a:t>
                      </a:r>
                      <a:r>
                        <a:rPr lang="ru-RU" sz="1800" baseline="0" dirty="0" smtClean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+mj-lt"/>
                          <a:ea typeface="Calibri"/>
                          <a:cs typeface="Times New Roman"/>
                        </a:rPr>
                        <a:t>пространства</a:t>
                      </a: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Построение пространства саморазвития.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89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Calibri"/>
                          <a:cs typeface="Times New Roman"/>
                        </a:rPr>
                        <a:t>Социализация детей, формирование социально- адаптированной личности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Calibri"/>
                          <a:cs typeface="Times New Roman"/>
                        </a:rPr>
                        <a:t>Индивидуализация, «выращивание» свободной, самобытной личности.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785813" y="142875"/>
            <a:ext cx="7929562" cy="503078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3600" b="1" dirty="0" smtClean="0"/>
              <a:t> </a:t>
            </a:r>
            <a:endParaRPr lang="ru-RU" sz="4000" b="1" dirty="0" smtClean="0">
              <a:latin typeface="+mj-lt"/>
            </a:endParaRPr>
          </a:p>
          <a:p>
            <a:pPr algn="ctr">
              <a:buFont typeface="Arial" charset="0"/>
              <a:buNone/>
              <a:defRPr/>
            </a:pPr>
            <a:r>
              <a:rPr lang="ru-RU" sz="3600" i="1" dirty="0" smtClean="0"/>
              <a:t> </a:t>
            </a:r>
            <a:r>
              <a:rPr lang="ru-RU" sz="3600" b="1" dirty="0" smtClean="0"/>
              <a:t>Внеурочная деятельность</a:t>
            </a:r>
            <a:endParaRPr lang="ru-RU" sz="3600" i="1" dirty="0" smtClean="0"/>
          </a:p>
          <a:p>
            <a:pPr>
              <a:buFont typeface="Arial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600" dirty="0" smtClean="0"/>
              <a:t>  -</a:t>
            </a:r>
            <a:r>
              <a:rPr lang="ru-RU" sz="2600" dirty="0" smtClean="0">
                <a:cs typeface="Times New Roman" pitchFamily="18" charset="0"/>
              </a:rPr>
              <a:t> это образовательная деятельность, осуществляемая в формах, отличных от классно-урочной, и направленная на достижение планируемых результатов освоения основной образовательной программы.</a:t>
            </a:r>
          </a:p>
          <a:p>
            <a:pPr>
              <a:buFont typeface="Arial" charset="0"/>
              <a:buNone/>
              <a:defRPr/>
            </a:pPr>
            <a:endParaRPr lang="ru-RU" sz="2600" dirty="0" smtClean="0"/>
          </a:p>
          <a:p>
            <a:pPr>
              <a:buFont typeface="Arial" charset="0"/>
              <a:buNone/>
              <a:defRPr/>
            </a:pPr>
            <a:r>
              <a:rPr lang="ru-RU" sz="2600" b="1" i="1" dirty="0" smtClean="0">
                <a:solidFill>
                  <a:srgbClr val="008000"/>
                </a:solidFill>
              </a:rPr>
              <a:t>     </a:t>
            </a:r>
            <a:r>
              <a:rPr lang="ru-RU" sz="2600" dirty="0" smtClean="0"/>
              <a:t>-</a:t>
            </a:r>
            <a:r>
              <a:rPr lang="ru-RU" sz="2600" b="1" i="1" dirty="0" smtClean="0">
                <a:solidFill>
                  <a:srgbClr val="008000"/>
                </a:solidFill>
              </a:rPr>
              <a:t> </a:t>
            </a:r>
            <a:r>
              <a:rPr lang="ru-RU" sz="2600" dirty="0" smtClean="0"/>
              <a:t>это отнюдь не механическая добавка к основному общему образованию, призванная компенсировать недостатки работы с  отстающими или одарёнными детьми. </a:t>
            </a:r>
          </a:p>
          <a:p>
            <a:pPr>
              <a:buFont typeface="Arial" charset="0"/>
              <a:buNone/>
              <a:defRPr/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755650" y="274638"/>
            <a:ext cx="7931150" cy="1143000"/>
          </a:xfrm>
        </p:spPr>
        <p:txBody>
          <a:bodyPr/>
          <a:lstStyle/>
          <a:p>
            <a:r>
              <a:rPr lang="ru-RU" sz="2800" b="1" i="1" smtClean="0">
                <a:solidFill>
                  <a:srgbClr val="008000"/>
                </a:solidFill>
              </a:rPr>
              <a:t>Внеурочная деятельность – </a:t>
            </a:r>
            <a:r>
              <a:rPr lang="ru-RU" sz="2800" i="1" smtClean="0"/>
              <a:t>неотъемлемая часть основной образовательной программы.</a:t>
            </a:r>
            <a:endParaRPr lang="ru-RU" sz="2800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042988" y="765175"/>
            <a:ext cx="7489825" cy="32400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/>
              <a:t>    </a:t>
            </a:r>
            <a:endParaRPr lang="ru-RU" sz="2800" i="1" smtClean="0"/>
          </a:p>
          <a:p>
            <a:pPr>
              <a:buFont typeface="Arial" charset="0"/>
              <a:buNone/>
            </a:pPr>
            <a:endParaRPr lang="ru-RU" sz="2800" smtClean="0"/>
          </a:p>
          <a:p>
            <a:pPr>
              <a:buFont typeface="Arial" charset="0"/>
              <a:buNone/>
            </a:pPr>
            <a:r>
              <a:rPr lang="ru-RU" sz="2800" b="1" i="1" smtClean="0">
                <a:solidFill>
                  <a:srgbClr val="008000"/>
                </a:solidFill>
              </a:rPr>
              <a:t>ОСНОВНАЯ ОБРАЗОВАТЕЛЬНАЯ ПРОГРАММА:</a:t>
            </a:r>
          </a:p>
          <a:p>
            <a:pPr>
              <a:buFont typeface="Arial" charset="0"/>
              <a:buNone/>
            </a:pPr>
            <a:r>
              <a:rPr lang="ru-RU" sz="2800" smtClean="0"/>
              <a:t>1) Определяет цели, задачи, планируемые результаты, содержание, организацию образовательной деятельности.</a:t>
            </a:r>
          </a:p>
          <a:p>
            <a:pPr>
              <a:buFont typeface="Arial" charset="0"/>
              <a:buNone/>
            </a:pPr>
            <a:r>
              <a:rPr lang="ru-RU" sz="2800" smtClean="0"/>
              <a:t>2) Реализуется организацией, осуществляющей образовательную деятельность через урочную и внеурочную деятельность с соблюдением требований СанПиН.</a:t>
            </a:r>
          </a:p>
          <a:p>
            <a:pPr>
              <a:buFont typeface="Arial" charset="0"/>
              <a:buNone/>
            </a:pPr>
            <a:endParaRPr lang="ru-RU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72300" cy="1368425"/>
          </a:xfrm>
        </p:spPr>
        <p:txBody>
          <a:bodyPr/>
          <a:lstStyle/>
          <a:p>
            <a:r>
              <a:rPr lang="ru-RU" sz="3600" b="1" smtClean="0">
                <a:cs typeface="Times New Roman" pitchFamily="18" charset="0"/>
              </a:rPr>
              <a:t>Основная цель внеурочной деятельности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857250" y="1928813"/>
            <a:ext cx="7829550" cy="41973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smtClean="0"/>
              <a:t>достижение личностных и метапредметных результатов</a:t>
            </a:r>
            <a:r>
              <a:rPr lang="ru-RU" sz="2800" smtClean="0"/>
              <a:t>. </a:t>
            </a:r>
          </a:p>
          <a:p>
            <a:pPr>
              <a:buFontTx/>
              <a:buChar char="-"/>
            </a:pPr>
            <a:r>
              <a:rPr lang="ru-RU" sz="2400" smtClean="0"/>
              <a:t>в ходе внеурочной деятельности обучающийся не только должен узнать, сколько научиться действовать, чувствовать, принимать решения;</a:t>
            </a:r>
          </a:p>
          <a:p>
            <a:pPr>
              <a:buFont typeface="Arial" charset="0"/>
              <a:buNone/>
            </a:pPr>
            <a:r>
              <a:rPr lang="ru-RU" sz="2400" smtClean="0"/>
              <a:t> -    в ходе внеурочной деятельности достигаются – ценности, ориентиры, потребности и интересы человека</a:t>
            </a:r>
            <a:r>
              <a:rPr lang="ru-RU" sz="2400" i="1" smtClean="0"/>
              <a:t>, </a:t>
            </a:r>
            <a:r>
              <a:rPr lang="ru-RU" sz="2400" i="1" smtClean="0">
                <a:solidFill>
                  <a:srgbClr val="FF0000"/>
                </a:solidFill>
              </a:rPr>
              <a:t>удельный вес  которого гораздо выше</a:t>
            </a:r>
            <a:r>
              <a:rPr lang="ru-RU" sz="2400" smtClean="0"/>
              <a:t>, так как   ученик выбирает ее исходя из своих интересов, мотивов. </a:t>
            </a:r>
          </a:p>
        </p:txBody>
      </p:sp>
      <p:pic>
        <p:nvPicPr>
          <p:cNvPr id="10244" name="Picture 8" descr="vneuroch_dey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285750"/>
            <a:ext cx="1350963" cy="162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Picture 2" descr="http://soundroom.com.ua/pic/large-65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vneuro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18175">
            <a:off x="1135063" y="2816225"/>
            <a:ext cx="2352675" cy="3509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0" name="Picture 8" descr="vneuroch_deya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2852738"/>
            <a:ext cx="2665413" cy="3573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</TotalTime>
  <Words>552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Урочная и внеурочная деятельность взаимно дополняют друг друга. </vt:lpstr>
      <vt:lpstr>Презентация PowerPoint</vt:lpstr>
      <vt:lpstr>Внеурочная деятельность – неотъемлемая часть основной образовательной программы.</vt:lpstr>
      <vt:lpstr>Основная цель внеурочной деятельности</vt:lpstr>
      <vt:lpstr>Презентация PowerPoint</vt:lpstr>
      <vt:lpstr>Основные задачи внеурочной деятельности</vt:lpstr>
      <vt:lpstr>Основные принципы организации внеурочной деятельности</vt:lpstr>
      <vt:lpstr>Модели внеурочной деятельности</vt:lpstr>
      <vt:lpstr>Презентация PowerPoint</vt:lpstr>
      <vt:lpstr>Уровни результатов внеурочной деятельности: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Svetlana</cp:lastModifiedBy>
  <cp:revision>224</cp:revision>
  <dcterms:created xsi:type="dcterms:W3CDTF">2011-08-02T23:19:04Z</dcterms:created>
  <dcterms:modified xsi:type="dcterms:W3CDTF">2020-07-23T04:56:38Z</dcterms:modified>
</cp:coreProperties>
</file>