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0" r:id="rId3"/>
    <p:sldId id="261" r:id="rId4"/>
    <p:sldId id="262" r:id="rId5"/>
    <p:sldId id="263" r:id="rId6"/>
    <p:sldId id="264" r:id="rId7"/>
    <p:sldId id="265" r:id="rId8"/>
    <p:sldId id="266" r:id="rId9"/>
    <p:sldId id="267" r:id="rId10"/>
    <p:sldId id="268" r:id="rId11"/>
    <p:sldId id="273"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516" y="6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DCF5A84-BEE3-495E-8FB6-EDEF9B0D6851}" type="datetimeFigureOut">
              <a:rPr lang="ru-RU" smtClean="0"/>
              <a:pPr/>
              <a:t>24.07.2020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ED92064-36D5-4B68-B4B3-B346B941D8DC}"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DCF5A84-BEE3-495E-8FB6-EDEF9B0D6851}" type="datetimeFigureOut">
              <a:rPr lang="ru-RU" smtClean="0"/>
              <a:pPr/>
              <a:t>24.07.2020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ED92064-36D5-4B68-B4B3-B346B941D8D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DCF5A84-BEE3-495E-8FB6-EDEF9B0D6851}" type="datetimeFigureOut">
              <a:rPr lang="ru-RU" smtClean="0"/>
              <a:pPr/>
              <a:t>24.07.2020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ED92064-36D5-4B68-B4B3-B346B941D8D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DCF5A84-BEE3-495E-8FB6-EDEF9B0D6851}" type="datetimeFigureOut">
              <a:rPr lang="ru-RU" smtClean="0"/>
              <a:pPr/>
              <a:t>24.07.2020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ED92064-36D5-4B68-B4B3-B346B941D8D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DCF5A84-BEE3-495E-8FB6-EDEF9B0D6851}" type="datetimeFigureOut">
              <a:rPr lang="ru-RU" smtClean="0"/>
              <a:pPr/>
              <a:t>24.07.2020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ED92064-36D5-4B68-B4B3-B346B941D8DC}"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DCF5A84-BEE3-495E-8FB6-EDEF9B0D6851}" type="datetimeFigureOut">
              <a:rPr lang="ru-RU" smtClean="0"/>
              <a:pPr/>
              <a:t>24.07.2020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ED92064-36D5-4B68-B4B3-B346B941D8D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DCF5A84-BEE3-495E-8FB6-EDEF9B0D6851}" type="datetimeFigureOut">
              <a:rPr lang="ru-RU" smtClean="0"/>
              <a:pPr/>
              <a:t>24.07.2020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ED92064-36D5-4B68-B4B3-B346B941D8D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DCF5A84-BEE3-495E-8FB6-EDEF9B0D6851}" type="datetimeFigureOut">
              <a:rPr lang="ru-RU" smtClean="0"/>
              <a:pPr/>
              <a:t>24.07.2020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ED92064-36D5-4B68-B4B3-B346B941D8D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DCF5A84-BEE3-495E-8FB6-EDEF9B0D6851}" type="datetimeFigureOut">
              <a:rPr lang="ru-RU" smtClean="0"/>
              <a:pPr/>
              <a:t>24.07.2020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ED92064-36D5-4B68-B4B3-B346B941D8D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DCF5A84-BEE3-495E-8FB6-EDEF9B0D6851}" type="datetimeFigureOut">
              <a:rPr lang="ru-RU" smtClean="0"/>
              <a:pPr/>
              <a:t>24.07.2020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ED92064-36D5-4B68-B4B3-B346B941D8D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DCF5A84-BEE3-495E-8FB6-EDEF9B0D6851}" type="datetimeFigureOut">
              <a:rPr lang="ru-RU" smtClean="0"/>
              <a:pPr/>
              <a:t>24.07.2020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ED92064-36D5-4B68-B4B3-B346B941D8D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CF5A84-BEE3-495E-8FB6-EDEF9B0D6851}" type="datetimeFigureOut">
              <a:rPr lang="ru-RU" smtClean="0"/>
              <a:pPr/>
              <a:t>24.07.2020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D92064-36D5-4B68-B4B3-B346B941D8D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rgbClr val="7030A0"/>
                </a:solidFill>
              </a:rPr>
              <a:t>Настольный театр</a:t>
            </a:r>
            <a:endParaRPr lang="ru-RU" b="1" i="1" dirty="0">
              <a:solidFill>
                <a:srgbClr val="7030A0"/>
              </a:solidFill>
            </a:endParaRPr>
          </a:p>
        </p:txBody>
      </p:sp>
      <p:pic>
        <p:nvPicPr>
          <p:cNvPr id="5" name="Содержимое 4" descr="756275b3a97f152b83f241fc55c16f17.jpg.jpg"/>
          <p:cNvPicPr>
            <a:picLocks noGrp="1" noChangeAspect="1"/>
          </p:cNvPicPr>
          <p:nvPr>
            <p:ph sz="half" idx="2"/>
          </p:nvPr>
        </p:nvPicPr>
        <p:blipFill>
          <a:blip r:embed="rId2" cstate="print"/>
          <a:stretch>
            <a:fillRect/>
          </a:stretch>
        </p:blipFill>
        <p:spPr>
          <a:xfrm>
            <a:off x="5000628" y="2786058"/>
            <a:ext cx="3810000" cy="3257545"/>
          </a:xfrm>
        </p:spPr>
      </p:pic>
      <p:sp>
        <p:nvSpPr>
          <p:cNvPr id="6" name="Прямоугольник 5"/>
          <p:cNvSpPr/>
          <p:nvPr/>
        </p:nvSpPr>
        <p:spPr>
          <a:xfrm>
            <a:off x="857224" y="1428736"/>
            <a:ext cx="7929618" cy="1200329"/>
          </a:xfrm>
          <a:prstGeom prst="rect">
            <a:avLst/>
          </a:prstGeom>
        </p:spPr>
        <p:txBody>
          <a:bodyPr wrap="square">
            <a:spAutoFit/>
          </a:bodyPr>
          <a:lstStyle/>
          <a:p>
            <a:r>
              <a:rPr lang="ru-RU" i="1" dirty="0" smtClean="0">
                <a:latin typeface="Times New Roman" pitchFamily="18" charset="0"/>
                <a:cs typeface="Times New Roman" pitchFamily="18" charset="0"/>
              </a:rPr>
              <a:t>Для настольного театра можно использовать любые резиновые, пластмассовые ,деревянные игрушки. Дети выбирают себе игрушку и учат её ходить, имитируют движения животных. Придумывают свои сказки и мн. др.</a:t>
            </a:r>
            <a:endParaRPr lang="ru-RU" i="1" dirty="0">
              <a:latin typeface="Times New Roman" pitchFamily="18" charset="0"/>
              <a:cs typeface="Times New Roman" pitchFamily="18" charset="0"/>
            </a:endParaRPr>
          </a:p>
        </p:txBody>
      </p:sp>
      <p:pic>
        <p:nvPicPr>
          <p:cNvPr id="9" name="Содержимое 8" descr="CIMG0242.JPG"/>
          <p:cNvPicPr>
            <a:picLocks noGrp="1" noChangeAspect="1"/>
          </p:cNvPicPr>
          <p:nvPr>
            <p:ph sz="half" idx="1"/>
          </p:nvPr>
        </p:nvPicPr>
        <p:blipFill>
          <a:blip r:embed="rId3" cstate="print"/>
          <a:stretch>
            <a:fillRect/>
          </a:stretch>
        </p:blipFill>
        <p:spPr>
          <a:xfrm>
            <a:off x="467544" y="2780928"/>
            <a:ext cx="4038600" cy="3240360"/>
          </a:xfr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rgbClr val="7030A0"/>
                </a:solidFill>
              </a:rPr>
              <a:t>Театр «</a:t>
            </a:r>
            <a:r>
              <a:rPr lang="ru-RU" b="1" i="1" dirty="0" err="1" smtClean="0">
                <a:solidFill>
                  <a:srgbClr val="7030A0"/>
                </a:solidFill>
              </a:rPr>
              <a:t>топотушки</a:t>
            </a:r>
            <a:r>
              <a:rPr lang="ru-RU" b="1" i="1" dirty="0" smtClean="0">
                <a:solidFill>
                  <a:srgbClr val="7030A0"/>
                </a:solidFill>
              </a:rPr>
              <a:t>» </a:t>
            </a:r>
            <a:endParaRPr lang="ru-RU" dirty="0"/>
          </a:p>
        </p:txBody>
      </p:sp>
      <p:sp>
        <p:nvSpPr>
          <p:cNvPr id="7" name="Текст 6"/>
          <p:cNvSpPr>
            <a:spLocks noGrp="1"/>
          </p:cNvSpPr>
          <p:nvPr>
            <p:ph type="body" idx="1"/>
          </p:nvPr>
        </p:nvSpPr>
        <p:spPr>
          <a:xfrm>
            <a:off x="457200" y="1535112"/>
            <a:ext cx="8186766" cy="2036764"/>
          </a:xfrm>
        </p:spPr>
        <p:txBody>
          <a:bodyPr>
            <a:normAutofit/>
          </a:bodyPr>
          <a:lstStyle/>
          <a:p>
            <a:r>
              <a:rPr lang="ru-RU" sz="1800" b="0" i="1" dirty="0" smtClean="0">
                <a:latin typeface="Times New Roman" pitchFamily="18" charset="0"/>
                <a:cs typeface="Times New Roman" pitchFamily="18" charset="0"/>
              </a:rPr>
              <a:t>Помогает развивать мелкую  моторику, речь, творческие способности детей.</a:t>
            </a:r>
            <a:r>
              <a:rPr lang="ru-RU" sz="1800" i="1" dirty="0" smtClean="0">
                <a:latin typeface="Times New Roman" pitchFamily="18" charset="0"/>
                <a:cs typeface="Times New Roman" pitchFamily="18" charset="0"/>
              </a:rPr>
              <a:t/>
            </a:r>
            <a:br>
              <a:rPr lang="ru-RU" sz="1800" i="1" dirty="0" smtClean="0">
                <a:latin typeface="Times New Roman" pitchFamily="18" charset="0"/>
                <a:cs typeface="Times New Roman" pitchFamily="18" charset="0"/>
              </a:rPr>
            </a:br>
            <a:r>
              <a:rPr lang="ru-RU" sz="1800" b="0" i="1" dirty="0" smtClean="0">
                <a:latin typeface="Times New Roman" pitchFamily="18" charset="0"/>
                <a:cs typeface="Times New Roman" pitchFamily="18" charset="0"/>
              </a:rPr>
              <a:t>Учить согласовывать движение и речь. Создать радостный эмоциональный настрой.  В арсенале детской поэзии такие стихи, которые можно легко инсценировать. Ребенок будет в восторге показывать, как топает лапой мишка и как он верхом поедет в гости на любимой лошадке. Это весело, это развивает актерские способности, умение работать на публику, в конце концов, это еще и задорная песенка или потешка.</a:t>
            </a:r>
            <a:endParaRPr lang="ru-RU" sz="1800" i="1" dirty="0">
              <a:latin typeface="Times New Roman" pitchFamily="18" charset="0"/>
              <a:cs typeface="Times New Roman" pitchFamily="18" charset="0"/>
            </a:endParaRPr>
          </a:p>
        </p:txBody>
      </p:sp>
      <p:pic>
        <p:nvPicPr>
          <p:cNvPr id="5" name="Содержимое 4" descr="22a784c314a1ef0ede3bb4dadbd3a9d8.jpg.jpg"/>
          <p:cNvPicPr>
            <a:picLocks noGrp="1" noChangeAspect="1"/>
          </p:cNvPicPr>
          <p:nvPr>
            <p:ph sz="half" idx="2"/>
          </p:nvPr>
        </p:nvPicPr>
        <p:blipFill>
          <a:blip r:embed="rId2" cstate="print"/>
          <a:stretch>
            <a:fillRect/>
          </a:stretch>
        </p:blipFill>
        <p:spPr>
          <a:xfrm>
            <a:off x="428596" y="3857628"/>
            <a:ext cx="4040188" cy="2693459"/>
          </a:xfrm>
        </p:spPr>
      </p:pic>
      <p:pic>
        <p:nvPicPr>
          <p:cNvPr id="6" name="Содержимое 5" descr="83a9322d1c5f35160261eea153350664.jpg.jpg"/>
          <p:cNvPicPr>
            <a:picLocks noGrp="1" noChangeAspect="1"/>
          </p:cNvPicPr>
          <p:nvPr>
            <p:ph sz="quarter" idx="4"/>
          </p:nvPr>
        </p:nvPicPr>
        <p:blipFill>
          <a:blip r:embed="rId3" cstate="print"/>
          <a:stretch>
            <a:fillRect/>
          </a:stretch>
        </p:blipFill>
        <p:spPr>
          <a:xfrm>
            <a:off x="4714876" y="3786190"/>
            <a:ext cx="4041775" cy="2694517"/>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p:txBody>
          <a:bodyPr>
            <a:normAutofit fontScale="90000"/>
          </a:bodyPr>
          <a:lstStyle/>
          <a:p>
            <a:r>
              <a:rPr lang="ru-RU" b="1" i="1" dirty="0">
                <a:solidFill>
                  <a:srgbClr val="7030A0"/>
                </a:solidFill>
              </a:rPr>
              <a:t>Спасибо всем за внимание и успешного вам освоения разных видов театра в работе с детьми!</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rgbClr val="7030A0"/>
                </a:solidFill>
              </a:rPr>
              <a:t>Фланелеграфный театр</a:t>
            </a:r>
            <a:endParaRPr lang="ru-RU" dirty="0"/>
          </a:p>
        </p:txBody>
      </p:sp>
      <p:sp>
        <p:nvSpPr>
          <p:cNvPr id="4" name="Содержимое 3"/>
          <p:cNvSpPr>
            <a:spLocks noGrp="1"/>
          </p:cNvSpPr>
          <p:nvPr>
            <p:ph sz="half" idx="2"/>
          </p:nvPr>
        </p:nvSpPr>
        <p:spPr>
          <a:xfrm>
            <a:off x="714348" y="1643050"/>
            <a:ext cx="7786742" cy="1428760"/>
          </a:xfrm>
        </p:spPr>
        <p:txBody>
          <a:bodyPr>
            <a:normAutofit lnSpcReduction="10000"/>
          </a:bodyPr>
          <a:lstStyle/>
          <a:p>
            <a:pPr>
              <a:buNone/>
            </a:pPr>
            <a:r>
              <a:rPr lang="ru-RU" sz="1800" i="1" dirty="0" smtClean="0">
                <a:latin typeface="Times New Roman" pitchFamily="18" charset="0"/>
                <a:cs typeface="Times New Roman" pitchFamily="18" charset="0"/>
              </a:rPr>
              <a:t>     Фланелеграфный театр –один из замечательных способов занятий с ребенком, возможность развивать его возможности в различных направлениях</a:t>
            </a:r>
            <a:r>
              <a:rPr lang="ru-RU" sz="1800" dirty="0" smtClean="0">
                <a:latin typeface="Times New Roman" pitchFamily="18" charset="0"/>
                <a:cs typeface="Times New Roman" pitchFamily="18" charset="0"/>
              </a:rPr>
              <a:t>. </a:t>
            </a:r>
            <a:r>
              <a:rPr lang="ru-RU" sz="1800" i="1" dirty="0" smtClean="0">
                <a:latin typeface="Times New Roman" pitchFamily="18" charset="0"/>
                <a:cs typeface="Times New Roman" pitchFamily="18" charset="0"/>
              </a:rPr>
              <a:t>Этот вид театра включает в себя исполнение песен, потешек ,стихов, сказок  с одновременным выкладываем фигурок на фланелеграфе в соответствии с сюжетом. </a:t>
            </a:r>
            <a:endParaRPr lang="ru-RU" sz="1800" i="1" dirty="0">
              <a:latin typeface="Times New Roman" pitchFamily="18" charset="0"/>
              <a:cs typeface="Times New Roman" pitchFamily="18" charset="0"/>
            </a:endParaRPr>
          </a:p>
        </p:txBody>
      </p:sp>
      <p:pic>
        <p:nvPicPr>
          <p:cNvPr id="7" name="Содержимое 5" descr="5cbf51662d37b4fd724a6f7abc60c080.jpg.jpg"/>
          <p:cNvPicPr>
            <a:picLocks noGrp="1" noChangeAspect="1"/>
          </p:cNvPicPr>
          <p:nvPr>
            <p:ph sz="half" idx="1"/>
          </p:nvPr>
        </p:nvPicPr>
        <p:blipFill>
          <a:blip r:embed="rId2" cstate="print"/>
          <a:stretch>
            <a:fillRect/>
          </a:stretch>
        </p:blipFill>
        <p:spPr>
          <a:xfrm>
            <a:off x="857224" y="2928934"/>
            <a:ext cx="2857520" cy="3214710"/>
          </a:xfrm>
        </p:spPr>
      </p:pic>
      <p:pic>
        <p:nvPicPr>
          <p:cNvPr id="8" name="Содержимое 6" descr="6230655f726c186c8c81ce9d92ace0c9.jpg.jpg"/>
          <p:cNvPicPr>
            <a:picLocks noChangeAspect="1"/>
          </p:cNvPicPr>
          <p:nvPr/>
        </p:nvPicPr>
        <p:blipFill>
          <a:blip r:embed="rId3" cstate="print"/>
          <a:stretch>
            <a:fillRect/>
          </a:stretch>
        </p:blipFill>
        <p:spPr>
          <a:xfrm>
            <a:off x="5072066" y="2928934"/>
            <a:ext cx="3252782" cy="328614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6908"/>
          </a:xfrm>
        </p:spPr>
        <p:txBody>
          <a:bodyPr/>
          <a:lstStyle/>
          <a:p>
            <a:r>
              <a:rPr lang="ru-RU" b="1" i="1" dirty="0" smtClean="0">
                <a:solidFill>
                  <a:srgbClr val="7030A0"/>
                </a:solidFill>
              </a:rPr>
              <a:t>Пальчиковый театр</a:t>
            </a:r>
            <a:endParaRPr lang="ru-RU" dirty="0"/>
          </a:p>
        </p:txBody>
      </p:sp>
      <p:sp>
        <p:nvSpPr>
          <p:cNvPr id="6" name="Текст 5"/>
          <p:cNvSpPr>
            <a:spLocks noGrp="1"/>
          </p:cNvSpPr>
          <p:nvPr>
            <p:ph type="body" idx="1"/>
          </p:nvPr>
        </p:nvSpPr>
        <p:spPr>
          <a:xfrm>
            <a:off x="457200" y="1071546"/>
            <a:ext cx="8258204" cy="1714512"/>
          </a:xfrm>
        </p:spPr>
        <p:txBody>
          <a:bodyPr>
            <a:noAutofit/>
          </a:bodyPr>
          <a:lstStyle/>
          <a:p>
            <a:r>
              <a:rPr lang="ru-RU" sz="1800" b="0" i="1" dirty="0" smtClean="0">
                <a:latin typeface="Times New Roman" pitchFamily="18" charset="0"/>
                <a:cs typeface="Times New Roman" pitchFamily="18" charset="0"/>
              </a:rPr>
              <a:t>Пальчиковый театр для ребенка, это не просто игра, а еще и отличное средство для всестороннего развития и воспитания.</a:t>
            </a:r>
            <a:r>
              <a:rPr lang="ru-RU" sz="1800" b="0" dirty="0" smtClean="0"/>
              <a:t> </a:t>
            </a:r>
            <a:r>
              <a:rPr lang="ru-RU" sz="1800" b="0" i="1" dirty="0" smtClean="0">
                <a:latin typeface="Times New Roman" pitchFamily="18" charset="0"/>
                <a:cs typeface="Times New Roman" pitchFamily="18" charset="0"/>
              </a:rPr>
              <a:t>Любой кукольный театр для ребенка является игрой. Играя в такие игры, дети  даже самые застенчивые чувствуют себя раскованно. Играя со своими сверстниками в театр, они учатся свободно общаться друг с другом.</a:t>
            </a:r>
            <a:r>
              <a:rPr lang="ru-RU" sz="1800" b="0" dirty="0" smtClean="0"/>
              <a:t> </a:t>
            </a:r>
            <a:r>
              <a:rPr lang="ru-RU" sz="1800" b="0" i="1" dirty="0" smtClean="0">
                <a:latin typeface="Times New Roman" pitchFamily="18" charset="0"/>
                <a:cs typeface="Times New Roman" pitchFamily="18" charset="0"/>
              </a:rPr>
              <a:t>Пальчиковые куклы могут для вас стать отличными помощниками в воспитании вашего малыша.</a:t>
            </a:r>
            <a:endParaRPr lang="ru-RU" sz="1800" b="0" i="1" dirty="0">
              <a:latin typeface="Times New Roman" pitchFamily="18" charset="0"/>
              <a:cs typeface="Times New Roman" pitchFamily="18" charset="0"/>
            </a:endParaRPr>
          </a:p>
        </p:txBody>
      </p:sp>
      <p:pic>
        <p:nvPicPr>
          <p:cNvPr id="5" name="Содержимое 4" descr="83127469_1328284170_14.jpg"/>
          <p:cNvPicPr>
            <a:picLocks noGrp="1" noChangeAspect="1"/>
          </p:cNvPicPr>
          <p:nvPr>
            <p:ph sz="half" idx="2"/>
          </p:nvPr>
        </p:nvPicPr>
        <p:blipFill>
          <a:blip r:embed="rId2" cstate="print"/>
          <a:stretch>
            <a:fillRect/>
          </a:stretch>
        </p:blipFill>
        <p:spPr>
          <a:xfrm>
            <a:off x="500034" y="2928934"/>
            <a:ext cx="3714776" cy="3143272"/>
          </a:xfrm>
        </p:spPr>
      </p:pic>
      <p:pic>
        <p:nvPicPr>
          <p:cNvPr id="8" name="Содержимое 7" descr="CIMG0226.JPG"/>
          <p:cNvPicPr>
            <a:picLocks noGrp="1" noChangeAspect="1"/>
          </p:cNvPicPr>
          <p:nvPr>
            <p:ph sz="quarter" idx="4"/>
          </p:nvPr>
        </p:nvPicPr>
        <p:blipFill>
          <a:blip r:embed="rId3" cstate="print"/>
          <a:stretch>
            <a:fillRect/>
          </a:stretch>
        </p:blipFill>
        <p:spPr>
          <a:xfrm>
            <a:off x="4714876" y="2928934"/>
            <a:ext cx="3898669" cy="3072847"/>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6908"/>
          </a:xfrm>
        </p:spPr>
        <p:txBody>
          <a:bodyPr/>
          <a:lstStyle/>
          <a:p>
            <a:r>
              <a:rPr lang="ru-RU" b="1" i="1" dirty="0" smtClean="0">
                <a:solidFill>
                  <a:srgbClr val="7030A0"/>
                </a:solidFill>
              </a:rPr>
              <a:t>Театр масок </a:t>
            </a:r>
            <a:endParaRPr lang="ru-RU" dirty="0"/>
          </a:p>
        </p:txBody>
      </p:sp>
      <p:sp>
        <p:nvSpPr>
          <p:cNvPr id="7" name="Текст 6"/>
          <p:cNvSpPr>
            <a:spLocks noGrp="1"/>
          </p:cNvSpPr>
          <p:nvPr>
            <p:ph type="body" idx="1"/>
          </p:nvPr>
        </p:nvSpPr>
        <p:spPr>
          <a:xfrm>
            <a:off x="457200" y="1071546"/>
            <a:ext cx="8329642" cy="1214446"/>
          </a:xfrm>
        </p:spPr>
        <p:txBody>
          <a:bodyPr>
            <a:noAutofit/>
          </a:bodyPr>
          <a:lstStyle/>
          <a:p>
            <a:endParaRPr lang="ru-RU" sz="1800" b="0" i="1" dirty="0" smtClean="0">
              <a:latin typeface="Times New Roman" pitchFamily="18" charset="0"/>
              <a:cs typeface="Times New Roman" pitchFamily="18" charset="0"/>
            </a:endParaRPr>
          </a:p>
          <a:p>
            <a:endParaRPr lang="ru-RU" sz="1800" b="0" i="1" dirty="0" smtClean="0">
              <a:latin typeface="Times New Roman" pitchFamily="18" charset="0"/>
              <a:cs typeface="Times New Roman" pitchFamily="18" charset="0"/>
            </a:endParaRPr>
          </a:p>
          <a:p>
            <a:endParaRPr lang="ru-RU" sz="1800" b="0" i="1" dirty="0" smtClean="0">
              <a:latin typeface="Times New Roman" pitchFamily="18" charset="0"/>
              <a:cs typeface="Times New Roman" pitchFamily="18" charset="0"/>
            </a:endParaRPr>
          </a:p>
          <a:p>
            <a:r>
              <a:rPr lang="ru-RU" sz="1800" b="0" i="1" dirty="0" smtClean="0">
                <a:latin typeface="Times New Roman" pitchFamily="18" charset="0"/>
                <a:cs typeface="Times New Roman" pitchFamily="18" charset="0"/>
              </a:rPr>
              <a:t>Изготавливаются маски –шапочки по размерам головы исполнителя. Это могут быть вязаные шапочки или нарисованные на картоне персонажи, которые крепятся резинкой вокруг головы.</a:t>
            </a:r>
            <a:r>
              <a:rPr lang="ru-RU" sz="1800" b="0" dirty="0" smtClean="0"/>
              <a:t>  </a:t>
            </a:r>
            <a:r>
              <a:rPr lang="ru-RU" sz="1800" b="0" i="1" dirty="0" smtClean="0">
                <a:latin typeface="Times New Roman" pitchFamily="18" charset="0"/>
                <a:cs typeface="Times New Roman" pitchFamily="18" charset="0"/>
              </a:rPr>
              <a:t>благодаря маскам ребенок проведет время интересно, весело и с пользой, почувствовав себя настоящим сказки!</a:t>
            </a:r>
            <a:endParaRPr lang="ru-RU" sz="1800" b="0" i="1" dirty="0">
              <a:latin typeface="Times New Roman" pitchFamily="18" charset="0"/>
              <a:cs typeface="Times New Roman" pitchFamily="18" charset="0"/>
            </a:endParaRPr>
          </a:p>
        </p:txBody>
      </p:sp>
      <p:pic>
        <p:nvPicPr>
          <p:cNvPr id="5" name="Содержимое 4" descr="CIMG0237.JPG"/>
          <p:cNvPicPr>
            <a:picLocks noGrp="1" noChangeAspect="1"/>
          </p:cNvPicPr>
          <p:nvPr>
            <p:ph sz="half" idx="2"/>
          </p:nvPr>
        </p:nvPicPr>
        <p:blipFill>
          <a:blip r:embed="rId2" cstate="print"/>
          <a:stretch>
            <a:fillRect/>
          </a:stretch>
        </p:blipFill>
        <p:spPr>
          <a:xfrm rot="5400000">
            <a:off x="750067" y="2464588"/>
            <a:ext cx="3143271" cy="3500462"/>
          </a:xfrm>
        </p:spPr>
      </p:pic>
      <p:pic>
        <p:nvPicPr>
          <p:cNvPr id="6" name="Содержимое 5" descr="CIMG0239.JPG"/>
          <p:cNvPicPr>
            <a:picLocks noGrp="1" noChangeAspect="1"/>
          </p:cNvPicPr>
          <p:nvPr>
            <p:ph sz="quarter" idx="4"/>
          </p:nvPr>
        </p:nvPicPr>
        <p:blipFill>
          <a:blip r:embed="rId3" cstate="print"/>
          <a:stretch>
            <a:fillRect/>
          </a:stretch>
        </p:blipFill>
        <p:spPr>
          <a:xfrm>
            <a:off x="4643438" y="2643182"/>
            <a:ext cx="4039985" cy="3172865"/>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68346"/>
          </a:xfrm>
        </p:spPr>
        <p:txBody>
          <a:bodyPr/>
          <a:lstStyle/>
          <a:p>
            <a:r>
              <a:rPr lang="ru-RU" b="1" i="1" dirty="0" smtClean="0">
                <a:solidFill>
                  <a:srgbClr val="7030A0"/>
                </a:solidFill>
              </a:rPr>
              <a:t>Театр кружек </a:t>
            </a:r>
            <a:endParaRPr lang="ru-RU" dirty="0"/>
          </a:p>
        </p:txBody>
      </p:sp>
      <p:sp>
        <p:nvSpPr>
          <p:cNvPr id="5" name="Текст 4"/>
          <p:cNvSpPr>
            <a:spLocks noGrp="1"/>
          </p:cNvSpPr>
          <p:nvPr>
            <p:ph type="body" idx="1"/>
          </p:nvPr>
        </p:nvSpPr>
        <p:spPr>
          <a:xfrm>
            <a:off x="642910" y="1214422"/>
            <a:ext cx="7972452" cy="1714512"/>
          </a:xfrm>
        </p:spPr>
        <p:txBody>
          <a:bodyPr>
            <a:normAutofit fontScale="85000" lnSpcReduction="20000"/>
          </a:bodyPr>
          <a:lstStyle/>
          <a:p>
            <a:r>
              <a:rPr lang="ru-RU" sz="2100" b="0" i="1" dirty="0" smtClean="0">
                <a:latin typeface="Times New Roman" pitchFamily="18" charset="0"/>
                <a:cs typeface="Times New Roman" pitchFamily="18" charset="0"/>
              </a:rPr>
              <a:t>Изготовить такой театр очень просто. Для этого берут пластмассовые кружки одинакового размера, переворачивают их вверх донышком и сбоку от ручки приклеивают картинку персонажа, нарисованную или вырезанную из детских книг</a:t>
            </a:r>
            <a:r>
              <a:rPr lang="ru-RU" sz="2100" b="0" dirty="0" smtClean="0"/>
              <a:t> . </a:t>
            </a:r>
            <a:r>
              <a:rPr lang="ru-RU" sz="2100" b="0" i="1" dirty="0" smtClean="0">
                <a:latin typeface="Times New Roman" pitchFamily="18" charset="0"/>
                <a:cs typeface="Times New Roman" pitchFamily="18" charset="0"/>
              </a:rPr>
              <a:t>Кукольный театр! Когда дети слышат эти слова, в их глазах загораются радостные искорки, слышится веселый смех, сердца переполняет радость от предвкушения чуда. Ведь ожившая кукла в умелых руках – это действительно маленькое чудо, которое рождается на наших глазах. </a:t>
            </a:r>
            <a:endParaRPr lang="ru-RU" sz="2100" b="0" i="1" dirty="0">
              <a:latin typeface="Times New Roman" pitchFamily="18" charset="0"/>
              <a:cs typeface="Times New Roman" pitchFamily="18" charset="0"/>
            </a:endParaRPr>
          </a:p>
        </p:txBody>
      </p:sp>
      <p:pic>
        <p:nvPicPr>
          <p:cNvPr id="7" name="Содержимое 6" descr="c82b78a90140be2e162a57d0b6fdd406.jpg"/>
          <p:cNvPicPr>
            <a:picLocks noGrp="1" noChangeAspect="1"/>
          </p:cNvPicPr>
          <p:nvPr>
            <p:ph sz="half" idx="2"/>
          </p:nvPr>
        </p:nvPicPr>
        <p:blipFill>
          <a:blip r:embed="rId2" cstate="print"/>
          <a:stretch>
            <a:fillRect/>
          </a:stretch>
        </p:blipFill>
        <p:spPr>
          <a:xfrm>
            <a:off x="428596" y="3071810"/>
            <a:ext cx="4040188" cy="3024889"/>
          </a:xfrm>
        </p:spPr>
      </p:pic>
      <p:pic>
        <p:nvPicPr>
          <p:cNvPr id="8" name="Содержимое 7" descr="f95180594a3418983fef88a0b4eeb2eb.jpg.jpg"/>
          <p:cNvPicPr>
            <a:picLocks noGrp="1" noChangeAspect="1"/>
          </p:cNvPicPr>
          <p:nvPr>
            <p:ph sz="quarter" idx="4"/>
          </p:nvPr>
        </p:nvPicPr>
        <p:blipFill>
          <a:blip r:embed="rId3" cstate="print"/>
          <a:stretch>
            <a:fillRect/>
          </a:stretch>
        </p:blipFill>
        <p:spPr>
          <a:xfrm>
            <a:off x="4714876" y="3071810"/>
            <a:ext cx="4041775" cy="3027683"/>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rgbClr val="7030A0"/>
                </a:solidFill>
              </a:rPr>
              <a:t>Театр картинок </a:t>
            </a:r>
            <a:endParaRPr lang="ru-RU" dirty="0"/>
          </a:p>
        </p:txBody>
      </p:sp>
      <p:sp>
        <p:nvSpPr>
          <p:cNvPr id="7" name="Текст 6"/>
          <p:cNvSpPr>
            <a:spLocks noGrp="1"/>
          </p:cNvSpPr>
          <p:nvPr>
            <p:ph type="body" idx="1"/>
          </p:nvPr>
        </p:nvSpPr>
        <p:spPr>
          <a:xfrm>
            <a:off x="457200" y="1535112"/>
            <a:ext cx="7972452" cy="965193"/>
          </a:xfrm>
        </p:spPr>
        <p:txBody>
          <a:bodyPr>
            <a:normAutofit/>
          </a:bodyPr>
          <a:lstStyle/>
          <a:p>
            <a:r>
              <a:rPr lang="ru-RU" sz="1800" b="0" i="1" dirty="0" smtClean="0">
                <a:latin typeface="Times New Roman" pitchFamily="18" charset="0"/>
                <a:cs typeface="Times New Roman" pitchFamily="18" charset="0"/>
              </a:rPr>
              <a:t>В увлекательной, игровой форме сказочные сценки и пьесы познакомят детей с удивительным миром кукольного театра, сюжетами полюбившихся русских народных и современных сказок, разовьют память, речь, воображение.</a:t>
            </a:r>
          </a:p>
          <a:p>
            <a:endParaRPr lang="ru-RU" sz="1800" i="1" dirty="0">
              <a:latin typeface="Times New Roman" pitchFamily="18" charset="0"/>
              <a:cs typeface="Times New Roman" pitchFamily="18" charset="0"/>
            </a:endParaRPr>
          </a:p>
        </p:txBody>
      </p:sp>
      <p:pic>
        <p:nvPicPr>
          <p:cNvPr id="5" name="Содержимое 4" descr="0afdb90ff8029dbba08df1dfe13c55b3.jpg.jpg"/>
          <p:cNvPicPr>
            <a:picLocks noGrp="1" noChangeAspect="1"/>
          </p:cNvPicPr>
          <p:nvPr>
            <p:ph sz="half" idx="2"/>
          </p:nvPr>
        </p:nvPicPr>
        <p:blipFill>
          <a:blip r:embed="rId2" cstate="print"/>
          <a:stretch>
            <a:fillRect/>
          </a:stretch>
        </p:blipFill>
        <p:spPr>
          <a:xfrm>
            <a:off x="457200" y="2635448"/>
            <a:ext cx="4040188" cy="3030141"/>
          </a:xfrm>
        </p:spPr>
      </p:pic>
      <p:pic>
        <p:nvPicPr>
          <p:cNvPr id="6" name="Содержимое 5" descr="4e2c63ad9d7248551c4a96f057c661c7.jpg.jpg"/>
          <p:cNvPicPr>
            <a:picLocks noGrp="1" noChangeAspect="1"/>
          </p:cNvPicPr>
          <p:nvPr>
            <p:ph sz="quarter" idx="4"/>
          </p:nvPr>
        </p:nvPicPr>
        <p:blipFill>
          <a:blip r:embed="rId3" cstate="print"/>
          <a:stretch>
            <a:fillRect/>
          </a:stretch>
        </p:blipFill>
        <p:spPr>
          <a:xfrm>
            <a:off x="4645025" y="2633946"/>
            <a:ext cx="4041775" cy="3033145"/>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25470"/>
          </a:xfrm>
        </p:spPr>
        <p:txBody>
          <a:bodyPr>
            <a:normAutofit fontScale="90000"/>
          </a:bodyPr>
          <a:lstStyle/>
          <a:p>
            <a:r>
              <a:rPr lang="ru-RU" b="1" i="1" dirty="0">
                <a:solidFill>
                  <a:srgbClr val="7030A0"/>
                </a:solidFill>
              </a:rPr>
              <a:t> </a:t>
            </a:r>
            <a:r>
              <a:rPr lang="ru-RU" sz="5300" b="1" i="1" dirty="0">
                <a:solidFill>
                  <a:srgbClr val="7030A0"/>
                </a:solidFill>
              </a:rPr>
              <a:t>Т</a:t>
            </a:r>
            <a:r>
              <a:rPr lang="ru-RU" sz="5300" b="1" i="1" dirty="0" smtClean="0">
                <a:solidFill>
                  <a:srgbClr val="7030A0"/>
                </a:solidFill>
              </a:rPr>
              <a:t>еневой театр</a:t>
            </a:r>
            <a:endParaRPr lang="ru-RU" sz="5300" dirty="0"/>
          </a:p>
        </p:txBody>
      </p:sp>
      <p:sp>
        <p:nvSpPr>
          <p:cNvPr id="6" name="Текст 5"/>
          <p:cNvSpPr>
            <a:spLocks noGrp="1"/>
          </p:cNvSpPr>
          <p:nvPr>
            <p:ph type="body" idx="1"/>
          </p:nvPr>
        </p:nvSpPr>
        <p:spPr>
          <a:xfrm>
            <a:off x="457200" y="1643050"/>
            <a:ext cx="7543824" cy="1571636"/>
          </a:xfrm>
        </p:spPr>
        <p:txBody>
          <a:bodyPr>
            <a:noAutofit/>
          </a:bodyPr>
          <a:lstStyle/>
          <a:p>
            <a:r>
              <a:rPr lang="ru-RU" sz="1800" b="0" i="1" dirty="0" smtClean="0">
                <a:latin typeface="Times New Roman" pitchFamily="18" charset="0"/>
                <a:cs typeface="Times New Roman" pitchFamily="18" charset="0"/>
              </a:rPr>
              <a:t>Развивает фантазию, творческие способности развивать артикуляционный аппарат. Формирует  у детей стойкий интерес к театрализованной деятельности, желание участвовать в общем действии, побуждать детей к активному взаимодействию, общению, учит уметь общаться со сверстниками и взрослыми в различных ситуациях, развивает  речь и умение активно строить диалог. Развивает  игровое поведение, эстетические чувства, способность творчески относиться к любому делу.</a:t>
            </a:r>
            <a:endParaRPr lang="ru-RU" sz="1800" i="1" dirty="0">
              <a:latin typeface="Times New Roman" pitchFamily="18" charset="0"/>
              <a:cs typeface="Times New Roman" pitchFamily="18" charset="0"/>
            </a:endParaRPr>
          </a:p>
        </p:txBody>
      </p:sp>
      <p:pic>
        <p:nvPicPr>
          <p:cNvPr id="5" name="Содержимое 4" descr="CIMG0236.JPG"/>
          <p:cNvPicPr>
            <a:picLocks noGrp="1" noChangeAspect="1"/>
          </p:cNvPicPr>
          <p:nvPr>
            <p:ph sz="half" idx="2"/>
          </p:nvPr>
        </p:nvPicPr>
        <p:blipFill>
          <a:blip r:embed="rId2" cstate="print"/>
          <a:stretch>
            <a:fillRect/>
          </a:stretch>
        </p:blipFill>
        <p:spPr>
          <a:xfrm>
            <a:off x="2571736" y="3214686"/>
            <a:ext cx="4039985" cy="3029989"/>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rgbClr val="7030A0"/>
                </a:solidFill>
              </a:rPr>
              <a:t> Театр «Би-ба-бо»</a:t>
            </a:r>
            <a:endParaRPr lang="ru-RU" dirty="0"/>
          </a:p>
        </p:txBody>
      </p:sp>
      <p:sp>
        <p:nvSpPr>
          <p:cNvPr id="7" name="Текст 6"/>
          <p:cNvSpPr>
            <a:spLocks noGrp="1"/>
          </p:cNvSpPr>
          <p:nvPr>
            <p:ph type="body" idx="1"/>
          </p:nvPr>
        </p:nvSpPr>
        <p:spPr>
          <a:xfrm>
            <a:off x="457200" y="1535112"/>
            <a:ext cx="8258204" cy="1536697"/>
          </a:xfrm>
        </p:spPr>
        <p:txBody>
          <a:bodyPr>
            <a:noAutofit/>
          </a:bodyPr>
          <a:lstStyle/>
          <a:p>
            <a:r>
              <a:rPr lang="ru-RU" sz="1800" b="0" i="1" dirty="0" smtClean="0">
                <a:latin typeface="Times New Roman" pitchFamily="18" charset="0"/>
                <a:cs typeface="Times New Roman" pitchFamily="18" charset="0"/>
              </a:rPr>
              <a:t> Театром кукол </a:t>
            </a:r>
            <a:r>
              <a:rPr lang="ru-RU" sz="1800" b="0" i="1" dirty="0" err="1" smtClean="0">
                <a:latin typeface="Times New Roman" pitchFamily="18" charset="0"/>
                <a:cs typeface="Times New Roman" pitchFamily="18" charset="0"/>
              </a:rPr>
              <a:t>би-ба-бо</a:t>
            </a:r>
            <a:r>
              <a:rPr lang="ru-RU" sz="1800" b="0" i="1" dirty="0" smtClean="0">
                <a:latin typeface="Times New Roman" pitchFamily="18" charset="0"/>
                <a:cs typeface="Times New Roman" pitchFamily="18" charset="0"/>
              </a:rPr>
              <a:t> или театром «Петрушки» называется театр, куклы которого надеваются на три пальца руки – вроде перчатки. С помощью перчаточных кукол можно разыгрывать различные сценки на злободневные темы, использовать их в качестве смешных помощников на занятиях в детских садиках, ставить различные спектакли и даже эстрадные номера. </a:t>
            </a:r>
            <a:endParaRPr lang="ru-RU" sz="1800" b="0" i="1" dirty="0">
              <a:latin typeface="Times New Roman" pitchFamily="18" charset="0"/>
              <a:cs typeface="Times New Roman" pitchFamily="18" charset="0"/>
            </a:endParaRPr>
          </a:p>
        </p:txBody>
      </p:sp>
      <p:pic>
        <p:nvPicPr>
          <p:cNvPr id="5" name="Содержимое 4" descr="CIMG0233.JPG"/>
          <p:cNvPicPr>
            <a:picLocks noGrp="1" noChangeAspect="1"/>
          </p:cNvPicPr>
          <p:nvPr>
            <p:ph sz="half" idx="2"/>
          </p:nvPr>
        </p:nvPicPr>
        <p:blipFill>
          <a:blip r:embed="rId2" cstate="print"/>
          <a:stretch>
            <a:fillRect/>
          </a:stretch>
        </p:blipFill>
        <p:spPr>
          <a:xfrm>
            <a:off x="428596" y="3357562"/>
            <a:ext cx="4039985" cy="3029989"/>
          </a:xfrm>
        </p:spPr>
      </p:pic>
      <p:pic>
        <p:nvPicPr>
          <p:cNvPr id="6" name="Содержимое 5" descr="CIMG0235.JPG"/>
          <p:cNvPicPr>
            <a:picLocks noGrp="1" noChangeAspect="1"/>
          </p:cNvPicPr>
          <p:nvPr>
            <p:ph sz="quarter" idx="4"/>
          </p:nvPr>
        </p:nvPicPr>
        <p:blipFill>
          <a:blip r:embed="rId3" cstate="print"/>
          <a:stretch>
            <a:fillRect/>
          </a:stretch>
        </p:blipFill>
        <p:spPr>
          <a:xfrm>
            <a:off x="4643438" y="3357562"/>
            <a:ext cx="4039985" cy="3029989"/>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rgbClr val="7030A0"/>
                </a:solidFill>
              </a:rPr>
              <a:t>Театр ложек</a:t>
            </a:r>
            <a:endParaRPr lang="ru-RU" dirty="0"/>
          </a:p>
        </p:txBody>
      </p:sp>
      <p:sp>
        <p:nvSpPr>
          <p:cNvPr id="4" name="Текст 3"/>
          <p:cNvSpPr>
            <a:spLocks noGrp="1"/>
          </p:cNvSpPr>
          <p:nvPr>
            <p:ph type="body" idx="1"/>
          </p:nvPr>
        </p:nvSpPr>
        <p:spPr>
          <a:xfrm>
            <a:off x="457200" y="1535112"/>
            <a:ext cx="7186634" cy="1751012"/>
          </a:xfrm>
        </p:spPr>
        <p:txBody>
          <a:bodyPr>
            <a:noAutofit/>
          </a:bodyPr>
          <a:lstStyle/>
          <a:p>
            <a:r>
              <a:rPr lang="ru-RU" sz="1800" b="0" i="1" dirty="0" smtClean="0">
                <a:latin typeface="Times New Roman" pitchFamily="18" charset="0"/>
                <a:cs typeface="Times New Roman" pitchFamily="18" charset="0"/>
              </a:rPr>
              <a:t>Изготовить такой театр не сложно. Нужны деревянные ложки, не расписанные краска ми. На внешней их стороне рисуют лицо человека или мор дочку зверюшки. Украшают куклу тесьмой, кусочками меха, лентами. Из ткани шьют юбочку и надевают на игрyшкy, крепко завязав её у «шейки» ложки тесьмой. Получается яркая, лег ко управляемая кукла. Детям очень нравятся такие игрушки. </a:t>
            </a:r>
            <a:endParaRPr lang="ru-RU" sz="1800" i="1" dirty="0">
              <a:latin typeface="Times New Roman" pitchFamily="18" charset="0"/>
              <a:cs typeface="Times New Roman" pitchFamily="18" charset="0"/>
            </a:endParaRPr>
          </a:p>
        </p:txBody>
      </p:sp>
      <p:pic>
        <p:nvPicPr>
          <p:cNvPr id="5" name="Содержимое 4" descr="fbda7416-e138-4a5d-862c-b42bbbd3ac50.jpg"/>
          <p:cNvPicPr>
            <a:picLocks noGrp="1" noChangeAspect="1"/>
          </p:cNvPicPr>
          <p:nvPr>
            <p:ph sz="half" idx="2"/>
          </p:nvPr>
        </p:nvPicPr>
        <p:blipFill>
          <a:blip r:embed="rId2" cstate="print"/>
          <a:stretch>
            <a:fillRect/>
          </a:stretch>
        </p:blipFill>
        <p:spPr>
          <a:xfrm>
            <a:off x="2143108" y="3429000"/>
            <a:ext cx="4040188" cy="3030141"/>
          </a:xfrm>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202</TotalTime>
  <Words>338</Words>
  <Application>Microsoft Office PowerPoint</Application>
  <PresentationFormat>Экран (4:3)</PresentationFormat>
  <Paragraphs>24</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Настольный театр</vt:lpstr>
      <vt:lpstr>Фланелеграфный театр</vt:lpstr>
      <vt:lpstr>Пальчиковый театр</vt:lpstr>
      <vt:lpstr>Театр масок </vt:lpstr>
      <vt:lpstr>Театр кружек </vt:lpstr>
      <vt:lpstr>Театр картинок </vt:lpstr>
      <vt:lpstr> Теневой театр</vt:lpstr>
      <vt:lpstr> Театр «Би-ба-бо»</vt:lpstr>
      <vt:lpstr>Театр ложек</vt:lpstr>
      <vt:lpstr>Театр «топотушки» </vt:lpstr>
      <vt:lpstr>Спасибо всем за внимание и успешного вам освоения разных видов театра в работе с детьми!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Мастер-класс  «Театрализованная деятельность в детском саду».</dc:title>
  <dc:creator>Sergei</dc:creator>
  <cp:lastModifiedBy>Алексей</cp:lastModifiedBy>
  <cp:revision>28</cp:revision>
  <dcterms:created xsi:type="dcterms:W3CDTF">2014-04-01T17:29:34Z</dcterms:created>
  <dcterms:modified xsi:type="dcterms:W3CDTF">2020-07-23T19:28:10Z</dcterms:modified>
</cp:coreProperties>
</file>