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57" r:id="rId21"/>
    <p:sldId id="293" r:id="rId22"/>
    <p:sldId id="260" r:id="rId23"/>
    <p:sldId id="261" r:id="rId24"/>
    <p:sldId id="262" r:id="rId25"/>
    <p:sldId id="263" r:id="rId26"/>
    <p:sldId id="264" r:id="rId27"/>
    <p:sldId id="265" r:id="rId28"/>
    <p:sldId id="266" r:id="rId29"/>
    <p:sldId id="267" r:id="rId30"/>
    <p:sldId id="268" r:id="rId31"/>
    <p:sldId id="269" r:id="rId32"/>
    <p:sldId id="270" r:id="rId33"/>
    <p:sldId id="271" r:id="rId34"/>
    <p:sldId id="272" r:id="rId35"/>
    <p:sldId id="273" r:id="rId36"/>
    <p:sldId id="274" r:id="rId37"/>
    <p:sldId id="294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4" autoAdjust="0"/>
    <p:restoredTop sz="94660"/>
  </p:normalViewPr>
  <p:slideViewPr>
    <p:cSldViewPr>
      <p:cViewPr varScale="1">
        <p:scale>
          <a:sx n="40" d="100"/>
          <a:sy n="40" d="100"/>
        </p:scale>
        <p:origin x="138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63C651A-00CE-4993-9E92-BA7723498978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38CB790-A0F8-4557-8DB4-CC49A8F617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512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8A5EB51-3883-42A2-ABB7-8793CBF1845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1BB40-C16C-48FA-B1A6-E2E993FD664F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50A1B-AC67-4334-8612-3C64E267E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647A1-9B08-4417-B8E6-502961039A6B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59062-84A3-4103-B55B-4D47640E5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B5483-850E-499B-9F74-3221A127E34D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85E86-4A38-4FB1-9F75-85D62B8355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09B39-F064-43F7-98D9-3018C6B8F679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EC87E-6387-4A5B-97B8-2E50B71AA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5A8F2-AACD-4CB4-9A37-8EA61E6D19E3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9791D-9375-4E98-8F21-5C53960D79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F6135-3F35-44A3-854B-A5C2CADB9D4E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9D611-5AFF-4F4B-8804-882D1894D4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5C81A-78D3-4B9D-8C4D-15436D57E96A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776A4-8A55-448E-97CB-AE321C102D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1D104-EB93-4845-8EF2-D338972CD1E7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3BC86-8CD8-4984-A22D-F3D013862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77DF5-4A8C-4060-A222-BF86A13C4DE4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9C11E-BF23-4DCF-B44C-FD6F217C14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BF1E7-818C-4B69-9C47-0079402613FF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3A685-4D80-4F45-BCE6-BC735650D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68292-4FAE-4B09-889A-223DB7AE1E09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AFB84-8849-4F39-8719-CB272736F6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3CDB40-BBA1-4771-BA5A-1F7A282C4E75}" type="datetimeFigureOut">
              <a:rPr lang="ru-RU"/>
              <a:pPr>
                <a:defRPr/>
              </a:pPr>
              <a:t>23.07.2020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8165B8-6C1C-436B-A194-52286E9940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75" r:id="rId8"/>
    <p:sldLayoutId id="2147483676" r:id="rId9"/>
    <p:sldLayoutId id="2147483667" r:id="rId10"/>
    <p:sldLayoutId id="214748367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11" Type="http://schemas.openxmlformats.org/officeDocument/2006/relationships/image" Target="../media/image58.jpeg"/><Relationship Id="rId5" Type="http://schemas.openxmlformats.org/officeDocument/2006/relationships/image" Target="../media/image52.jpeg"/><Relationship Id="rId10" Type="http://schemas.openxmlformats.org/officeDocument/2006/relationships/image" Target="../media/image57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10" Type="http://schemas.openxmlformats.org/officeDocument/2006/relationships/image" Target="../media/image67.jpeg"/><Relationship Id="rId4" Type="http://schemas.openxmlformats.org/officeDocument/2006/relationships/image" Target="../media/image61.jpeg"/><Relationship Id="rId9" Type="http://schemas.openxmlformats.org/officeDocument/2006/relationships/image" Target="../media/image6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3" Type="http://schemas.openxmlformats.org/officeDocument/2006/relationships/image" Target="../media/image78.jpeg"/><Relationship Id="rId7" Type="http://schemas.openxmlformats.org/officeDocument/2006/relationships/image" Target="../media/image82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eg"/><Relationship Id="rId11" Type="http://schemas.openxmlformats.org/officeDocument/2006/relationships/image" Target="../media/image86.jpeg"/><Relationship Id="rId5" Type="http://schemas.openxmlformats.org/officeDocument/2006/relationships/image" Target="../media/image80.jpeg"/><Relationship Id="rId10" Type="http://schemas.openxmlformats.org/officeDocument/2006/relationships/image" Target="../media/image85.jpeg"/><Relationship Id="rId4" Type="http://schemas.openxmlformats.org/officeDocument/2006/relationships/image" Target="../media/image79.jpeg"/><Relationship Id="rId9" Type="http://schemas.openxmlformats.org/officeDocument/2006/relationships/image" Target="../media/image84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jpeg"/><Relationship Id="rId3" Type="http://schemas.openxmlformats.org/officeDocument/2006/relationships/image" Target="../media/image88.jpeg"/><Relationship Id="rId7" Type="http://schemas.openxmlformats.org/officeDocument/2006/relationships/image" Target="../media/image92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jpeg"/><Relationship Id="rId5" Type="http://schemas.openxmlformats.org/officeDocument/2006/relationships/image" Target="../media/image90.jpeg"/><Relationship Id="rId10" Type="http://schemas.openxmlformats.org/officeDocument/2006/relationships/image" Target="../media/image95.jpeg"/><Relationship Id="rId4" Type="http://schemas.openxmlformats.org/officeDocument/2006/relationships/image" Target="../media/image89.jpeg"/><Relationship Id="rId9" Type="http://schemas.openxmlformats.org/officeDocument/2006/relationships/image" Target="../media/image94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jpeg"/><Relationship Id="rId3" Type="http://schemas.openxmlformats.org/officeDocument/2006/relationships/image" Target="../media/image96.jpeg"/><Relationship Id="rId7" Type="http://schemas.openxmlformats.org/officeDocument/2006/relationships/image" Target="../media/image10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jpeg"/><Relationship Id="rId11" Type="http://schemas.openxmlformats.org/officeDocument/2006/relationships/image" Target="../media/image104.jpeg"/><Relationship Id="rId5" Type="http://schemas.openxmlformats.org/officeDocument/2006/relationships/image" Target="../media/image98.jpeg"/><Relationship Id="rId10" Type="http://schemas.openxmlformats.org/officeDocument/2006/relationships/image" Target="../media/image103.jpeg"/><Relationship Id="rId4" Type="http://schemas.openxmlformats.org/officeDocument/2006/relationships/image" Target="../media/image97.jpeg"/><Relationship Id="rId9" Type="http://schemas.openxmlformats.org/officeDocument/2006/relationships/image" Target="../media/image102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685800" y="188913"/>
            <a:ext cx="7772400" cy="2232025"/>
          </a:xfrm>
        </p:spPr>
        <p:txBody>
          <a:bodyPr/>
          <a:lstStyle/>
          <a:p>
            <a:r>
              <a:rPr lang="ru-RU" sz="1400">
                <a:solidFill>
                  <a:srgbClr val="031F43"/>
                </a:solidFill>
                <a:latin typeface="Times New Roman" pitchFamily="18" charset="0"/>
                <a:cs typeface="Times New Roman" pitchFamily="18" charset="0"/>
              </a:rPr>
              <a:t>КОМИТЕТ ПО ОБРАЗОВАНИЮ АДМИНИСТРАЦИИ ГОРОДСКОГО ОКРУГА</a:t>
            </a:r>
            <a:br>
              <a:rPr lang="ru-RU" sz="1400">
                <a:solidFill>
                  <a:srgbClr val="031F4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>
                <a:solidFill>
                  <a:srgbClr val="031F43"/>
                </a:solidFill>
                <a:latin typeface="Times New Roman" pitchFamily="18" charset="0"/>
                <a:cs typeface="Times New Roman" pitchFamily="18" charset="0"/>
              </a:rPr>
              <a:t>«ГОРОД КАЛИНИНГРАД»</a:t>
            </a:r>
            <a:br>
              <a:rPr lang="ru-RU" sz="1400">
                <a:solidFill>
                  <a:srgbClr val="031F4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>
                <a:solidFill>
                  <a:srgbClr val="031F43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</a:t>
            </a:r>
            <a:br>
              <a:rPr lang="ru-RU" sz="1400">
                <a:solidFill>
                  <a:srgbClr val="031F4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>
                <a:solidFill>
                  <a:srgbClr val="031F43"/>
                </a:solidFill>
                <a:latin typeface="Times New Roman" pitchFamily="18" charset="0"/>
                <a:cs typeface="Times New Roman" pitchFamily="18" charset="0"/>
              </a:rPr>
              <a:t>УЧРЕЖДЕНИЕ ГОРОДА КАЛИНИНГРАДА ЦЕНТР РАЗВИТИЯ РЕБЕНКА ДЕТСКИЙ САД №87</a:t>
            </a:r>
            <a:br>
              <a:rPr lang="ru-RU" sz="1400">
                <a:solidFill>
                  <a:srgbClr val="031F43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1600">
                <a:solidFill>
                  <a:srgbClr val="031F43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1600">
                <a:solidFill>
                  <a:srgbClr val="031F43"/>
                </a:solidFill>
                <a:latin typeface="Times New Roman" pitchFamily="18" charset="0"/>
                <a:cs typeface="Times New Roman" pitchFamily="18" charset="0"/>
              </a:rPr>
            </a:br>
            <a:endParaRPr lang="ru-RU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57338"/>
            <a:ext cx="6400800" cy="4535487"/>
          </a:xfrm>
        </p:spPr>
        <p:txBody>
          <a:bodyPr>
            <a:normAutofit/>
          </a:bodyPr>
          <a:lstStyle/>
          <a:p>
            <a:pPr>
              <a:buClr>
                <a:srgbClr val="31B6FD"/>
              </a:buClr>
            </a:pPr>
            <a:r>
              <a:rPr lang="ru-RU" sz="2400" b="1" dirty="0"/>
              <a:t> </a:t>
            </a:r>
            <a:r>
              <a:rPr lang="ru-RU" sz="2400" b="1" u="sng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Проект «Вместе весело играть»</a:t>
            </a:r>
            <a:endParaRPr lang="ru-RU" sz="2400" dirty="0">
              <a:solidFill>
                <a:srgbClr val="073E87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31B6FD"/>
              </a:buClr>
            </a:pPr>
            <a:r>
              <a:rPr lang="ru-RU" sz="2400" b="1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по обучению игровым навыкам </a:t>
            </a:r>
            <a:endParaRPr lang="ru-RU" sz="2400" dirty="0">
              <a:solidFill>
                <a:srgbClr val="073E87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31B6FD"/>
              </a:buClr>
            </a:pPr>
            <a:r>
              <a:rPr lang="ru-RU" sz="2400" b="1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в группе компенсирующей направленности для детей с ОВЗ</a:t>
            </a:r>
          </a:p>
          <a:p>
            <a:pPr>
              <a:buClr>
                <a:srgbClr val="31B6FD"/>
              </a:buClr>
            </a:pPr>
            <a:r>
              <a:rPr lang="ru-RU" b="1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(1 год обучения) </a:t>
            </a:r>
            <a:endParaRPr lang="ru-RU" dirty="0">
              <a:solidFill>
                <a:srgbClr val="073E87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31B6FD"/>
              </a:buClr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31B6FD"/>
              </a:buClr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31B6FD"/>
              </a:buClr>
            </a:pPr>
            <a:r>
              <a:rPr lang="ru-RU" sz="1400" b="1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Участники  проекта: учитель – логопед:  </a:t>
            </a:r>
            <a:r>
              <a:rPr lang="ru-RU" sz="1400" b="1" dirty="0" err="1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Чухина</a:t>
            </a:r>
            <a:r>
              <a:rPr lang="ru-RU" sz="1400" b="1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 М.А.</a:t>
            </a:r>
            <a:r>
              <a:rPr lang="ru-RU" sz="1400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Clr>
                <a:srgbClr val="31B6FD"/>
              </a:buClr>
            </a:pPr>
            <a:r>
              <a:rPr lang="ru-RU" sz="1400" b="1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учитель – дефектолог: Третьякова Е.С.</a:t>
            </a:r>
            <a:endParaRPr lang="ru-RU" sz="1400" dirty="0">
              <a:solidFill>
                <a:srgbClr val="073E87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lr>
                <a:srgbClr val="31B6FD"/>
              </a:buClr>
            </a:pPr>
            <a:r>
              <a:rPr lang="ru-RU" sz="1400" b="1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воспитатель: Игнатьева А.В.</a:t>
            </a:r>
            <a:endParaRPr lang="ru-RU" sz="1400" dirty="0">
              <a:solidFill>
                <a:srgbClr val="073E87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31B6FD"/>
              </a:buClr>
            </a:pPr>
            <a:r>
              <a:rPr lang="ru-RU" sz="1400" b="1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Clr>
                <a:srgbClr val="31B6FD"/>
              </a:buClr>
            </a:pPr>
            <a:r>
              <a:rPr lang="ru-RU" sz="1400" b="1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2019/2020    уч. год</a:t>
            </a:r>
            <a:endParaRPr lang="ru-RU" sz="1400" dirty="0">
              <a:solidFill>
                <a:srgbClr val="073E87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692150"/>
            <a:ext cx="8642350" cy="576103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200"/>
              <a:t>Подражать неречевым и речевым звукам, имитировать соответствующие движения и звуки (укачивание плачущей куклы-дочки — а-а-а-а, открытие крана — поворот рукой воображаемого крана и изображение шума льющейся воды и т. п.;</a:t>
            </a:r>
          </a:p>
          <a:p>
            <a:pPr>
              <a:lnSpc>
                <a:spcPct val="80000"/>
              </a:lnSpc>
            </a:pPr>
            <a:r>
              <a:rPr lang="ru-RU" sz="2200"/>
              <a:t>Выполнять простые игровые действия совместно со взрослым и по подражанию ему, соединять их в простой сюжет, отображающий бытовые, профессиональные ситуации (мама и дочка, приход гостей в дом, шофер везет в автобусе пассажиров, врач слушает больного и т. п.)» которые в дальнейшем войдут в структуру игрового сюжета;</a:t>
            </a:r>
          </a:p>
          <a:p>
            <a:pPr>
              <a:lnSpc>
                <a:spcPct val="80000"/>
              </a:lnSpc>
            </a:pPr>
            <a:r>
              <a:rPr lang="ru-RU" sz="2200"/>
              <a:t>Использовать в игре предметы-заменители бытового содержания (мыло — кирпичик из строительного материала, деньги — листы бумаги, кружки и т. п.);</a:t>
            </a:r>
          </a:p>
          <a:p>
            <a:pPr>
              <a:lnSpc>
                <a:spcPct val="80000"/>
              </a:lnSpc>
            </a:pPr>
            <a:r>
              <a:rPr lang="ru-RU" sz="2200"/>
              <a:t>Повторять по подражанию, а затем и по образцу действия взрослого, отражать с помощью педагога представления, полученные в результате экскурсий, наблюдений, знакомства с изобразительными и литературными произведениями;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endParaRPr lang="ru-RU" sz="2200"/>
          </a:p>
          <a:p>
            <a:pPr>
              <a:lnSpc>
                <a:spcPct val="80000"/>
              </a:lnSpc>
            </a:pPr>
            <a:endParaRPr lang="ru-RU" sz="2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578" name="Заголовок 2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863600"/>
          </a:xfrm>
        </p:spPr>
        <p:txBody>
          <a:bodyPr/>
          <a:lstStyle/>
          <a:p>
            <a:r>
              <a:rPr lang="ru-RU" sz="4000" b="1"/>
              <a:t>Содержание</a:t>
            </a:r>
            <a:br>
              <a:rPr lang="ru-RU" sz="2000"/>
            </a:br>
            <a:br>
              <a:rPr lang="ru-RU" sz="2000"/>
            </a:br>
            <a:r>
              <a:rPr lang="ru-RU" sz="2000"/>
              <a:t>Реализация проекта через образовательные области</a:t>
            </a:r>
            <a:br>
              <a:rPr lang="ru-RU" sz="2000"/>
            </a:br>
            <a:endParaRPr lang="ru-RU" sz="200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850" y="2708275"/>
          <a:ext cx="8568952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Образовательная</a:t>
                      </a:r>
                      <a:r>
                        <a:rPr lang="ru-RU" sz="1800" b="1" kern="120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область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Направления развития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Содержание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Физическое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Здоровье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Дыхательная гимнастика,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ритмические упражнения:  пальчиковые игры, зрительная гимнастика.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Физкультура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Подвижные игры , имитация движений животных.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22" name="Group 22"/>
          <p:cNvGraphicFramePr>
            <a:graphicFrameLocks noGrp="1"/>
          </p:cNvGraphicFramePr>
          <p:nvPr>
            <p:ph idx="1"/>
          </p:nvPr>
        </p:nvGraphicFramePr>
        <p:xfrm>
          <a:off x="250825" y="260350"/>
          <a:ext cx="8713788" cy="4474528"/>
        </p:xfrm>
        <a:graphic>
          <a:graphicData uri="http://schemas.openxmlformats.org/drawingml/2006/table">
            <a:tbl>
              <a:tblPr/>
              <a:tblGrid>
                <a:gridCol w="252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0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Образовательная область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ndar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Направления развития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ndar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Содержание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ndar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268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Социально – коммуникативное развитие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Труд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Трудовые поручения, дежурства, подготовка атрибутов к игре, изготовление элементов костюмов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5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Безопасность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Дидактическая игры,</a:t>
                      </a: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проигрывание ситуаций, беседа и  презентация по теме «Безопасное поведение»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Беседа по ст. В.Маяковского «Что такое хорошо,</a:t>
                      </a: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что такое плохо».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5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Социализация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Познавательные игры «Оденем куклу на прогулку», «Наведем порядок», «Расскажи, где ты живешь?», «Когда у тебя день рождения?».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45" name="Group 21"/>
          <p:cNvGraphicFramePr>
            <a:graphicFrameLocks noGrp="1"/>
          </p:cNvGraphicFramePr>
          <p:nvPr>
            <p:ph idx="1"/>
          </p:nvPr>
        </p:nvGraphicFramePr>
        <p:xfrm>
          <a:off x="250825" y="260350"/>
          <a:ext cx="8642350" cy="6309360"/>
        </p:xfrm>
        <a:graphic>
          <a:graphicData uri="http://schemas.openxmlformats.org/drawingml/2006/table">
            <a:tbl>
              <a:tblPr/>
              <a:tblGrid>
                <a:gridCol w="2676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6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290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Образовательная область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ndar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Направления развития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ndar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Содержание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ndar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ndar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Познавательное развитие,  речевое развитие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Коммуникация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Беседы о транспорте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Беседы о людях разных профессий. Рассматривание картины «В детском саду».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Викторина «В гостях у сказки».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ndar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Чтение художественной литературы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Стихи о маме и бабушке,</a:t>
                      </a: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папе,</a:t>
                      </a: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дедушке.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Белозеров М. «Майский праздник».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Маяковский В. «Кем быть».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"Моя бабушка», С. Капутикян; «Мой дедушка», Р. Гамзатов; «Мама», Ю. Яковлев; А. Барто; «О мальчиках и девочках», С. Маршак; «Мойдодыр», «Айболит» К. Чуковский; «Вместе тесно, врозь скучно» Е. Благинина,  потешки, колыбельные песни.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50825" y="260350"/>
          <a:ext cx="8640960" cy="454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640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Образовательная</a:t>
                      </a:r>
                      <a:r>
                        <a:rPr lang="ru-RU" sz="2000" b="1" kern="120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область</a:t>
                      </a:r>
                      <a:endParaRPr lang="ru-RU" sz="2000" dirty="0"/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Направления развития</a:t>
                      </a:r>
                      <a:endParaRPr lang="ru-RU" sz="2000" dirty="0"/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Содержание</a:t>
                      </a:r>
                      <a:endParaRPr lang="ru-RU" sz="2000" dirty="0"/>
                    </a:p>
                    <a:p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Художественно – эстетическое развитие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Художественное творчество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Рисование «Моя семья», открытки к Дню Победы.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Аппликация «Игрушки».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Фотогазета «Моя мама»,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Конструирование «Мы строим город».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Музыка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Песни о маме и бабушке, о людях военных профессий.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Прослушивание музыкальных произведений: марш, вальс и т.д.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871538" y="2674938"/>
          <a:ext cx="7408863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1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605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Дата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Тема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Октябрь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«В гости к кукле Кате»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Ноябрь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«Оденем Катю на прогулку»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Декабрь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 Ждем Деда Мороза»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Январь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«Доктор»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Февраль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«Магазин игрушек»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Март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«Зоопарк»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Апрель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«Помогаем кукле Кате навести порядок в доме»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Май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«Поездка</a:t>
                      </a:r>
                      <a:r>
                        <a:rPr lang="ru-RU" baseline="0" dirty="0"/>
                        <a:t> </a:t>
                      </a:r>
                      <a:r>
                        <a:rPr lang="ru-RU" dirty="0"/>
                        <a:t>на автобусе»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br>
              <a:rPr lang="ru-RU" sz="2200" dirty="0"/>
            </a:br>
            <a:br>
              <a:rPr lang="ru-RU" sz="2200" dirty="0"/>
            </a:br>
            <a:br>
              <a:rPr lang="ru-RU" sz="2200" dirty="0"/>
            </a:br>
            <a:r>
              <a:rPr lang="ru-RU" sz="2700" dirty="0"/>
              <a:t>Примерный тематический план сюжетно-ролевых игр по проекту «Вместе весело играть»</a:t>
            </a:r>
            <a:br>
              <a:rPr lang="ru-RU" sz="2700" dirty="0"/>
            </a:br>
            <a:r>
              <a:rPr lang="ru-RU" sz="2700" dirty="0"/>
              <a:t>1 год обучения</a:t>
            </a:r>
            <a:br>
              <a:rPr lang="ru-RU" sz="2700" dirty="0"/>
            </a:b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288" y="1844675"/>
            <a:ext cx="8424862" cy="467995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1500"/>
              <a:t>Основные направления работы с родителями: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1500">
                <a:latin typeface="Arial" charset="0"/>
              </a:rPr>
              <a:t>      </a:t>
            </a:r>
            <a:r>
              <a:rPr lang="ru-RU" sz="1500"/>
              <a:t>•Провести беседу с родителями о значимости  проекта;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1500">
                <a:latin typeface="Arial" charset="0"/>
              </a:rPr>
              <a:t>      </a:t>
            </a:r>
            <a:r>
              <a:rPr lang="ru-RU" sz="1500"/>
              <a:t>•Повысить уровень педагогической культуры родителей в области «Социально-коммуникативное развитие».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1500">
                <a:latin typeface="Arial" charset="0"/>
              </a:rPr>
              <a:t>      </a:t>
            </a:r>
            <a:r>
              <a:rPr lang="ru-RU" sz="1500"/>
              <a:t>•заинтересовать родителей проблемой переноса игровой деятельности в семью, организацией единого игрового пространства.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1500">
                <a:latin typeface="Arial" charset="0"/>
              </a:rPr>
              <a:t>      </a:t>
            </a:r>
            <a:r>
              <a:rPr lang="ru-RU" sz="1500"/>
              <a:t>•Рекомендовать проводить совместные семейные игры,просматривание спектаклей, мультфильмов с детьми, обогащение детской домашней библиотеки;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1500">
                <a:latin typeface="Arial" charset="0"/>
              </a:rPr>
              <a:t>      </a:t>
            </a:r>
            <a:r>
              <a:rPr lang="ru-RU" sz="1500"/>
              <a:t>•Привлечь к работе родителей по подготовке костюмов и декораций для театрализованных игр.</a:t>
            </a:r>
          </a:p>
          <a:p>
            <a:pPr>
              <a:lnSpc>
                <a:spcPct val="80000"/>
              </a:lnSpc>
            </a:pPr>
            <a:endParaRPr lang="ru-RU" sz="1500"/>
          </a:p>
          <a:p>
            <a:pPr>
              <a:lnSpc>
                <a:spcPct val="80000"/>
              </a:lnSpc>
            </a:pPr>
            <a:r>
              <a:rPr lang="ru-RU" sz="1500"/>
              <a:t>В совместной работе с родителями широко используются: консультации для родителей, родительские собрания, беседы, тематические выставки, смотры-конкурсы.</a:t>
            </a:r>
          </a:p>
          <a:p>
            <a:pPr>
              <a:lnSpc>
                <a:spcPct val="80000"/>
              </a:lnSpc>
            </a:pPr>
            <a:r>
              <a:rPr lang="ru-RU" sz="1500"/>
              <a:t>Конкурс: «Игрушка – самоделка», совместное изготовление игрушек родителей и детей (всех членов семьи).</a:t>
            </a:r>
          </a:p>
          <a:p>
            <a:pPr>
              <a:lnSpc>
                <a:spcPct val="80000"/>
              </a:lnSpc>
            </a:pPr>
            <a:r>
              <a:rPr lang="ru-RU" sz="1500"/>
              <a:t>Поддерживание инициативы родителей по изготовлению атрибутов, костюмов для сюжетно-ролевых игр: «Больница», «Парикмахерская», «Магазин», «Семья» и д.р.</a:t>
            </a:r>
          </a:p>
          <a:p>
            <a:pPr>
              <a:lnSpc>
                <a:spcPct val="80000"/>
              </a:lnSpc>
            </a:pPr>
            <a:r>
              <a:rPr lang="ru-RU" sz="1500"/>
              <a:t>Изготовление атрибутов к дидактическим, театрализованным играм.</a:t>
            </a:r>
          </a:p>
          <a:p>
            <a:pPr>
              <a:lnSpc>
                <a:spcPct val="80000"/>
              </a:lnSpc>
            </a:pPr>
            <a:r>
              <a:rPr lang="ru-RU" sz="1500"/>
              <a:t>Консультация: «Детские игры и игрушки», «Игра в жизни ребенка младшего возраста»</a:t>
            </a:r>
          </a:p>
          <a:p>
            <a:pPr>
              <a:lnSpc>
                <a:spcPct val="80000"/>
              </a:lnSpc>
            </a:pPr>
            <a:endParaRPr lang="ru-RU" sz="1500"/>
          </a:p>
        </p:txBody>
      </p:sp>
      <p:sp>
        <p:nvSpPr>
          <p:cNvPr id="29698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Работа с родителями</a:t>
            </a:r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850" y="2205038"/>
            <a:ext cx="8640763" cy="4032250"/>
          </a:xfrm>
        </p:spPr>
        <p:txBody>
          <a:bodyPr rtlCol="0"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Игрушки: куклы пластмассовые, куклы-младенцы , куклы - персонажи  литературных произведений; 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картинки и фотографии  изображающие людей разного возраста и пола (мать, отец, ребенок, бабушка, дедушка, младенец);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 игрушки, изображающие сказочных персонажей (Дед Мороз, Снеговик и т. п.); солдатики — набор пластмассовых фигурок (высота 5—7 см); игрушечные удочки с магнитами;  мелкие резиновые,  пластмассовые,  игрушки, изображающие людей, животных, насекомых, растения, птиц, транспорт, различные строения и т. п.; наборы кукол для  театра (кошка, мышка, медведь, лиса, собака и т. п.); куклы  (заяц, мышка, кошка, собака, девочка, мальчик, бабушка, дедушка и т. п.); рукавички и перчатки с изображением мордочек животных. .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0722" name="Заголовок 2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008063"/>
          </a:xfrm>
        </p:spPr>
        <p:txBody>
          <a:bodyPr/>
          <a:lstStyle/>
          <a:p>
            <a:r>
              <a:rPr lang="ru-RU" b="1"/>
              <a:t>Методическое обеспечение</a:t>
            </a: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476250"/>
            <a:ext cx="8642350" cy="5649913"/>
          </a:xfrm>
        </p:spPr>
        <p:txBody>
          <a:bodyPr rtlCol="0">
            <a:normAutofit fontScale="70000" lnSpcReduction="200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dirty="0"/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/>
              <a:t> Одежда и обувь для медвежонка из сказки «Три медведя»: летняя одежда и обувь; одежда и обувь для игры в помещении; верхняя зимняя одежда и обувь .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  Постельные принадлежности для кукол: матрац, одеяло, подушка; простыня, наволочка, пододеяльник. 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 Уголки  для кукол: «Жилая комната»; «Спальня»; «Кухня»; 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Посуда и другие хозяйственные предметы для кукол: столовая — пластмассовая, чайная — пластмассовая; кухонная; наборы для стирки (тазик,  ведро, прищепки для белья); стиральная машина; утюги разных размеров из пластмассы;  предметы домашнего обихода , миски, ложки, кастрюли;  тазы, подносы различных размеров ; 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 Оборудование для сюжетных игр и драматизации: наборы тканей, различных по фактуре и цвету; стол, пластмассовая посуда (чашки, блюдца, тарелки,  ложки), используемая в быту; деревянная посуда однотонная и с различной росписью (миски, ложки и т. п.); пластмассовые вазочки, муляжи овощей и фруктов натурального размера; плетеные и пластмассовые корзины;  фартуки; кухонные прихватки  с картинками, знакомыми детям, и т. п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Подвижные игрушки ( грузовые и легковые машины, игрушки с подвижными частями на колесах); настольная  ширма; плоскостные деревянные, пластмассовые или картонные фигурки персонажей сказок; декоративные украшения (солнце, тучи, деревья, елки, дома и т. п.); атрибуты для игры-драматизации: репка,  домик-теремок; магнитная доска; иллюстрации со знакомыми объектами и доступными названиями: магазин, театр, зоопарк, парк, аптека, школа, детский сад и т. п, прилавок; деньги (кружки, бумажные знаки); касса ; кошельки; сумки для покупателей; весы;  калькулятор); наборы для игр «Больница», «Парикмахерская», «Магазин» и т. п. 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850" y="2420938"/>
            <a:ext cx="8569325" cy="3960812"/>
          </a:xfrm>
        </p:spPr>
        <p:txBody>
          <a:bodyPr rtlCol="0"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1.Екжанова Е.А., </a:t>
            </a:r>
            <a:r>
              <a:rPr lang="ru-RU" dirty="0" err="1"/>
              <a:t>Стребелева</a:t>
            </a:r>
            <a:r>
              <a:rPr lang="ru-RU" dirty="0"/>
              <a:t> Е.А. Коррекционно-развивающее обучение и воспитание. Программа дошкольных образовательных учреждений компенсирующего вида для детей с нарушением интеллекта. – М.: Просвещение, 2005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2.Подготовка к школе детей с задержкой психического развития  под </a:t>
            </a:r>
            <a:r>
              <a:rPr lang="ru-RU" dirty="0" err="1"/>
              <a:t>ред</a:t>
            </a:r>
            <a:r>
              <a:rPr lang="ru-RU" dirty="0"/>
              <a:t>         .Шевченко С.Г.  М.,2005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3.Н.Ф. </a:t>
            </a:r>
            <a:r>
              <a:rPr lang="ru-RU" dirty="0" err="1"/>
              <a:t>губанова</a:t>
            </a:r>
            <a:r>
              <a:rPr lang="ru-RU" dirty="0"/>
              <a:t> Развитие игровой деятельности .М.,2008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4.О. А .Степанова Развитие игровой деятельности ребенка. М.,2009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2770" name="Заголовок 2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936625"/>
          </a:xfrm>
        </p:spPr>
        <p:txBody>
          <a:bodyPr/>
          <a:lstStyle/>
          <a:p>
            <a:r>
              <a:rPr lang="ru-RU"/>
              <a:t>Литература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ъект 1"/>
          <p:cNvSpPr>
            <a:spLocks noGrp="1"/>
          </p:cNvSpPr>
          <p:nvPr>
            <p:ph idx="1"/>
          </p:nvPr>
        </p:nvSpPr>
        <p:spPr>
          <a:xfrm>
            <a:off x="323850" y="549275"/>
            <a:ext cx="8569325" cy="5832475"/>
          </a:xfrm>
        </p:spPr>
        <p:txBody>
          <a:bodyPr/>
          <a:lstStyle/>
          <a:p>
            <a:r>
              <a:rPr lang="ru-RU"/>
              <a:t>Игра – подлинная социальная практика ребенка, его реальная жизнь в обществе сверстников.</a:t>
            </a:r>
          </a:p>
          <a:p>
            <a:r>
              <a:rPr lang="ru-RU"/>
              <a:t>В дошкольном возрасте сюжетно-ролевая игра является ведущей деятельностью, а общение становится ее частью и условием. Дети не всегда находят нужные способы установления отношений. Нередко между ними возникают конфликты, когда каждый отстаивает свое желание, не считаясь с желаниями и правами сверстников. </a:t>
            </a:r>
          </a:p>
          <a:p>
            <a:r>
              <a:rPr lang="ru-RU"/>
              <a:t>Систематическая работа по развитию коммуникативных навыков через сюжетно - ролевые игры способствуют улучшению социального статуса ребёнка. От того, как сформированы навыки общения, умения управлять своими эмоциями во многом зависит характер будущих отношений дошкольников в социуме.</a:t>
            </a:r>
            <a:br>
              <a:rPr lang="ru-RU" b="1"/>
            </a:br>
            <a:endParaRPr lang="ru-RU"/>
          </a:p>
          <a:p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76600" y="2074863"/>
            <a:ext cx="2552700" cy="4090987"/>
          </a:xfrm>
        </p:spPr>
      </p:pic>
      <p:sp>
        <p:nvSpPr>
          <p:cNvPr id="3379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Знакомство с новыми игрушками и их функциональным назначением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Предварительная работа по проекту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11188" y="2678113"/>
            <a:ext cx="2305050" cy="63976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400" dirty="0"/>
              <a:t>Индивидуальные беседы.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400" dirty="0"/>
              <a:t>Тема месяца - "Семья"</a:t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3779838" y="2678113"/>
            <a:ext cx="4691062" cy="63976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400" dirty="0"/>
              <a:t>Дети готовятся к </a:t>
            </a:r>
            <a:br>
              <a:rPr lang="ru-RU" sz="1400" dirty="0"/>
            </a:br>
            <a:r>
              <a:rPr lang="ru-RU" sz="1400" dirty="0"/>
              <a:t>сюжетно-</a:t>
            </a:r>
            <a:r>
              <a:rPr lang="ru-RU" sz="1400" dirty="0" err="1"/>
              <a:t>отобразительной</a:t>
            </a:r>
            <a:r>
              <a:rPr lang="ru-RU" sz="1400" dirty="0"/>
              <a:t> игре «Семья» по проекту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3482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3429000"/>
            <a:ext cx="1728788" cy="2697163"/>
          </a:xfrm>
        </p:spPr>
      </p:pic>
      <p:pic>
        <p:nvPicPr>
          <p:cNvPr id="3482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2843213" y="3213100"/>
            <a:ext cx="2844800" cy="2135188"/>
          </a:xfrm>
        </p:spPr>
      </p:pic>
      <p:pic>
        <p:nvPicPr>
          <p:cNvPr id="3482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3789363"/>
            <a:ext cx="2908300" cy="217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Игра "Семья"</a:t>
            </a:r>
            <a:br>
              <a:rPr lang="ru-RU" dirty="0"/>
            </a:br>
            <a:endParaRPr lang="ru-RU" dirty="0"/>
          </a:p>
        </p:txBody>
      </p:sp>
      <p:pic>
        <p:nvPicPr>
          <p:cNvPr id="35842" name="Picture 2" descr="D:\Осьминожки 2019-2020\проект\для презентции\4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935163"/>
            <a:ext cx="3241675" cy="2430462"/>
          </a:xfrm>
        </p:spPr>
      </p:pic>
      <p:pic>
        <p:nvPicPr>
          <p:cNvPr id="35843" name="Picture 3" descr="D:\Осьминожки 2019-2020\проект\для презентции\4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1260475"/>
            <a:ext cx="3035300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4" descr="D:\Осьминожки 2019-2020\проект\для презентции\4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2401888"/>
            <a:ext cx="3065462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5" descr="D:\Осьминожки 2019-2020\проект\для презентции\4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38275" y="4221163"/>
            <a:ext cx="31115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6" descr="D:\Осьминожки 2019-2020\проект\для презентции\4-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6013" y="4365625"/>
            <a:ext cx="29591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sz="2400"/>
            </a:br>
            <a:r>
              <a:rPr lang="ru-RU" sz="2400">
                <a:solidFill>
                  <a:schemeClr val="tx1"/>
                </a:solidFill>
              </a:rPr>
              <a:t>Предварительная работа по проекту  (тема месяца "Оденем куклу на прогулку")</a:t>
            </a:r>
            <a:br>
              <a:rPr lang="ru-RU" sz="2400">
                <a:solidFill>
                  <a:schemeClr val="tx1"/>
                </a:solidFill>
              </a:rPr>
            </a:br>
            <a:endParaRPr lang="ru-RU" sz="2400">
              <a:solidFill>
                <a:schemeClr val="tx1"/>
              </a:solidFill>
            </a:endParaRPr>
          </a:p>
        </p:txBody>
      </p:sp>
      <p:pic>
        <p:nvPicPr>
          <p:cNvPr id="36866" name="Picture 2" descr="D:\Осьминожки 2019-2020\проект\для презентции\5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812925"/>
            <a:ext cx="2881312" cy="1328738"/>
          </a:xfrm>
        </p:spPr>
      </p:pic>
      <p:pic>
        <p:nvPicPr>
          <p:cNvPr id="36867" name="Picture 3" descr="D:\Осьминожки 2019-2020\проект\для презентции\5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1700213"/>
            <a:ext cx="3290888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4" descr="D:\Осьминожки 2019-2020\проект\для презентции\5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5013325"/>
            <a:ext cx="343693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5" descr="D:\Осьминожки 2019-2020\проект\для презентции\5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3698875"/>
            <a:ext cx="1331912" cy="288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6" descr="D:\Осьминожки 2019-2020\проект\для презентции\5-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51050" y="3500438"/>
            <a:ext cx="1314450" cy="284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8" descr="D:\Осьминожки 2019-2020\проект\для презентции\5-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1275" y="3933825"/>
            <a:ext cx="1252538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2" name="Picture 9" descr="D:\Осьминожки 2019-2020\проект\для презентции\5-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64388" y="1844675"/>
            <a:ext cx="1377950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2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2154237"/>
          </a:xfrm>
        </p:spPr>
        <p:txBody>
          <a:bodyPr/>
          <a:lstStyle/>
          <a:p>
            <a:r>
              <a:rPr lang="ru-RU" sz="1800">
                <a:solidFill>
                  <a:schemeClr val="tx1"/>
                </a:solidFill>
                <a:latin typeface="Arial" charset="0"/>
              </a:rPr>
              <a:t>П</a:t>
            </a:r>
            <a:r>
              <a:rPr lang="ru-RU" sz="1800">
                <a:solidFill>
                  <a:schemeClr val="tx1"/>
                </a:solidFill>
              </a:rPr>
              <a:t>одготовка к сюжетно - ролевой игре  </a:t>
            </a:r>
            <a:r>
              <a:rPr lang="ru-RU" sz="1800" b="1">
                <a:solidFill>
                  <a:schemeClr val="tx1"/>
                </a:solidFill>
                <a:latin typeface="Arial" charset="0"/>
              </a:rPr>
              <a:t>«</a:t>
            </a:r>
            <a:r>
              <a:rPr lang="ru-RU" sz="1800" b="1">
                <a:solidFill>
                  <a:schemeClr val="tx1"/>
                </a:solidFill>
              </a:rPr>
              <a:t>Оденем куклу на прогулку».</a:t>
            </a:r>
            <a:r>
              <a:rPr lang="ru-RU" sz="1800">
                <a:solidFill>
                  <a:schemeClr val="tx1"/>
                </a:solidFill>
              </a:rPr>
              <a:t> Дети изучают обобщающие понятия «Одежда», «Обувь», «Головные уборы», учатся выполнять игровые действия и бережно обращаться с вещами.</a:t>
            </a:r>
            <a:br>
              <a:rPr lang="ru-RU" sz="1800">
                <a:solidFill>
                  <a:schemeClr val="tx1"/>
                </a:solidFill>
              </a:rPr>
            </a:br>
            <a:endParaRPr lang="ru-RU" sz="1800">
              <a:solidFill>
                <a:schemeClr val="tx1"/>
              </a:solidFill>
            </a:endParaRPr>
          </a:p>
        </p:txBody>
      </p:sp>
      <p:pic>
        <p:nvPicPr>
          <p:cNvPr id="37890" name="Picture 2" descr="D:\Осьминожки 2019-2020\проект\для презентции\6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700213"/>
            <a:ext cx="2263775" cy="278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3" descr="D:\Осьминожки 2019-2020\проект\для презентции\6-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43213" y="1700213"/>
            <a:ext cx="1808162" cy="3921125"/>
          </a:xfrm>
        </p:spPr>
      </p:pic>
      <p:pic>
        <p:nvPicPr>
          <p:cNvPr id="37892" name="Picture 4" descr="D:\Осьминожки 2019-2020\проект\для презентции\6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3141663"/>
            <a:ext cx="1560513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5" descr="D:\Осьминожки 2019-2020\проект\для презентции\7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2228850"/>
            <a:ext cx="2308225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7" descr="D:\Осьминожки 2019-2020\проект\для презентции\6-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87450" y="4532313"/>
            <a:ext cx="1028700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8" descr="D:\Осьминожки 2019-2020\проект\для презентции\6-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10388" y="4149725"/>
            <a:ext cx="1084262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2"/>
          <p:cNvSpPr>
            <a:spLocks noGrp="1"/>
          </p:cNvSpPr>
          <p:nvPr>
            <p:ph type="title"/>
          </p:nvPr>
        </p:nvSpPr>
        <p:spPr>
          <a:xfrm>
            <a:off x="323850" y="476250"/>
            <a:ext cx="8820150" cy="1252538"/>
          </a:xfrm>
        </p:spPr>
        <p:txBody>
          <a:bodyPr/>
          <a:lstStyle/>
          <a:p>
            <a:r>
              <a:rPr lang="ru-RU" sz="2400">
                <a:solidFill>
                  <a:schemeClr val="tx1"/>
                </a:solidFill>
                <a:latin typeface="Times New Roman" pitchFamily="18" charset="0"/>
              </a:rPr>
              <a:t>Сюжетно-ролевая игра </a:t>
            </a:r>
            <a:r>
              <a:rPr lang="ru-RU" sz="2400" b="1">
                <a:solidFill>
                  <a:schemeClr val="tx1"/>
                </a:solidFill>
                <a:latin typeface="Times New Roman" pitchFamily="18" charset="0"/>
              </a:rPr>
              <a:t>"Оденем куклу на прогулку".</a:t>
            </a:r>
            <a:r>
              <a:rPr lang="ru-RU" sz="2400">
                <a:solidFill>
                  <a:schemeClr val="tx1"/>
                </a:solidFill>
                <a:latin typeface="Times New Roman" pitchFamily="18" charset="0"/>
              </a:rPr>
              <a:t> Ребята </a:t>
            </a:r>
            <a:br>
              <a:rPr lang="ru-RU" sz="240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400">
                <a:solidFill>
                  <a:schemeClr val="tx1"/>
                </a:solidFill>
                <a:latin typeface="Times New Roman" pitchFamily="18" charset="0"/>
              </a:rPr>
              <a:t>не только собрали куклу на прогулку, но постирали, высушили и погладили  её одежду.</a:t>
            </a:r>
            <a:br>
              <a:rPr lang="ru-RU" sz="2400">
                <a:solidFill>
                  <a:schemeClr val="tx1"/>
                </a:solidFill>
                <a:latin typeface="Times New Roman" pitchFamily="18" charset="0"/>
              </a:rPr>
            </a:b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38914" name="Picture 2" descr="D:\Осьминожки 2019-2020\проект\для презентции\7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916113"/>
            <a:ext cx="2520950" cy="1890712"/>
          </a:xfrm>
        </p:spPr>
      </p:pic>
      <p:pic>
        <p:nvPicPr>
          <p:cNvPr id="38915" name="Picture 3" descr="D:\Осьминожки 2019-2020\проект\для презентции\7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1844675"/>
            <a:ext cx="259238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4" descr="D:\Осьминожки 2019-2020\проект\для презентции\7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1773238"/>
            <a:ext cx="2695575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 descr="D:\Осьминожки 2019-2020\проект\для презентции\7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7092950" y="-6578600"/>
            <a:ext cx="698500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6" descr="D:\Осьминожки 2019-2020\проект\для презентции\7-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7088" y="4292600"/>
            <a:ext cx="259238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7" descr="D:\Осьминожки 2019-2020\проект\для презентции\7-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3438" y="3925888"/>
            <a:ext cx="3216275" cy="2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>
                <a:solidFill>
                  <a:schemeClr val="tx1"/>
                </a:solidFill>
              </a:rPr>
              <a:t>Предварительная работа по проекту</a:t>
            </a:r>
            <a:br>
              <a:rPr lang="ru-RU" sz="2400">
                <a:solidFill>
                  <a:schemeClr val="tx1"/>
                </a:solidFill>
              </a:rPr>
            </a:br>
            <a:r>
              <a:rPr lang="ru-RU" sz="2400">
                <a:solidFill>
                  <a:schemeClr val="tx1"/>
                </a:solidFill>
              </a:rPr>
              <a:t>Игра месяца - </a:t>
            </a:r>
            <a:r>
              <a:rPr lang="ru-RU" sz="2400" b="1">
                <a:solidFill>
                  <a:schemeClr val="tx1"/>
                </a:solidFill>
              </a:rPr>
              <a:t>"Магазин"</a:t>
            </a:r>
            <a:br>
              <a:rPr lang="ru-RU" sz="2400">
                <a:solidFill>
                  <a:schemeClr val="tx1"/>
                </a:solidFill>
              </a:rPr>
            </a:br>
            <a:endParaRPr lang="ru-RU" sz="2400">
              <a:solidFill>
                <a:schemeClr val="tx1"/>
              </a:solidFill>
            </a:endParaRPr>
          </a:p>
        </p:txBody>
      </p:sp>
      <p:pic>
        <p:nvPicPr>
          <p:cNvPr id="39938" name="Picture 2" descr="D:\Осьминожки 2019-2020\проект\для презентции\8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636838"/>
            <a:ext cx="1592263" cy="3451225"/>
          </a:xfrm>
        </p:spPr>
      </p:pic>
      <p:pic>
        <p:nvPicPr>
          <p:cNvPr id="39939" name="Picture 3" descr="D:\Осьминожки 2019-2020\проект\для презентции\8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1844675"/>
            <a:ext cx="16605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4" descr="D:\Осьминожки 2019-2020\проект\для презентции\8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4300" y="2636838"/>
            <a:ext cx="1627188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5" descr="D:\Осьминожки 2019-2020\проект\для презентции\8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1844675"/>
            <a:ext cx="2236787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6" descr="D:\Осьминожки 2019-2020\проект\для презентции\8-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43663" y="4797425"/>
            <a:ext cx="2147887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Ребята готовятся к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сюжетно-ролевой игре «Магазин» </a:t>
            </a:r>
          </a:p>
        </p:txBody>
      </p:sp>
      <p:pic>
        <p:nvPicPr>
          <p:cNvPr id="40962" name="Picture 2" descr="D:\Осьминожки 2019-2020\проект\для презентции\9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916113"/>
            <a:ext cx="2219325" cy="2273300"/>
          </a:xfrm>
        </p:spPr>
      </p:pic>
      <p:pic>
        <p:nvPicPr>
          <p:cNvPr id="40963" name="Picture 3" descr="D:\Осьминожки 2019-2020\проект\для презентции\9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1989138"/>
            <a:ext cx="1827212" cy="176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4" descr="D:\Осьминожки 2019-2020\проект\для презентции\9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83113" y="1557338"/>
            <a:ext cx="1893887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5" descr="D:\Осьминожки 2019-2020\проект\для презентции\9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9563" y="2060575"/>
            <a:ext cx="1860550" cy="21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6" descr="D:\Осьминожки 2019-2020\проект\для презентции\9-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4292600"/>
            <a:ext cx="2212975" cy="233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7" descr="D:\Осьминожки 2019-2020\проект\для презентции\9-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48038" y="3933825"/>
            <a:ext cx="2081212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8" descr="D:\Осьминожки 2019-2020\проект\для презентции\9-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72225" y="4437063"/>
            <a:ext cx="168592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Сюжетно-ролевая игра "Магазин" </a:t>
            </a:r>
          </a:p>
        </p:txBody>
      </p:sp>
      <p:pic>
        <p:nvPicPr>
          <p:cNvPr id="41986" name="Picture 2" descr="D:\Осьминожки 2019-2020\проект\для презентции\10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557338"/>
            <a:ext cx="1724025" cy="2298700"/>
          </a:xfrm>
        </p:spPr>
      </p:pic>
      <p:pic>
        <p:nvPicPr>
          <p:cNvPr id="41987" name="Picture 3" descr="D:\Осьминожки 2019-2020\проект\для презентции\10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1628775"/>
            <a:ext cx="1655762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4" descr="D:\Осьминожки 2019-2020\проект\для презентции\10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1628775"/>
            <a:ext cx="1566863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5" descr="D:\Осьминожки 2019-2020\проект\для презентции\10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19925" y="1628775"/>
            <a:ext cx="1584325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6" descr="D:\Осьминожки 2019-2020\проект\для презентции\10-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7088" y="4149725"/>
            <a:ext cx="167481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7" descr="D:\Осьминожки 2019-2020\проект\для презентции\10-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24300" y="4149725"/>
            <a:ext cx="17160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8" descr="D:\Осьминожки 2019-2020\проект\для презентции\10-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77050" y="4221163"/>
            <a:ext cx="1692275" cy="22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2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296988"/>
          </a:xfrm>
        </p:spPr>
        <p:txBody>
          <a:bodyPr/>
          <a:lstStyle/>
          <a:p>
            <a:r>
              <a:rPr lang="ru-RU" sz="2400">
                <a:solidFill>
                  <a:schemeClr val="tx1"/>
                </a:solidFill>
              </a:rPr>
              <a:t>Экскурсия в магазин.  Тема месяца - сюжетно - ролевые игры «Магазин» и «Семья» (объединение сюжетов).</a:t>
            </a:r>
            <a:br>
              <a:rPr lang="ru-RU" sz="2400"/>
            </a:br>
            <a:endParaRPr lang="ru-RU" sz="2400"/>
          </a:p>
        </p:txBody>
      </p:sp>
      <p:pic>
        <p:nvPicPr>
          <p:cNvPr id="43010" name="Picture 2" descr="D:\Осьминожки 2019-2020\проект\для презентции\11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638300"/>
            <a:ext cx="1674812" cy="2232025"/>
          </a:xfrm>
        </p:spPr>
      </p:pic>
      <p:pic>
        <p:nvPicPr>
          <p:cNvPr id="43011" name="Picture 3" descr="D:\Осьминожки 2019-2020\проект\для презентции\11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2060575"/>
            <a:ext cx="1477962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 descr="D:\Осьминожки 2019-2020\проект\для презентции\11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63938" y="1989138"/>
            <a:ext cx="167481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5" descr="D:\Осьминожки 2019-2020\проект\для презентции\11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35600" y="2060575"/>
            <a:ext cx="13493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6" descr="D:\Осьминожки 2019-2020\проект\для презентции\11-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48488" y="1460500"/>
            <a:ext cx="17303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Picture 7" descr="D:\Осьминожки 2019-2020\проект\для презентции\11-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9388" y="4292600"/>
            <a:ext cx="1562100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6" name="Picture 8" descr="D:\Осьминожки 2019-2020\проект\для презентции\11-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08175" y="4365625"/>
            <a:ext cx="1504950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Picture 9" descr="D:\Осьминожки 2019-2020\проект\для презентции\11-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635375" y="4581525"/>
            <a:ext cx="1368425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8" name="Picture 10" descr="D:\Осьминожки 2019-2020\проект\для презентции\11-9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292725" y="4365625"/>
            <a:ext cx="1504950" cy="200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9" name="Picture 11" descr="D:\Осьминожки 2019-2020\проект\для презентции\11-1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970713" y="3943350"/>
            <a:ext cx="1770062" cy="236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850" y="1268413"/>
            <a:ext cx="8569325" cy="511333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1700"/>
              <a:t>Однако сами по себе игрушки не стимулируют детей с ОВЗ  к началу игры. Эти дети не знают, особенно в начале обучения, как можно с ними действовать. У большинства детей отмечается индифферентное отношение к игрушкам, некоторые не реагируют даже на новые игрушки, что вообще не свойственно нормально развивающимся детям даже младшего дошкольного возраста. 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1700"/>
              <a:t> </a:t>
            </a:r>
          </a:p>
          <a:p>
            <a:pPr>
              <a:lnSpc>
                <a:spcPct val="80000"/>
              </a:lnSpc>
            </a:pPr>
            <a:r>
              <a:rPr lang="ru-RU" sz="1700"/>
              <a:t>Кроме того, дети с нарушением интеллекта и с рас</a:t>
            </a:r>
            <a:r>
              <a:rPr lang="ru-RU" sz="1700">
                <a:latin typeface="Arial" charset="0"/>
              </a:rPr>
              <a:t>с</a:t>
            </a:r>
            <a:r>
              <a:rPr lang="ru-RU" sz="1700"/>
              <a:t>тройством аутистического спектра не могут осуществлять перенос действий с одной игрушки на другую, сходную или аналогичную. Для того чтобы игрушки стимулировали ребенка к действиям, он должен уметь их использовать, знать, что и как можно с их помощью изображать. Педагогу необходимо демонстрировать всевозможные варианты выполнения действий с той или иной игрушкой. Каждая новая игрушка, которая предлагается детям для игр, должна быть обязательно обыграна. Без специального обучения дети ее использовать не будут.</a:t>
            </a:r>
            <a:br>
              <a:rPr lang="ru-RU" sz="1700" b="1"/>
            </a:br>
            <a:br>
              <a:rPr lang="ru-RU" sz="1700" b="1"/>
            </a:br>
            <a:r>
              <a:rPr lang="ru-RU" sz="1700"/>
              <a:t>Характерным  является и то, что они предпочитают играть со знакомыми игрушками, производя действия, которыми уже овладели. Эмоции, которые испытывает ребенок, играя, например, с куклой, относясь к ней, как к живому существу, способствуют развитию его чувств, придают игре элементарное нравственно-этическое содержание.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1700"/>
              <a:t> </a:t>
            </a:r>
          </a:p>
          <a:p>
            <a:pPr>
              <a:lnSpc>
                <a:spcPct val="80000"/>
              </a:lnSpc>
            </a:pPr>
            <a:endParaRPr lang="ru-RU" sz="1700"/>
          </a:p>
        </p:txBody>
      </p:sp>
      <p:sp>
        <p:nvSpPr>
          <p:cNvPr id="16386" name="Заголовок 2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858837"/>
          </a:xfrm>
        </p:spPr>
        <p:txBody>
          <a:bodyPr/>
          <a:lstStyle/>
          <a:p>
            <a:r>
              <a:rPr lang="ru-RU" b="1"/>
              <a:t>Актуальность</a:t>
            </a:r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/>
              <a:t> </a:t>
            </a:r>
            <a:r>
              <a:rPr lang="ru-RU" sz="2400">
                <a:solidFill>
                  <a:schemeClr val="tx1"/>
                </a:solidFill>
              </a:rPr>
              <a:t>Дети учатся соединять две сюжетно - ролевые игры "Магазин" и "Семья"</a:t>
            </a:r>
            <a:br>
              <a:rPr lang="ru-RU" sz="2400">
                <a:solidFill>
                  <a:schemeClr val="tx1"/>
                </a:solidFill>
              </a:rPr>
            </a:br>
            <a:endParaRPr lang="ru-RU" sz="2400">
              <a:solidFill>
                <a:schemeClr val="tx1"/>
              </a:solidFill>
            </a:endParaRPr>
          </a:p>
        </p:txBody>
      </p:sp>
      <p:pic>
        <p:nvPicPr>
          <p:cNvPr id="44034" name="Picture 2" descr="D:\Осьминожки 2019-2020\проект\для презентции\12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950" y="1887538"/>
            <a:ext cx="1511300" cy="2016125"/>
          </a:xfrm>
        </p:spPr>
      </p:pic>
      <p:pic>
        <p:nvPicPr>
          <p:cNvPr id="44035" name="Picture 3" descr="D:\Осьминожки 2019-2020\проект\для презентции\12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1773238"/>
            <a:ext cx="1620838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4" descr="D:\Осьминожки 2019-2020\проект\для презентции\12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63938" y="1811338"/>
            <a:ext cx="1566862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5" descr="D:\Осьминожки 2019-2020\проект\для презентции\12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2725" y="1916113"/>
            <a:ext cx="156527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6" descr="D:\Осьминожки 2019-2020\проект\для презентции\12-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92950" y="1816100"/>
            <a:ext cx="169545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7" descr="D:\Осьминожки 2019-2020\проект\для презентции\12-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3138488" y="-7481888"/>
            <a:ext cx="4673601" cy="623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0" name="Picture 8" descr="D:\Осьминожки 2019-2020\проект\для презентции\12-6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4213" y="4221163"/>
            <a:ext cx="1785937" cy="237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1" name="Picture 9" descr="D:\Осьминожки 2019-2020\проект\для презентции\12-7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63938" y="4149725"/>
            <a:ext cx="1855787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2" name="Picture 10" descr="D:\Осьминожки 2019-2020\проект\для презентции\12-8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804025" y="4365625"/>
            <a:ext cx="1668463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2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1252538"/>
          </a:xfrm>
        </p:spPr>
        <p:txBody>
          <a:bodyPr/>
          <a:lstStyle/>
          <a:p>
            <a:r>
              <a:rPr lang="ru-RU" sz="3100">
                <a:solidFill>
                  <a:schemeClr val="tx1"/>
                </a:solidFill>
              </a:rPr>
              <a:t>Предварительная работа к с/р игре "Моряки".</a:t>
            </a:r>
            <a:br>
              <a:rPr lang="ru-RU">
                <a:solidFill>
                  <a:schemeClr val="tx1"/>
                </a:solidFill>
              </a:rPr>
            </a:br>
            <a:endParaRPr lang="ru-RU">
              <a:solidFill>
                <a:schemeClr val="tx1"/>
              </a:solidFill>
            </a:endParaRPr>
          </a:p>
        </p:txBody>
      </p:sp>
      <p:pic>
        <p:nvPicPr>
          <p:cNvPr id="45058" name="Picture 2" descr="D:\Осьминожки 2019-2020\проект\для презентции\13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3500438"/>
            <a:ext cx="1871662" cy="2497137"/>
          </a:xfrm>
        </p:spPr>
      </p:pic>
      <p:pic>
        <p:nvPicPr>
          <p:cNvPr id="45059" name="Picture 3" descr="D:\Осьминожки 2019-2020\проект\для презентции\13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3213100"/>
            <a:ext cx="2106612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4" descr="D:\Осьминожки 2019-2020\проект\для презентции\13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3357563"/>
            <a:ext cx="194468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>
                <a:solidFill>
                  <a:schemeClr val="tx1"/>
                </a:solidFill>
              </a:rPr>
              <a:t> Занятие на тему "Наша Армия!". </a:t>
            </a:r>
            <a:br>
              <a:rPr lang="ru-RU" sz="2000">
                <a:solidFill>
                  <a:schemeClr val="tx1"/>
                </a:solidFill>
              </a:rPr>
            </a:br>
            <a:r>
              <a:rPr lang="ru-RU" sz="2000">
                <a:solidFill>
                  <a:schemeClr val="tx1"/>
                </a:solidFill>
              </a:rPr>
              <a:t>Дети готовятся к сюжетно - ролевой игре "Моряки".</a:t>
            </a:r>
            <a:br>
              <a:rPr lang="ru-RU" sz="2000">
                <a:solidFill>
                  <a:schemeClr val="tx1"/>
                </a:solidFill>
              </a:rPr>
            </a:br>
            <a:endParaRPr lang="ru-RU" sz="2000">
              <a:solidFill>
                <a:schemeClr val="tx1"/>
              </a:solidFill>
            </a:endParaRPr>
          </a:p>
        </p:txBody>
      </p:sp>
      <p:pic>
        <p:nvPicPr>
          <p:cNvPr id="46082" name="Picture 2" descr="D:\Осьминожки 2019-2020\проект\для презентции\14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2781300"/>
            <a:ext cx="1552575" cy="3451225"/>
          </a:xfrm>
        </p:spPr>
      </p:pic>
      <p:pic>
        <p:nvPicPr>
          <p:cNvPr id="46083" name="Picture 3" descr="D:\Осьминожки 2019-2020\проект\для презентции\14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2420938"/>
            <a:ext cx="1847850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4" descr="D:\Осьминожки 2019-2020\проект\для презентции\14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4388" y="2852738"/>
            <a:ext cx="155575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Сюжетно-ролевая игра "Моряки"</a:t>
            </a:r>
            <a:br>
              <a:rPr lang="ru-RU" dirty="0"/>
            </a:br>
            <a:endParaRPr lang="ru-RU" dirty="0"/>
          </a:p>
        </p:txBody>
      </p:sp>
      <p:pic>
        <p:nvPicPr>
          <p:cNvPr id="47106" name="Picture 3" descr="D:\Осьминожки 2019-2020\проект\для презентции\15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844675"/>
            <a:ext cx="2052638" cy="2736850"/>
          </a:xfrm>
        </p:spPr>
      </p:pic>
      <p:pic>
        <p:nvPicPr>
          <p:cNvPr id="47107" name="Picture 4" descr="D:\Осьминожки 2019-2020\проект\для презентции\15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52713" y="2636838"/>
            <a:ext cx="2538412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5" descr="D:\Осьминожки 2019-2020\проект\для презентции\15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2246313"/>
            <a:ext cx="2832100" cy="37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 </a:t>
            </a:r>
            <a:r>
              <a:rPr lang="ru-RU" sz="2800">
                <a:solidFill>
                  <a:schemeClr val="tx1"/>
                </a:solidFill>
              </a:rPr>
              <a:t>Дети готовятся к </a:t>
            </a:r>
            <a:br>
              <a:rPr lang="ru-RU" sz="2800">
                <a:solidFill>
                  <a:schemeClr val="tx1"/>
                </a:solidFill>
              </a:rPr>
            </a:br>
            <a:r>
              <a:rPr lang="ru-RU" sz="2800">
                <a:solidFill>
                  <a:schemeClr val="tx1"/>
                </a:solidFill>
              </a:rPr>
              <a:t>сюжетно - ролевой игре </a:t>
            </a:r>
            <a:r>
              <a:rPr lang="ru-RU" sz="2800" b="1">
                <a:solidFill>
                  <a:schemeClr val="tx1"/>
                </a:solidFill>
              </a:rPr>
              <a:t>«Зоопарк»</a:t>
            </a:r>
            <a:br>
              <a:rPr lang="ru-RU" sz="2800"/>
            </a:br>
            <a:endParaRPr lang="ru-RU" sz="2800"/>
          </a:p>
        </p:txBody>
      </p:sp>
      <p:pic>
        <p:nvPicPr>
          <p:cNvPr id="48130" name="Picture 2" descr="D:\Осьминожки 2019-2020\проект\для презентции\16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950" y="1776413"/>
            <a:ext cx="2303463" cy="1898650"/>
          </a:xfrm>
        </p:spPr>
      </p:pic>
      <p:pic>
        <p:nvPicPr>
          <p:cNvPr id="48131" name="Picture 3" descr="D:\Осьминожки 2019-2020\проект\для презентции\16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1241425"/>
            <a:ext cx="1968500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2" name="Picture 4" descr="D:\Осьминожки 2019-2020\проект\для презентции\16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241425"/>
            <a:ext cx="1374775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5" descr="D:\Осьминожки 2019-2020\проект\для презентции\16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56325" y="1497013"/>
            <a:ext cx="113347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6" descr="D:\Осьминожки 2019-2020\проект\для презентции\16-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24750" y="1628775"/>
            <a:ext cx="127317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5" name="Picture 7" descr="D:\Осьминожки 2019-2020\проект\для презентции\16-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4475" y="3916363"/>
            <a:ext cx="12858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6" name="Picture 8" descr="D:\Осьминожки 2019-2020\проект\для презентции\16-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63713" y="4222750"/>
            <a:ext cx="1174750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7" name="Picture 9" descr="D:\Осьминожки 2019-2020\проект\для презентции\16-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419475" y="4149725"/>
            <a:ext cx="950913" cy="211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8" name="Picture 10" descr="D:\Осьминожки 2019-2020\проект\для презентции\16-9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787900" y="4437063"/>
            <a:ext cx="1363663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9" name="Picture 11" descr="D:\Осьминожки 2019-2020\проект\для презентции\16-1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588125" y="4221163"/>
            <a:ext cx="1220788" cy="205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185862"/>
          </a:xfrm>
        </p:spPr>
        <p:txBody>
          <a:bodyPr>
            <a:normAutofit fontScale="90000"/>
          </a:bodyPr>
          <a:lstStyle/>
          <a:p>
            <a:r>
              <a:rPr lang="ru-RU" sz="1800">
                <a:solidFill>
                  <a:schemeClr val="tx1"/>
                </a:solidFill>
              </a:rPr>
              <a:t>Предварительная работа  перед сюжетно - ролевой игрой </a:t>
            </a:r>
            <a:r>
              <a:rPr lang="ru-RU" sz="1800" b="1">
                <a:solidFill>
                  <a:schemeClr val="tx1"/>
                </a:solidFill>
              </a:rPr>
              <a:t>"Зоопарк".</a:t>
            </a:r>
            <a:r>
              <a:rPr lang="ru-RU" sz="1800">
                <a:solidFill>
                  <a:schemeClr val="tx1"/>
                </a:solidFill>
              </a:rPr>
              <a:t> Ребята узнали о внешнем виде и повадках зверей и птиц, местах их обитания, пытались составить рассказ о понравившемся животном или </a:t>
            </a:r>
            <a:r>
              <a:rPr lang="ru-RU" sz="2000">
                <a:solidFill>
                  <a:schemeClr val="tx1"/>
                </a:solidFill>
              </a:rPr>
              <a:t>птице, отгадывали загадки.</a:t>
            </a:r>
            <a:br>
              <a:rPr lang="ru-RU" sz="2000">
                <a:solidFill>
                  <a:schemeClr val="tx1"/>
                </a:solidFill>
              </a:rPr>
            </a:br>
            <a:endParaRPr lang="ru-RU" sz="2000">
              <a:solidFill>
                <a:schemeClr val="tx1"/>
              </a:solidFill>
            </a:endParaRPr>
          </a:p>
        </p:txBody>
      </p:sp>
      <p:pic>
        <p:nvPicPr>
          <p:cNvPr id="49154" name="Picture 2" descr="D:\Осьминожки 2019-2020\проект\для презентции\17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0663" y="1955800"/>
            <a:ext cx="1701800" cy="1760538"/>
          </a:xfrm>
        </p:spPr>
      </p:pic>
      <p:pic>
        <p:nvPicPr>
          <p:cNvPr id="49155" name="Picture 3" descr="D:\Осьминожки 2019-2020\проект\для презентции\17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52650" y="1341438"/>
            <a:ext cx="1095375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4" descr="D:\Осьминожки 2019-2020\проект\для презентции\17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08350" y="1908175"/>
            <a:ext cx="2305050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7" name="Picture 5" descr="D:\Осьминожки 2019-2020\проект\для презентции\17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5963" y="1908175"/>
            <a:ext cx="1512887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8" name="Picture 6" descr="D:\Осьминожки 2019-2020\проект\для презентции\17-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51725" y="2049463"/>
            <a:ext cx="1309688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9" name="Picture 7" descr="D:\Осьминожки 2019-2020\проект\для презентции\17-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825" y="4149725"/>
            <a:ext cx="215265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0" name="Picture 8" descr="D:\Осьминожки 2019-2020\проект\для презентции\17-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43213" y="4076700"/>
            <a:ext cx="1135062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1" name="Picture 10" descr="D:\Осьминожки 2019-2020\проект\для презентции\17-9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59338" y="4076700"/>
            <a:ext cx="1131887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2" name="Picture 11" descr="D:\Осьминожки 2019-2020\проект\для презентции\17-17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64388" y="4221163"/>
            <a:ext cx="1066800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/>
              <a:t>Сюжетно - ролевая игра </a:t>
            </a:r>
            <a:r>
              <a:rPr lang="ru-RU" sz="4000" b="1"/>
              <a:t>"Зоопарк"</a:t>
            </a:r>
          </a:p>
        </p:txBody>
      </p:sp>
      <p:pic>
        <p:nvPicPr>
          <p:cNvPr id="50178" name="Picture 2" descr="D:\Осьминожки 2019-2020\проект\для презентции\18-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9388" y="1700213"/>
            <a:ext cx="1566862" cy="2089150"/>
          </a:xfrm>
        </p:spPr>
      </p:pic>
      <p:pic>
        <p:nvPicPr>
          <p:cNvPr id="50179" name="Picture 3" descr="D:\Осьминожки 2019-2020\проект\для презентции\18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8175" y="1773238"/>
            <a:ext cx="178117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4" descr="D:\Осьминожки 2019-2020\проект\для презентции\18-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79838" y="1773238"/>
            <a:ext cx="1539875" cy="20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5" descr="D:\Осьминожки 2019-2020\проект\для презентции\18-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35600" y="1844675"/>
            <a:ext cx="1449388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6" descr="D:\Осьминожки 2019-2020\проект\для презентции\18-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5738" y="4014788"/>
            <a:ext cx="1584325" cy="211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Picture 7" descr="D:\Осьминожки 2019-2020\проект\для презентции\18-5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11413" y="4365625"/>
            <a:ext cx="146685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4" name="Picture 8" descr="D:\Осьминожки 2019-2020\проект\для презентции\18-6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427538" y="4076700"/>
            <a:ext cx="1728787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5" name="Picture 9" descr="D:\Осьминожки 2019-2020\проект\для презентции\18-7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19925" y="1704975"/>
            <a:ext cx="1611313" cy="21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6" name="Picture 10" descr="D:\Осьминожки 2019-2020\проект\для презентции\18-8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804025" y="4076700"/>
            <a:ext cx="187007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773238"/>
            <a:ext cx="8229600" cy="4176712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br>
              <a:rPr lang="ru-RU"/>
            </a:br>
            <a:r>
              <a:rPr lang="ru-RU" sz="8000">
                <a:solidFill>
                  <a:srgbClr val="073E87"/>
                </a:solidFill>
              </a:rPr>
              <a:t>Спасибо за внимание!</a:t>
            </a:r>
            <a:br>
              <a:rPr lang="ru-RU" sz="8000">
                <a:solidFill>
                  <a:srgbClr val="073E87"/>
                </a:solidFill>
              </a:rPr>
            </a:b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1125538"/>
            <a:ext cx="8642350" cy="525621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1900" b="1">
                <a:latin typeface="Arial" charset="0"/>
              </a:rPr>
              <a:t>    </a:t>
            </a:r>
            <a:r>
              <a:rPr lang="ru-RU" sz="1900" b="1"/>
              <a:t>Цель проекта</a:t>
            </a:r>
            <a:r>
              <a:rPr lang="ru-RU" sz="1900"/>
              <a:t>: формирование у детей с ОВЗ навыков продуктивного взаимодействия через обучение сюжетно-ролевой игре.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1900" b="1">
                <a:latin typeface="Arial" charset="0"/>
              </a:rPr>
              <a:t>    </a:t>
            </a:r>
            <a:r>
              <a:rPr lang="ru-RU" sz="1900" b="1"/>
              <a:t>Задачи проекта:</a:t>
            </a:r>
            <a:endParaRPr lang="ru-RU" sz="1900"/>
          </a:p>
          <a:p>
            <a:pPr>
              <a:lnSpc>
                <a:spcPct val="80000"/>
              </a:lnSpc>
            </a:pPr>
            <a:r>
              <a:rPr lang="ru-RU" sz="1900"/>
              <a:t>1. Адекватно, в соответствии с функциональным назначением, использовать простые игрушки в процессе выполнения игровых действий</a:t>
            </a:r>
            <a:r>
              <a:rPr lang="ru-RU" sz="190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900"/>
              <a:t>2. Проявлять интерес и потребность к эмоциональному общению с педагогом, с детьми по ходу игры, используя как речевые, так и неречевые средства общения</a:t>
            </a:r>
            <a:r>
              <a:rPr lang="ru-RU" sz="190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900"/>
              <a:t>3. Находить соответствующие предметы и игрушки по характерному образу, звучанию и использовать эти игрушки в процессе игровых действий</a:t>
            </a:r>
            <a:r>
              <a:rPr lang="ru-RU" sz="190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900"/>
              <a:t>4. Использовать в игре, в ходе игры различные натуральные предметы и их модели</a:t>
            </a:r>
            <a:r>
              <a:rPr lang="ru-RU" sz="190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900"/>
              <a:t>5. Производить простейшие воображаемые действия по подражанию действиям взрослого по ходу игры</a:t>
            </a:r>
            <a:r>
              <a:rPr lang="ru-RU" sz="190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900"/>
              <a:t>6. Брать на себя роль и действовать в соответствии с нею при активной помощи со стороны взрослого</a:t>
            </a:r>
            <a:r>
              <a:rPr lang="ru-RU" sz="190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900"/>
              <a:t>7. Ориентируясь на образец, который дает взрослый, выполнять простейшие      трудовые действия, отражая представления, полученные в результате экскурсий, наблюдений.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endParaRPr lang="ru-RU" sz="1900"/>
          </a:p>
        </p:txBody>
      </p:sp>
      <p:sp>
        <p:nvSpPr>
          <p:cNvPr id="17410" name="Заголовок 2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792163"/>
          </a:xfrm>
        </p:spPr>
        <p:txBody>
          <a:bodyPr/>
          <a:lstStyle/>
          <a:p>
            <a:r>
              <a:rPr lang="ru-RU" b="1"/>
              <a:t>Цели и задачи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1412875"/>
            <a:ext cx="8642350" cy="504031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200"/>
              <a:t>1. Планомерно обогащать опыт: в быту, на занятиях, на прогулке, во время чтения книг, просматривания иллюстрации, дидактических игр.</a:t>
            </a:r>
          </a:p>
          <a:p>
            <a:pPr>
              <a:lnSpc>
                <a:spcPct val="80000"/>
              </a:lnSpc>
            </a:pPr>
            <a:r>
              <a:rPr lang="ru-RU" sz="2200"/>
              <a:t>2.Создавать условия для перевода практического опыта в игровой. Учить воспитанников способам воспроизведения действительности в игре. </a:t>
            </a:r>
          </a:p>
          <a:p>
            <a:pPr>
              <a:lnSpc>
                <a:spcPct val="80000"/>
              </a:lnSpc>
            </a:pPr>
            <a:r>
              <a:rPr lang="ru-RU" sz="2200"/>
              <a:t>3.Своевременно изменять предметно-развивающую  среду, подбор игрушек и игрового материала, способствующих закреплению в памяти воспитанника недавних впечатлений, полученных при знакомстве с окружающим, а также в обучающих играх. </a:t>
            </a:r>
          </a:p>
          <a:p>
            <a:pPr>
              <a:lnSpc>
                <a:spcPct val="80000"/>
              </a:lnSpc>
            </a:pPr>
            <a:r>
              <a:rPr lang="ru-RU" sz="2200"/>
              <a:t>4.Поддерживать детскую инициативу при общении со взрослыми во время игрового процесса.  Развивать умения ориентироваться в игровой задаче, находить новые варианты и средства реализации задач.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endParaRPr lang="ru-RU" sz="2200"/>
          </a:p>
          <a:p>
            <a:pPr>
              <a:lnSpc>
                <a:spcPct val="80000"/>
              </a:lnSpc>
            </a:pPr>
            <a:endParaRPr lang="ru-RU" sz="2200"/>
          </a:p>
        </p:txBody>
      </p:sp>
      <p:sp>
        <p:nvSpPr>
          <p:cNvPr id="18434" name="Заголовок 2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865188"/>
          </a:xfrm>
        </p:spPr>
        <p:txBody>
          <a:bodyPr/>
          <a:lstStyle/>
          <a:p>
            <a:r>
              <a:rPr lang="ru-RU" b="1"/>
              <a:t>Направления работы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idx="1"/>
          </p:nvPr>
        </p:nvSpPr>
        <p:spPr>
          <a:xfrm>
            <a:off x="250825" y="549275"/>
            <a:ext cx="8642350" cy="590391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200" b="1">
                <a:latin typeface="Arial" charset="0"/>
              </a:rPr>
              <a:t>    </a:t>
            </a:r>
            <a:r>
              <a:rPr lang="ru-RU" sz="2200" b="1"/>
              <a:t>Возраст детей: </a:t>
            </a:r>
            <a:r>
              <a:rPr lang="ru-RU" sz="2200"/>
              <a:t>3-8 лет.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200"/>
              <a:t> 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200" b="1">
                <a:latin typeface="Arial" charset="0"/>
              </a:rPr>
              <a:t>    </a:t>
            </a:r>
            <a:r>
              <a:rPr lang="ru-RU" sz="2200" b="1"/>
              <a:t>Состав группы детей: </a:t>
            </a:r>
            <a:r>
              <a:rPr lang="ru-RU" sz="2200"/>
              <a:t>дети с нарушением интеллекта, с расстройством аутистического спектра, с задержкой психического развития.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200"/>
              <a:t> 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200" b="1">
                <a:latin typeface="Arial" charset="0"/>
              </a:rPr>
              <a:t>    </a:t>
            </a:r>
            <a:r>
              <a:rPr lang="ru-RU" sz="2200" b="1"/>
              <a:t>Принципы формирования группы:</a:t>
            </a:r>
            <a:r>
              <a:rPr lang="ru-RU" sz="2200"/>
              <a:t> группы формируются по принципу добровольного участия детей в игре, с учетом их заинтересованности, индивидуальных особенностей и психофизических возможностей.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200"/>
              <a:t> 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200" b="1">
                <a:latin typeface="Arial" charset="0"/>
              </a:rPr>
              <a:t>    </a:t>
            </a:r>
            <a:r>
              <a:rPr lang="ru-RU" sz="2200" b="1"/>
              <a:t>Сроки реализации проекта.</a:t>
            </a:r>
            <a:endParaRPr lang="ru-RU" sz="2200"/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200">
                <a:latin typeface="Arial" charset="0"/>
              </a:rPr>
              <a:t>    </a:t>
            </a:r>
            <a:r>
              <a:rPr lang="ru-RU" sz="2200"/>
              <a:t>Реализация проекта рассчитана на три учебных года (сентябрь 2019 г. – май 2022г.)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200" b="1">
                <a:latin typeface="Arial" charset="0"/>
              </a:rPr>
              <a:t>    </a:t>
            </a:r>
            <a:r>
              <a:rPr lang="ru-RU" sz="2200" b="1"/>
              <a:t>Тип проекта:  </a:t>
            </a:r>
            <a:r>
              <a:rPr lang="ru-RU" sz="2200"/>
              <a:t>долгосрочный, творческий, познавательный, групповой.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200" b="1">
                <a:latin typeface="Arial" charset="0"/>
              </a:rPr>
              <a:t>    </a:t>
            </a:r>
            <a:r>
              <a:rPr lang="ru-RU" sz="2200" b="1"/>
              <a:t>Участники проекта:</a:t>
            </a:r>
            <a:r>
              <a:rPr lang="ru-RU" sz="2200"/>
              <a:t> дошкольники 3 – 8 лет с ОВЗ, педагоги, родители.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200" b="1"/>
              <a:t> </a:t>
            </a:r>
            <a:endParaRPr lang="ru-RU" sz="2200"/>
          </a:p>
          <a:p>
            <a:pPr>
              <a:lnSpc>
                <a:spcPct val="80000"/>
              </a:lnSpc>
            </a:pPr>
            <a:endParaRPr lang="ru-RU" sz="22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1341438"/>
            <a:ext cx="8642350" cy="511175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ru-RU" u="sng"/>
              <a:t>Подготовительный этап</a:t>
            </a:r>
            <a:endParaRPr lang="ru-RU"/>
          </a:p>
          <a:p>
            <a:pPr>
              <a:lnSpc>
                <a:spcPct val="90000"/>
              </a:lnSpc>
            </a:pPr>
            <a:r>
              <a:rPr lang="ru-RU"/>
              <a:t>•</a:t>
            </a:r>
            <a:r>
              <a:rPr lang="ru-RU">
                <a:latin typeface="Arial" charset="0"/>
              </a:rPr>
              <a:t>О</a:t>
            </a:r>
            <a:r>
              <a:rPr lang="ru-RU"/>
              <a:t>пределение целей и задач проекта;</a:t>
            </a:r>
            <a:br>
              <a:rPr lang="ru-RU"/>
            </a:br>
            <a:r>
              <a:rPr lang="ru-RU"/>
              <a:t>• Изучение литературы, авторских методик;</a:t>
            </a:r>
            <a:br>
              <a:rPr lang="ru-RU"/>
            </a:br>
            <a:r>
              <a:rPr lang="ru-RU"/>
              <a:t>• Составление плана мероприятий по реализации проекта</a:t>
            </a:r>
            <a:r>
              <a:rPr lang="ru-RU">
                <a:latin typeface="Arial" charset="0"/>
              </a:rPr>
              <a:t>.</a:t>
            </a:r>
          </a:p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ru-RU" u="sng"/>
              <a:t>Основной этап</a:t>
            </a:r>
            <a:endParaRPr lang="ru-RU"/>
          </a:p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ru-RU">
                <a:latin typeface="Arial" charset="0"/>
              </a:rPr>
              <a:t>   </a:t>
            </a:r>
            <a:r>
              <a:rPr lang="ru-RU"/>
              <a:t>Непосредственная реализация проекта в группе: беседы, наблюдения, чтение художественной литературы, дидактические игры, продуктивная деятельность, сюжетно-отобразительные и сюжетно-ролевые игры; организация совместной с воспитателем, либо самостоятельной игровой деятельности детей.</a:t>
            </a:r>
          </a:p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ru-RU" u="sng"/>
              <a:t>Заключительный этап проекта</a:t>
            </a:r>
            <a:endParaRPr lang="ru-RU"/>
          </a:p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ru-RU"/>
              <a:t> Подведение итогов, подготовка презентации проекта.</a:t>
            </a:r>
          </a:p>
          <a:p>
            <a:pPr>
              <a:lnSpc>
                <a:spcPct val="90000"/>
              </a:lnSpc>
            </a:pPr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7207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/>
              <a:t>Этапы реализации проекта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ъект 1"/>
          <p:cNvSpPr>
            <a:spLocks noGrp="1"/>
          </p:cNvSpPr>
          <p:nvPr>
            <p:ph idx="1"/>
          </p:nvPr>
        </p:nvSpPr>
        <p:spPr>
          <a:xfrm>
            <a:off x="250825" y="1412875"/>
            <a:ext cx="8642350" cy="5040313"/>
          </a:xfrm>
        </p:spPr>
        <p:txBody>
          <a:bodyPr/>
          <a:lstStyle/>
          <a:p>
            <a:pPr>
              <a:buFont typeface="Symbol" pitchFamily="18" charset="2"/>
              <a:buNone/>
            </a:pPr>
            <a:r>
              <a:rPr lang="ru-RU" sz="1800">
                <a:latin typeface="Arial" charset="0"/>
              </a:rPr>
              <a:t>    </a:t>
            </a:r>
            <a:r>
              <a:rPr lang="ru-RU" sz="1800"/>
              <a:t>1.Наличие у детей сформированных умений действовать с игрушками (по подражанию, по образцу), понимание детьми названий используемых игрушек и словесного обозначения выполняемых действий, наличие адекватных эмоциональных реакций на игрушки и выполняемые с ними действия.</a:t>
            </a:r>
            <a:r>
              <a:rPr lang="ru-RU" sz="1800" i="1"/>
              <a:t> </a:t>
            </a:r>
            <a:endParaRPr lang="ru-RU" sz="1800"/>
          </a:p>
          <a:p>
            <a:pPr>
              <a:buFont typeface="Symbol" pitchFamily="18" charset="2"/>
              <a:buNone/>
            </a:pPr>
            <a:r>
              <a:rPr lang="ru-RU" sz="1800" i="1">
                <a:latin typeface="Arial" charset="0"/>
              </a:rPr>
              <a:t>    </a:t>
            </a:r>
            <a:r>
              <a:rPr lang="ru-RU" sz="1800" i="1"/>
              <a:t>2. </a:t>
            </a:r>
            <a:r>
              <a:rPr lang="ru-RU" sz="1800"/>
              <a:t>Выполнение детьми цепочки игровых действий, связанных с определенной ролью, например, покупателя в магазине: зайти в магазин, поздороваться, попросить какой-либо товар, оплатить покупку, попрощаться, уйти из магазина.</a:t>
            </a:r>
            <a:br>
              <a:rPr lang="ru-RU" sz="1800"/>
            </a:br>
            <a:br>
              <a:rPr lang="ru-RU" sz="1800"/>
            </a:br>
            <a:r>
              <a:rPr lang="ru-RU" sz="1800"/>
              <a:t>3. Понимание названий всех атрибутов игр, названий выполняемых игровых действий, несложных реплик, связанных с той или иной ролью, например покупатель в магазине говорит: «Дайте мне, пожалуйста, чай», «Сколько стоит чай?» и т. п.</a:t>
            </a:r>
            <a:br>
              <a:rPr lang="ru-RU" sz="1800"/>
            </a:br>
            <a:br>
              <a:rPr lang="ru-RU" sz="1800"/>
            </a:br>
            <a:r>
              <a:rPr lang="ru-RU" sz="1800"/>
              <a:t>4.</a:t>
            </a:r>
            <a:r>
              <a:rPr lang="ru-RU" sz="1800" i="1"/>
              <a:t> </a:t>
            </a:r>
            <a:r>
              <a:rPr lang="ru-RU" sz="1800"/>
              <a:t>Овладение детьми последовательными действиями, характерными для определенных ролей, выполнение их по образцу или по словесной инструкции взрослого, </a:t>
            </a:r>
            <a:br>
              <a:rPr lang="ru-RU" sz="1800"/>
            </a:br>
            <a:r>
              <a:rPr lang="ru-RU" sz="1800"/>
              <a:t>5. Использование в процессе ролевых и сюжетно-ролевых игр</a:t>
            </a:r>
            <a:br>
              <a:rPr lang="ru-RU" sz="1800"/>
            </a:br>
            <a:r>
              <a:rPr lang="ru-RU" sz="1800"/>
              <a:t>продуктов своей конструктивной, трудовой и изобразительной деятельности, которые выполнены с помощью взрослого.</a:t>
            </a:r>
          </a:p>
          <a:p>
            <a:br>
              <a:rPr lang="ru-RU" sz="1800"/>
            </a:br>
            <a:endParaRPr lang="ru-RU" sz="180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2969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/>
              <a:t>Ожидаемые результаты выполнения проекта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476250"/>
            <a:ext cx="8642350" cy="5976938"/>
          </a:xfrm>
        </p:spPr>
        <p:txBody>
          <a:bodyPr rtlCol="0"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Дети с нарушением интеллекта могут научиться: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 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Проявлять интерес и положительное отношение к играм и игрушкам;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Совместно со взрослым, по подражанию действиям взрослого адекватно, в соответствии с функциональным назначением, использовать простые игрушки: машины, куклы, строительный материал;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Выполнять с помощью взрослого игровые действия — по подражанию, а затем по образцу;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Проявлять интерес и потребность к эмоциональному общению с педагогом, с детьми по ходу игры, используя как речевые, так и неречевые средства общения;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Находить соответствующие предметы и игрушки по характерному звучанию: едущая машина — «</a:t>
            </a:r>
            <a:r>
              <a:rPr lang="ru-RU" dirty="0" err="1"/>
              <a:t>вж</a:t>
            </a:r>
            <a:r>
              <a:rPr lang="ru-RU" dirty="0"/>
              <a:t>-ж-ж-ж-ж-ж-ж»; кукла-малыш — «а-а-а»; летящий самолет — «у-у-у-у» и т. п.;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444</TotalTime>
  <Words>1999</Words>
  <Application>Microsoft Office PowerPoint</Application>
  <PresentationFormat>Экран (4:3)</PresentationFormat>
  <Paragraphs>194</Paragraphs>
  <Slides>37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3" baseType="lpstr">
      <vt:lpstr>Arial</vt:lpstr>
      <vt:lpstr>Calibri</vt:lpstr>
      <vt:lpstr>Candara</vt:lpstr>
      <vt:lpstr>Symbol</vt:lpstr>
      <vt:lpstr>Times New Roman</vt:lpstr>
      <vt:lpstr>Волна</vt:lpstr>
      <vt:lpstr>КОМИТЕТ ПО ОБРАЗОВАНИЮ АДМИНИСТРАЦИИ ГОРОДСКОГО ОКРУГА «ГОРОД КАЛИНИНГРАД» МУНИЦИПАЛЬНОЕ АВТОНОМНОЕ ДОШКОЛЬНОЕ ОБРАЗОВАТЕЛЬНОЕ УЧРЕЖДЕНИЕ ГОРОДА КАЛИНИНГРАДА ЦЕНТР РАЗВИТИЯ РЕБЕНКА ДЕТСКИЙ САД №87   </vt:lpstr>
      <vt:lpstr>Презентация PowerPoint</vt:lpstr>
      <vt:lpstr>Актуальность</vt:lpstr>
      <vt:lpstr>Цели и задачи</vt:lpstr>
      <vt:lpstr>Направления работы </vt:lpstr>
      <vt:lpstr>Презентация PowerPoint</vt:lpstr>
      <vt:lpstr>Этапы реализации проекта </vt:lpstr>
      <vt:lpstr>Ожидаемые результаты выполнения проекта</vt:lpstr>
      <vt:lpstr>Презентация PowerPoint</vt:lpstr>
      <vt:lpstr>Презентация PowerPoint</vt:lpstr>
      <vt:lpstr>Содержание  Реализация проекта через образовательные области </vt:lpstr>
      <vt:lpstr>Презентация PowerPoint</vt:lpstr>
      <vt:lpstr>Презентация PowerPoint</vt:lpstr>
      <vt:lpstr>Презентация PowerPoint</vt:lpstr>
      <vt:lpstr>   Примерный тематический план сюжетно-ролевых игр по проекту «Вместе весело играть» 1 год обучения  </vt:lpstr>
      <vt:lpstr>Работа с родителями</vt:lpstr>
      <vt:lpstr>Методическое обеспечение</vt:lpstr>
      <vt:lpstr>Презентация PowerPoint</vt:lpstr>
      <vt:lpstr>Литература</vt:lpstr>
      <vt:lpstr>Знакомство с новыми игрушками и их функциональным назначением</vt:lpstr>
      <vt:lpstr>Предварительная работа по проекту </vt:lpstr>
      <vt:lpstr>Игра "Семья" </vt:lpstr>
      <vt:lpstr> Предварительная работа по проекту  (тема месяца "Оденем куклу на прогулку") </vt:lpstr>
      <vt:lpstr>Подготовка к сюжетно - ролевой игре  «Оденем куклу на прогулку». Дети изучают обобщающие понятия «Одежда», «Обувь», «Головные уборы», учатся выполнять игровые действия и бережно обращаться с вещами. </vt:lpstr>
      <vt:lpstr>Сюжетно-ролевая игра "Оденем куклу на прогулку". Ребята  не только собрали куклу на прогулку, но постирали, высушили и погладили  её одежду. </vt:lpstr>
      <vt:lpstr>Предварительная работа по проекту Игра месяца - "Магазин" </vt:lpstr>
      <vt:lpstr>Ребята готовятся к  сюжетно-ролевой игре «Магазин» </vt:lpstr>
      <vt:lpstr>Сюжетно-ролевая игра "Магазин" </vt:lpstr>
      <vt:lpstr>Экскурсия в магазин.  Тема месяца - сюжетно - ролевые игры «Магазин» и «Семья» (объединение сюжетов). </vt:lpstr>
      <vt:lpstr> Дети учатся соединять две сюжетно - ролевые игры "Магазин" и "Семья" </vt:lpstr>
      <vt:lpstr>Предварительная работа к с/р игре "Моряки". </vt:lpstr>
      <vt:lpstr> Занятие на тему "Наша Армия!".  Дети готовятся к сюжетно - ролевой игре "Моряки". </vt:lpstr>
      <vt:lpstr>Сюжетно-ролевая игра "Моряки" </vt:lpstr>
      <vt:lpstr> Дети готовятся к  сюжетно - ролевой игре «Зоопарк» </vt:lpstr>
      <vt:lpstr>Предварительная работа  перед сюжетно - ролевой игрой "Зоопарк". Ребята узнали о внешнем виде и повадках зверей и птиц, местах их обитания, пытались составить рассказ о понравившемся животном или птице, отгадывали загадки. </vt:lpstr>
      <vt:lpstr>Сюжетно - ролевая игра "Зоопарк"</vt:lpstr>
      <vt:lpstr> Спасибо за внимание!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HP</cp:lastModifiedBy>
  <cp:revision>32</cp:revision>
  <dcterms:created xsi:type="dcterms:W3CDTF">2020-07-18T18:37:32Z</dcterms:created>
  <dcterms:modified xsi:type="dcterms:W3CDTF">2020-07-23T05:53:28Z</dcterms:modified>
</cp:coreProperties>
</file>