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2" r:id="rId7"/>
    <p:sldId id="265" r:id="rId8"/>
    <p:sldId id="266" r:id="rId9"/>
    <p:sldId id="263" r:id="rId10"/>
    <p:sldId id="270" r:id="rId11"/>
    <p:sldId id="271" r:id="rId12"/>
    <p:sldId id="272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674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microsoft.com/office/2007/relationships/hdphoto" Target="../media/hdphoto5.wdp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12" Type="http://schemas.openxmlformats.org/officeDocument/2006/relationships/image" Target="../media/image1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microsoft.com/office/2007/relationships/hdphoto" Target="../media/hdphoto4.wdp"/><Relationship Id="rId5" Type="http://schemas.openxmlformats.org/officeDocument/2006/relationships/image" Target="../media/image7.png"/><Relationship Id="rId10" Type="http://schemas.openxmlformats.org/officeDocument/2006/relationships/image" Target="../media/image10.png"/><Relationship Id="rId4" Type="http://schemas.microsoft.com/office/2007/relationships/hdphoto" Target="../media/hdphoto1.wdp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7.wdp"/><Relationship Id="rId5" Type="http://schemas.openxmlformats.org/officeDocument/2006/relationships/image" Target="../media/image15.png"/><Relationship Id="rId4" Type="http://schemas.microsoft.com/office/2007/relationships/hdphoto" Target="../media/hdphoto6.wdp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Виды треугольников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0434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535761"/>
            <a:ext cx="7715304" cy="57864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Сравните с эталоном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592081677"/>
              </p:ext>
            </p:extLst>
          </p:nvPr>
        </p:nvGraphicFramePr>
        <p:xfrm>
          <a:off x="1187624" y="2276872"/>
          <a:ext cx="6768754" cy="3096344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3816424"/>
                <a:gridCol w="2952330"/>
              </a:tblGrid>
              <a:tr h="6660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вид</a:t>
                      </a:r>
                      <a:endParaRPr lang="ru-RU" sz="3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треугольники</a:t>
                      </a:r>
                      <a:endParaRPr lang="ru-RU" sz="3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00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разносторонние</a:t>
                      </a:r>
                      <a:endParaRPr lang="ru-RU" sz="3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1,4</a:t>
                      </a:r>
                      <a:endParaRPr lang="ru-RU" sz="3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00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равнобедренные</a:t>
                      </a:r>
                      <a:endParaRPr lang="ru-RU" sz="3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2,3,5,6</a:t>
                      </a:r>
                      <a:endParaRPr lang="ru-RU" sz="3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00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smtClean="0">
                          <a:effectLst/>
                        </a:rPr>
                        <a:t>равносторонние</a:t>
                      </a:r>
                      <a:endParaRPr lang="ru-RU" sz="3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2,5,6</a:t>
                      </a:r>
                      <a:endParaRPr lang="ru-RU" sz="3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32166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048" y="685477"/>
            <a:ext cx="3528392" cy="5400600"/>
          </a:xfrm>
        </p:spPr>
        <p:txBody>
          <a:bodyPr>
            <a:normAutofit/>
          </a:bodyPr>
          <a:lstStyle/>
          <a:p>
            <a:pPr algn="l"/>
            <a:r>
              <a:rPr lang="x-none" sz="2200" cap="all"/>
              <a:t>Любитель порядка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x-none" sz="2200" smtClean="0"/>
              <a:t>Настольная </a:t>
            </a:r>
            <a:r>
              <a:rPr lang="x-none" sz="2200"/>
              <a:t>лампа,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x-none" sz="2200"/>
              <a:t>Зеленый диван,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x-none" sz="2200"/>
              <a:t>Сидит на диване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x-none" sz="2200"/>
              <a:t>Матюшин Иван.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x-none" sz="2200"/>
              <a:t>Он пишет...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x-none" sz="2200"/>
              <a:t>Не будем, ребята, мешать,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x-none" sz="2200"/>
              <a:t>А только тихонько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x-none" sz="2200"/>
              <a:t>Заглянем в тетрадь.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x-none" sz="2200"/>
              <a:t>В тетрадке написано 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x-none" sz="2200"/>
              <a:t>Все по порядку: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1200" dirty="0"/>
              <a:t/>
            </a:r>
            <a:br>
              <a:rPr lang="ru-RU" sz="1200" dirty="0"/>
            </a:br>
            <a:endParaRPr lang="ru-RU" sz="1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45"/>
          <a:stretch/>
        </p:blipFill>
        <p:spPr>
          <a:xfrm>
            <a:off x="774827" y="846338"/>
            <a:ext cx="4176464" cy="5400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Объект 3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b="94330" l="71429" r="100000" t="47423">
                        <a14:foregroundMark x1="98842" x2="98842" y1="57216" y2="58247"/>
                        <a14:foregroundMark x1="98842" x2="98842" y1="62887" y2="63918"/>
                        <a14:foregroundMark x1="98842" x2="98842" y1="63918" y2="6391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38"/>
          <a:stretch/>
        </p:blipFill>
        <p:spPr>
          <a:xfrm>
            <a:off x="3388326" y="3717032"/>
            <a:ext cx="1517888" cy="2369045"/>
          </a:xfrm>
          <a:prstGeom prst="rect">
            <a:avLst/>
          </a:prstGeom>
        </p:spPr>
      </p:pic>
      <p:pic>
        <p:nvPicPr>
          <p:cNvPr id="1027" name="Picture 3" descr="C:\Users\Admin\Desktop\загруженное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backgroundRemoval b="100000" l="10000" r="90000" t="5625">
                        <a14:backgroundMark x1="30417" x2="30417" y1="56875" y2="56875"/>
                        <a14:backgroundMark x1="30417" x2="31250" y1="56875" y2="66875"/>
                        <a14:backgroundMark x1="30833" x2="30833" y1="80625" y2="80625"/>
                        <a14:backgroundMark x1="30833" x2="33333" y1="81250" y2="91250"/>
                        <a14:backgroundMark x1="35000" x2="42083" y1="91875" y2="93750"/>
                        <a14:backgroundMark x1="37083" x2="37083" y1="88750" y2="88750"/>
                        <a14:backgroundMark x1="42917" x2="42917" y1="93750" y2="93750"/>
                        <a14:backgroundMark x1="44583" x2="44583" y1="93750" y2="93750"/>
                        <a14:backgroundMark x1="55000" x2="55000" y1="67500" y2="67500"/>
                        <a14:backgroundMark x1="54167" x2="54167" y1="65000" y2="65000"/>
                        <a14:backgroundMark x1="56250" x2="56250" y1="66875" y2="66875"/>
                        <a14:backgroundMark x1="56250" x2="85417" y1="66875" y2="668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0500" y="2564904"/>
            <a:ext cx="3960440" cy="26402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Дуга 4"/>
          <p:cNvSpPr/>
          <p:nvPr/>
        </p:nvSpPr>
        <p:spPr>
          <a:xfrm rot="7166693">
            <a:off x="3297537" y="2459596"/>
            <a:ext cx="914400" cy="914400"/>
          </a:xfrm>
          <a:prstGeom prst="arc">
            <a:avLst>
              <a:gd name="adj1" fmla="val 19151200"/>
              <a:gd name="adj2" fmla="val 19709039"/>
            </a:avLst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AutoShape 5" descr="Картинки по запросу настольная лампа для школьни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="" xmlns:a14="http://schemas.microsoft.com/office/drawing/2010/main">
                  <a14:imgLayer r:embed="rId8">
                    <a14:imgEffect>
                      <a14:backgroundRemoval b="96128" l="2667" r="99333" t="9933">
                        <a14:foregroundMark x1="96444" x2="96444" y1="43603" y2="43603"/>
                        <a14:foregroundMark x1="96778" x2="96778" y1="45286" y2="45286"/>
                        <a14:backgroundMark x1="26333" x2="26333" y1="21717" y2="21717"/>
                        <a14:backgroundMark x1="26000" x2="5556" y1="21717" y2="63805"/>
                        <a14:backgroundMark x1="11222" x2="26889" y1="58081" y2="83838"/>
                        <a14:backgroundMark x1="27222" x2="32333" y1="83838" y2="85185"/>
                        <a14:backgroundMark x1="28556" x2="84556" y1="77104" y2="83838"/>
                        <a14:backgroundMark x1="87111" x2="87111" y1="66162" y2="66162"/>
                        <a14:backgroundMark x1="86778" x2="60000" y1="66667" y2="80471"/>
                        <a14:backgroundMark x1="60000" x2="60000" y1="80471" y2="80471"/>
                        <a14:backgroundMark x1="31667" x2="64111" y1="74747" y2="75253"/>
                        <a14:backgroundMark x1="64111" x2="64111" y1="75253" y2="75253"/>
                        <a14:backgroundMark x1="53778" x2="53778" y1="75253" y2="75253"/>
                        <a14:backgroundMark x1="50889" x2="50889" y1="72391" y2="72391"/>
                        <a14:backgroundMark x1="74778" x2="74778" y1="68519" y2="68519"/>
                        <a14:backgroundMark x1="83000" x2="75778" y1="62795" y2="68519"/>
                        <a14:backgroundMark x1="44556" x2="44556" y1="71886" y2="71886"/>
                        <a14:backgroundMark x1="44556" x2="44556" y1="71886" y2="71886"/>
                        <a14:backgroundMark x1="58778" x2="58778" y1="71886" y2="71886"/>
                        <a14:backgroundMark x1="61556" x2="61556" y1="69865" y2="69865"/>
                        <a14:backgroundMark x1="4889" x2="4889" y1="19360" y2="19360"/>
                        <a14:backgroundMark x1="6111" x2="14667" y1="21717" y2="49327"/>
                        <a14:backgroundMark x1="14333" x2="15000" y1="19865" y2="26094"/>
                        <a14:backgroundMark x1="15556" x2="20000" y1="28956" y2="45623"/>
                        <a14:backgroundMark x1="29444" x2="13111" y1="19865" y2="14983"/>
                        <a14:backgroundMark x1="13111" x2="13111" y1="14983" y2="14983"/>
                        <a14:backgroundMark x1="32333" x2="49000" y1="16498" y2="11279"/>
                        <a14:backgroundMark x1="49000" x2="49000" y1="11279" y2="12626"/>
                        <a14:backgroundMark x1="49000" x2="49000" y1="12626" y2="12626"/>
                        <a14:backgroundMark x1="23778" x2="23778" y1="32155" y2="32155"/>
                        <a14:backgroundMark x1="17222" x2="20000" y1="52189" y2="65657"/>
                        <a14:backgroundMark x1="25333" x2="25000" y1="28956" y2="31313"/>
                        <a14:backgroundMark x1="24444" x2="21222" y1="32155" y2="41751"/>
                        <a14:backgroundMark x1="29333" x2="33778" y1="71717" y2="70539"/>
                        <a14:backgroundMark x1="28444" x2="28444" y1="70707" y2="70707"/>
                        <a14:backgroundMark x1="35333" x2="35333" y1="70202" y2="70202"/>
                        <a14:backgroundMark x1="46444" x2="47889" y1="70034" y2="71717"/>
                        <a14:backgroundMark x1="44000" x2="44000" y1="69865" y2="69865"/>
                        <a14:backgroundMark x1="53556" x2="53556" y1="70539" y2="70539"/>
                        <a14:backgroundMark x1="55333" x2="55778" y1="70034" y2="69865"/>
                        <a14:backgroundMark x1="48889" x2="48889" y1="70202" y2="70202"/>
                        <a14:backgroundMark x1="51222" x2="51222" y1="69360" y2="6936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04989">
            <a:off x="730510" y="5063908"/>
            <a:ext cx="1070754" cy="706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AutoShape 7" descr="Картинки по запросу настольная лампа для школьника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Объект 3"/>
          <p:cNvPicPr>
            <a:picLocks noChangeAspect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b="98454" l="71429" r="100000" t="61856">
                        <a14:foregroundMark x1="98069" x2="98069" y1="90206" y2="90206"/>
                        <a14:foregroundMark x1="91120" x2="91120" y1="95876" y2="95876"/>
                        <a14:foregroundMark x1="87645" x2="87645" y1="94330" y2="94330"/>
                        <a14:foregroundMark x1="76834" x2="76834" y1="92268" y2="92268"/>
                        <a14:foregroundMark x1="76834" x2="76834" y1="92268" y2="92268"/>
                        <a14:foregroundMark x1="73745" x2="73745" y1="89691" y2="89691"/>
                        <a14:foregroundMark x1="78764" x2="78764" y1="93814" y2="9381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r="517" b="227"/>
          <a:stretch/>
        </p:blipFill>
        <p:spPr>
          <a:xfrm>
            <a:off x="3321745" y="4399033"/>
            <a:ext cx="1558654" cy="1795438"/>
          </a:xfrm>
          <a:prstGeom prst="rect">
            <a:avLst/>
          </a:prstGeom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="" xmlns:a14="http://schemas.microsoft.com/office/drawing/2010/main">
                  <a14:imgLayer r:embed="rId11">
                    <a14:imgEffect>
                      <a14:backgroundRemoval b="99306" l="9028" r="88889" t="0"/>
                    </a14:imgEffect>
                    <a14:imgEffect>
                      <a14:artisticMarker/>
                    </a14:imgEffect>
                    <a14:imgEffect>
                      <a14:colorTemperature colorTemp="47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8799" y="2853893"/>
            <a:ext cx="1371600" cy="1371600"/>
          </a:xfrm>
          <a:prstGeom prst="rect">
            <a:avLst/>
          </a:prstGeom>
          <a:noFill/>
          <a:ln>
            <a:noFill/>
          </a:ln>
          <a:scene3d>
            <a:camera prst="perspectiveHeroicExtremeLeftFacing"/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="" xmlns:a14="http://schemas.microsoft.com/office/drawing/2010/main">
                  <a14:imgLayer r:embed="rId13">
                    <a14:imgEffect>
                      <a14:backgroundRemoval b="100000" l="0" r="100000" t="9146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8518" y="5417257"/>
            <a:ext cx="1512168" cy="805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Объект 2"/>
          <p:cNvSpPr txBox="1">
            <a:spLocks/>
          </p:cNvSpPr>
          <p:nvPr/>
        </p:nvSpPr>
        <p:spPr>
          <a:xfrm>
            <a:off x="6523875" y="5458058"/>
            <a:ext cx="704844" cy="723578"/>
          </a:xfrm>
          <a:prstGeom prst="rect">
            <a:avLst/>
          </a:prstGeom>
          <a:scene3d>
            <a:camera prst="perspectiveRelaxed"/>
            <a:lightRig rig="threePt" dir="t"/>
          </a:scene3d>
        </p:spPr>
        <p:txBody>
          <a:bodyPr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6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Brush Script MT" pitchFamily="66" charset="0"/>
              <a:buNone/>
            </a:pPr>
            <a:r>
              <a:rPr lang="x-none" sz="300" smtClean="0"/>
              <a:t>«В семь двадцать встаем,</a:t>
            </a:r>
            <a:endParaRPr lang="ru-RU" sz="300" dirty="0" smtClean="0"/>
          </a:p>
          <a:p>
            <a:pPr marL="0" indent="0">
              <a:buFont typeface="Brush Script MT" pitchFamily="66" charset="0"/>
              <a:buNone/>
            </a:pPr>
            <a:r>
              <a:rPr lang="x-none" sz="300" smtClean="0"/>
              <a:t>Производим зарядку.</a:t>
            </a:r>
            <a:endParaRPr lang="ru-RU" sz="300" dirty="0" smtClean="0"/>
          </a:p>
          <a:p>
            <a:pPr marL="0" indent="0">
              <a:buFont typeface="Brush Script MT" pitchFamily="66" charset="0"/>
              <a:buNone/>
            </a:pPr>
            <a:r>
              <a:rPr lang="x-none" sz="300" smtClean="0"/>
              <a:t>В восемь тридцать,</a:t>
            </a:r>
            <a:endParaRPr lang="ru-RU" sz="300" dirty="0" smtClean="0"/>
          </a:p>
          <a:p>
            <a:pPr marL="0" indent="0">
              <a:buFont typeface="Brush Script MT" pitchFamily="66" charset="0"/>
              <a:buNone/>
            </a:pPr>
            <a:r>
              <a:rPr lang="x-none" sz="300" smtClean="0"/>
              <a:t>Умывшись холодной водой,</a:t>
            </a:r>
            <a:endParaRPr lang="ru-RU" sz="300" dirty="0" smtClean="0"/>
          </a:p>
          <a:p>
            <a:pPr marL="0" indent="0">
              <a:buFont typeface="Brush Script MT" pitchFamily="66" charset="0"/>
              <a:buNone/>
            </a:pPr>
            <a:r>
              <a:rPr lang="x-none" sz="300" smtClean="0"/>
              <a:t>Застелем постель</a:t>
            </a:r>
            <a:endParaRPr lang="ru-RU" sz="300" dirty="0" smtClean="0"/>
          </a:p>
          <a:p>
            <a:pPr marL="0" indent="0">
              <a:buFont typeface="Brush Script MT" pitchFamily="66" charset="0"/>
              <a:buNone/>
            </a:pPr>
            <a:r>
              <a:rPr lang="x-none" sz="300" smtClean="0"/>
              <a:t>И займемся едой.</a:t>
            </a:r>
            <a:endParaRPr lang="ru-RU" sz="300" dirty="0" smtClean="0"/>
          </a:p>
          <a:p>
            <a:pPr marL="0" indent="0">
              <a:buFont typeface="Brush Script MT" pitchFamily="66" charset="0"/>
              <a:buNone/>
            </a:pPr>
            <a:r>
              <a:rPr lang="x-none" sz="300" smtClean="0"/>
              <a:t>Без четверти восемь</a:t>
            </a:r>
            <a:endParaRPr lang="ru-RU" sz="300" dirty="0" smtClean="0"/>
          </a:p>
          <a:p>
            <a:pPr marL="0" indent="0">
              <a:buFont typeface="Brush Script MT" pitchFamily="66" charset="0"/>
              <a:buNone/>
            </a:pPr>
            <a:r>
              <a:rPr lang="x-none" sz="300" smtClean="0"/>
              <a:t>Дрова мы приносим.</a:t>
            </a:r>
            <a:endParaRPr lang="ru-RU" sz="300" dirty="0" smtClean="0"/>
          </a:p>
          <a:p>
            <a:pPr marL="0" indent="0">
              <a:buFont typeface="Brush Script MT" pitchFamily="66" charset="0"/>
              <a:buNone/>
            </a:pPr>
            <a:r>
              <a:rPr lang="x-none" sz="300" smtClean="0"/>
              <a:t>Готовим по плану</a:t>
            </a:r>
            <a:endParaRPr lang="ru-RU" sz="300" dirty="0" smtClean="0"/>
          </a:p>
          <a:p>
            <a:pPr marL="0" indent="0">
              <a:buFont typeface="Brush Script MT" pitchFamily="66" charset="0"/>
              <a:buNone/>
            </a:pPr>
            <a:r>
              <a:rPr lang="x-none" sz="300" smtClean="0"/>
              <a:t>Похлебку Полкану </a:t>
            </a:r>
            <a:endParaRPr lang="ru-RU" sz="300" dirty="0" smtClean="0"/>
          </a:p>
          <a:p>
            <a:pPr marL="0" indent="0">
              <a:buFont typeface="Brush Script MT" pitchFamily="66" charset="0"/>
              <a:buNone/>
            </a:pPr>
            <a:r>
              <a:rPr lang="x-none" sz="300" smtClean="0"/>
              <a:t>И в класс направляемся</a:t>
            </a:r>
            <a:endParaRPr lang="ru-RU" sz="300" dirty="0" smtClean="0"/>
          </a:p>
          <a:p>
            <a:pPr marL="0" indent="0">
              <a:buFont typeface="Brush Script MT" pitchFamily="66" charset="0"/>
              <a:buNone/>
            </a:pPr>
            <a:r>
              <a:rPr lang="x-none" sz="300" smtClean="0"/>
              <a:t>В восемь ноль пять».</a:t>
            </a:r>
            <a:endParaRPr lang="ru-RU" sz="300" dirty="0"/>
          </a:p>
        </p:txBody>
      </p:sp>
    </p:spTree>
    <p:extLst>
      <p:ext uri="{BB962C8B-B14F-4D97-AF65-F5344CB8AC3E}">
        <p14:creationId xmlns="" xmlns:p14="http://schemas.microsoft.com/office/powerpoint/2010/main" val="4146382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-1.0502E-6 L 0.2342 0.0735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01" y="36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/>
              <a:t>С</a:t>
            </a:r>
            <a:r>
              <a:rPr lang="x-none" sz="2800" b="1" smtClean="0"/>
              <a:t>колько </a:t>
            </a:r>
            <a:r>
              <a:rPr lang="x-none" sz="2800" b="1"/>
              <a:t>времени уходит </a:t>
            </a:r>
            <a:br>
              <a:rPr lang="x-none" sz="2800" b="1"/>
            </a:br>
            <a:r>
              <a:rPr lang="x-none" sz="2800" b="1"/>
              <a:t>у Ивана от подъема до выхода в школу?</a:t>
            </a:r>
            <a:endParaRPr lang="ru-RU" sz="2800" b="1" dirty="0"/>
          </a:p>
        </p:txBody>
      </p:sp>
      <p:sp>
        <p:nvSpPr>
          <p:cNvPr id="6" name="AutoShape 2" descr="Картинки по запросу настольная лампа для школьни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317" y="1916832"/>
            <a:ext cx="6326528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211960" y="2132856"/>
            <a:ext cx="2808312" cy="3816424"/>
          </a:xfrm>
          <a:scene3d>
            <a:camera prst="perspectiveFront"/>
            <a:lightRig rig="threePt" dir="t"/>
          </a:scene3d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x-none" smtClean="0"/>
              <a:t>«В семь двадцать встаем,</a:t>
            </a:r>
            <a:endParaRPr lang="ru-RU" dirty="0" smtClean="0"/>
          </a:p>
          <a:p>
            <a:pPr marL="0" indent="0">
              <a:buNone/>
            </a:pPr>
            <a:r>
              <a:rPr lang="x-none" smtClean="0"/>
              <a:t>Производим зарядку.</a:t>
            </a:r>
            <a:endParaRPr lang="ru-RU" dirty="0" smtClean="0"/>
          </a:p>
          <a:p>
            <a:pPr marL="0" indent="0">
              <a:buNone/>
            </a:pPr>
            <a:r>
              <a:rPr lang="x-none" smtClean="0"/>
              <a:t>В восемь тридцать,</a:t>
            </a:r>
            <a:endParaRPr lang="ru-RU" dirty="0" smtClean="0"/>
          </a:p>
          <a:p>
            <a:pPr marL="0" indent="0">
              <a:buNone/>
            </a:pPr>
            <a:r>
              <a:rPr lang="x-none" smtClean="0"/>
              <a:t>Умывшись холодной водой,</a:t>
            </a:r>
            <a:endParaRPr lang="ru-RU" dirty="0" smtClean="0"/>
          </a:p>
          <a:p>
            <a:pPr marL="0" indent="0">
              <a:buNone/>
            </a:pPr>
            <a:r>
              <a:rPr lang="x-none" smtClean="0"/>
              <a:t>Застелем постель</a:t>
            </a:r>
            <a:endParaRPr lang="ru-RU" dirty="0" smtClean="0"/>
          </a:p>
          <a:p>
            <a:pPr marL="0" indent="0">
              <a:buNone/>
            </a:pPr>
            <a:r>
              <a:rPr lang="x-none" smtClean="0"/>
              <a:t>И займемся едой.</a:t>
            </a:r>
            <a:endParaRPr lang="ru-RU" dirty="0" smtClean="0"/>
          </a:p>
          <a:p>
            <a:pPr marL="0" indent="0">
              <a:buNone/>
            </a:pPr>
            <a:r>
              <a:rPr lang="x-none" smtClean="0"/>
              <a:t>Без четверти восемь</a:t>
            </a:r>
            <a:endParaRPr lang="ru-RU" dirty="0" smtClean="0"/>
          </a:p>
          <a:p>
            <a:pPr marL="0" indent="0">
              <a:buNone/>
            </a:pPr>
            <a:r>
              <a:rPr lang="x-none" smtClean="0"/>
              <a:t>Дрова мы приносим.</a:t>
            </a:r>
            <a:endParaRPr lang="ru-RU" dirty="0" smtClean="0"/>
          </a:p>
          <a:p>
            <a:pPr marL="0" indent="0">
              <a:buNone/>
            </a:pPr>
            <a:r>
              <a:rPr lang="x-none" smtClean="0"/>
              <a:t>Готовим по плану</a:t>
            </a:r>
            <a:endParaRPr lang="ru-RU" dirty="0" smtClean="0"/>
          </a:p>
          <a:p>
            <a:pPr marL="0" indent="0">
              <a:buNone/>
            </a:pPr>
            <a:r>
              <a:rPr lang="x-none" smtClean="0"/>
              <a:t>Похлебку Полкану </a:t>
            </a:r>
            <a:endParaRPr lang="ru-RU" dirty="0" smtClean="0"/>
          </a:p>
          <a:p>
            <a:pPr marL="0" indent="0">
              <a:buNone/>
            </a:pPr>
            <a:r>
              <a:rPr lang="x-none" smtClean="0"/>
              <a:t>И в класс направляемся</a:t>
            </a:r>
            <a:endParaRPr lang="ru-RU" dirty="0" smtClean="0"/>
          </a:p>
          <a:p>
            <a:pPr marL="0" indent="0">
              <a:buNone/>
            </a:pPr>
            <a:r>
              <a:rPr lang="x-none" smtClean="0"/>
              <a:t>В восемь ноль пять».</a:t>
            </a:r>
            <a:endParaRPr lang="ru-RU" dirty="0"/>
          </a:p>
        </p:txBody>
      </p:sp>
      <p:sp>
        <p:nvSpPr>
          <p:cNvPr id="5" name="AutoShape 2" descr="Картинки по запросу картинка тетрадь в клетку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4" descr="Картинки по запросу картинка тетрадь в клетку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446473" y="5561451"/>
            <a:ext cx="1944216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45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87757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907704" y="760846"/>
            <a:ext cx="453650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48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«Лабиринт»</a:t>
            </a:r>
            <a:endParaRPr kumimoji="0" lang="ru-RU" altLang="ru-RU" sz="48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988840"/>
            <a:ext cx="457200" cy="3600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835696" y="1991014"/>
            <a:ext cx="457200" cy="3600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619672" y="2060848"/>
            <a:ext cx="0" cy="21602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 flipV="1">
            <a:off x="1500808" y="2168860"/>
            <a:ext cx="222114" cy="434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374979" y="2133535"/>
            <a:ext cx="26288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374979" y="2252744"/>
            <a:ext cx="26288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2698496" y="1993188"/>
            <a:ext cx="457200" cy="3600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52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8470" y="1988839"/>
            <a:ext cx="3357160" cy="3379539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4557662" y="4382122"/>
            <a:ext cx="457200" cy="36004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13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758567" y="2459444"/>
            <a:ext cx="457200" cy="36004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29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740597" y="3438620"/>
            <a:ext cx="457200" cy="36004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27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918450" y="4742162"/>
            <a:ext cx="457200" cy="36004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44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868144" y="2474071"/>
            <a:ext cx="457200" cy="36004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39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7092280" y="2453074"/>
            <a:ext cx="457200" cy="36004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25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7092280" y="3576941"/>
            <a:ext cx="457200" cy="36004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23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7156872" y="4538755"/>
            <a:ext cx="457200" cy="36004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8</a:t>
            </a:r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b="89899" l="10000" r="100000" t="9933">
                        <a14:foregroundMark x1="77000" x2="77333" y1="35859" y2="38721"/>
                        <a14:foregroundMark x1="96444" x2="96444" y1="44108" y2="44108"/>
                        <a14:foregroundMark x1="95556" x2="95556" y1="43266" y2="43266"/>
                        <a14:foregroundMark x1="22889" x2="22889" y1="66162" y2="66162"/>
                        <a14:foregroundMark x1="21444" x2="21444" y1="71717" y2="71717"/>
                        <a14:foregroundMark x1="39556" x2="39556" y1="71380" y2="71380"/>
                        <a14:foregroundMark x1="18111" x2="16778" y1="65825" y2="77609"/>
                        <a14:foregroundMark x1="14667" x2="14667" y1="72222" y2="72222"/>
                        <a14:foregroundMark x1="14667" x2="14667" y1="72222" y2="72222"/>
                        <a14:foregroundMark x1="15333" x2="15333" y1="66835" y2="66835"/>
                        <a14:foregroundMark x1="15111" x2="16444" y1="67172" y2="69865"/>
                        <a14:foregroundMark x1="15889" x2="15889" y1="65657" y2="65657"/>
                        <a14:foregroundMark x1="16444" x2="16444" y1="66835" y2="66835"/>
                        <a14:foregroundMark x1="17222" x2="17222" y1="65320" y2="65320"/>
                        <a14:backgroundMark x1="18444" x2="17444" y1="21044" y2="73232"/>
                        <a14:backgroundMark x1="21667" x2="21667" y1="36869" y2="36869"/>
                        <a14:backgroundMark x1="64000" x2="64000" y1="81481" y2="814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b="81"/>
          <a:stretch/>
        </p:blipFill>
        <p:spPr>
          <a:xfrm>
            <a:off x="4627766" y="6128436"/>
            <a:ext cx="1534820" cy="399562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b="89899" l="10000" r="100000" t="9933">
                        <a14:foregroundMark x1="77000" x2="77333" y1="35859" y2="38721"/>
                        <a14:foregroundMark x1="96444" x2="96444" y1="44108" y2="44108"/>
                        <a14:foregroundMark x1="95556" x2="95556" y1="43266" y2="43266"/>
                        <a14:foregroundMark x1="22889" x2="22889" y1="66162" y2="66162"/>
                        <a14:foregroundMark x1="21444" x2="21444" y1="71717" y2="71717"/>
                        <a14:foregroundMark x1="39556" x2="39556" y1="71380" y2="71380"/>
                        <a14:foregroundMark x1="18111" x2="16778" y1="65825" y2="77609"/>
                        <a14:foregroundMark x1="14667" x2="14667" y1="72222" y2="72222"/>
                        <a14:foregroundMark x1="14667" x2="14667" y1="72222" y2="72222"/>
                        <a14:foregroundMark x1="15333" x2="15333" y1="66835" y2="66835"/>
                        <a14:foregroundMark x1="15111" x2="16444" y1="67172" y2="69865"/>
                        <a14:foregroundMark x1="15889" x2="15889" y1="65657" y2="65657"/>
                        <a14:foregroundMark x1="16444" x2="16444" y1="66835" y2="66835"/>
                        <a14:foregroundMark x1="17222" x2="17222" y1="65320" y2="65320"/>
                        <a14:backgroundMark x1="18444" x2="17444" y1="21044" y2="73232"/>
                        <a14:backgroundMark x1="21667" x2="21667" y1="36869" y2="36869"/>
                        <a14:backgroundMark x1="64000" x2="64000" y1="81481" y2="814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b="81"/>
          <a:stretch/>
        </p:blipFill>
        <p:spPr>
          <a:xfrm>
            <a:off x="3319953" y="5953796"/>
            <a:ext cx="1333915" cy="55752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b="89899" l="10000" r="100000" t="9933">
                        <a14:foregroundMark x1="77000" x2="77333" y1="35859" y2="38721"/>
                        <a14:foregroundMark x1="96444" x2="96444" y1="44108" y2="44108"/>
                        <a14:foregroundMark x1="95556" x2="95556" y1="43266" y2="43266"/>
                        <a14:foregroundMark x1="22889" x2="22889" y1="66162" y2="66162"/>
                        <a14:foregroundMark x1="21444" x2="21444" y1="71717" y2="71717"/>
                        <a14:foregroundMark x1="39556" x2="39556" y1="71380" y2="71380"/>
                        <a14:foregroundMark x1="18111" x2="16778" y1="65825" y2="77609"/>
                        <a14:foregroundMark x1="14667" x2="14667" y1="72222" y2="72222"/>
                        <a14:foregroundMark x1="14667" x2="14667" y1="72222" y2="72222"/>
                        <a14:foregroundMark x1="15333" x2="15333" y1="66835" y2="66835"/>
                        <a14:foregroundMark x1="15111" x2="16444" y1="67172" y2="69865"/>
                        <a14:foregroundMark x1="15889" x2="15889" y1="65657" y2="65657"/>
                        <a14:foregroundMark x1="16444" x2="16444" y1="66835" y2="66835"/>
                        <a14:foregroundMark x1="17222" x2="17222" y1="65320" y2="65320"/>
                        <a14:backgroundMark x1="18444" x2="17444" y1="21044" y2="73232"/>
                        <a14:backgroundMark x1="21667" x2="21667" y1="36869" y2="36869"/>
                        <a14:backgroundMark x1="64000" x2="64000" y1="81481" y2="814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b="81"/>
          <a:stretch/>
        </p:blipFill>
        <p:spPr>
          <a:xfrm rot="10800000">
            <a:off x="4175956" y="5790847"/>
            <a:ext cx="1534820" cy="399562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b="89899" l="10000" r="100000" t="9933">
                        <a14:foregroundMark x1="77000" x2="77333" y1="35859" y2="38721"/>
                        <a14:foregroundMark x1="96444" x2="96444" y1="44108" y2="44108"/>
                        <a14:foregroundMark x1="95556" x2="95556" y1="43266" y2="43266"/>
                        <a14:foregroundMark x1="22889" x2="22889" y1="66162" y2="66162"/>
                        <a14:foregroundMark x1="21444" x2="21444" y1="71717" y2="71717"/>
                        <a14:foregroundMark x1="39556" x2="39556" y1="71380" y2="71380"/>
                        <a14:foregroundMark x1="18111" x2="16778" y1="65825" y2="77609"/>
                        <a14:foregroundMark x1="14667" x2="14667" y1="72222" y2="72222"/>
                        <a14:foregroundMark x1="14667" x2="14667" y1="72222" y2="72222"/>
                        <a14:foregroundMark x1="15333" x2="15333" y1="66835" y2="66835"/>
                        <a14:foregroundMark x1="15111" x2="16444" y1="67172" y2="69865"/>
                        <a14:foregroundMark x1="15889" x2="15889" y1="65657" y2="65657"/>
                        <a14:foregroundMark x1="16444" x2="16444" y1="66835" y2="66835"/>
                        <a14:foregroundMark x1="17222" x2="17222" y1="65320" y2="65320"/>
                        <a14:backgroundMark x1="18444" x2="17444" y1="21044" y2="73232"/>
                        <a14:backgroundMark x1="21667" x2="21667" y1="36869" y2="36869"/>
                        <a14:backgroundMark x1="64000" x2="64000" y1="81481" y2="814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b="81"/>
          <a:stretch/>
        </p:blipFill>
        <p:spPr>
          <a:xfrm rot="10506106">
            <a:off x="5409432" y="5753819"/>
            <a:ext cx="1534820" cy="399562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b="89899" l="10000" r="100000" t="9933">
                        <a14:foregroundMark x1="77000" x2="77333" y1="35859" y2="38721"/>
                        <a14:foregroundMark x1="96444" x2="96444" y1="44108" y2="44108"/>
                        <a14:foregroundMark x1="95556" x2="95556" y1="43266" y2="43266"/>
                        <a14:foregroundMark x1="22889" x2="22889" y1="66162" y2="66162"/>
                        <a14:foregroundMark x1="21444" x2="21444" y1="71717" y2="71717"/>
                        <a14:foregroundMark x1="39556" x2="39556" y1="71380" y2="71380"/>
                        <a14:foregroundMark x1="18111" x2="16778" y1="65825" y2="77609"/>
                        <a14:foregroundMark x1="14667" x2="14667" y1="72222" y2="72222"/>
                        <a14:foregroundMark x1="14667" x2="14667" y1="72222" y2="72222"/>
                        <a14:foregroundMark x1="15333" x2="15333" y1="66835" y2="66835"/>
                        <a14:foregroundMark x1="15111" x2="16444" y1="67172" y2="69865"/>
                        <a14:foregroundMark x1="15889" x2="15889" y1="65657" y2="65657"/>
                        <a14:foregroundMark x1="16444" x2="16444" y1="66835" y2="66835"/>
                        <a14:foregroundMark x1="17222" x2="17222" y1="65320" y2="65320"/>
                        <a14:backgroundMark x1="18444" x2="17444" y1="21044" y2="73232"/>
                        <a14:backgroundMark x1="21667" x2="21667" y1="36869" y2="36869"/>
                        <a14:backgroundMark x1="64000" x2="64000" y1="81481" y2="814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b="81"/>
          <a:stretch/>
        </p:blipFill>
        <p:spPr>
          <a:xfrm rot="10800000">
            <a:off x="6892835" y="5724886"/>
            <a:ext cx="1534820" cy="399562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b="89899" l="10000" r="100000" t="9933">
                        <a14:foregroundMark x1="77000" x2="77333" y1="35859" y2="38721"/>
                        <a14:foregroundMark x1="96444" x2="96444" y1="44108" y2="44108"/>
                        <a14:foregroundMark x1="95556" x2="95556" y1="43266" y2="43266"/>
                        <a14:foregroundMark x1="22889" x2="22889" y1="66162" y2="66162"/>
                        <a14:foregroundMark x1="21444" x2="21444" y1="71717" y2="71717"/>
                        <a14:foregroundMark x1="39556" x2="39556" y1="71380" y2="71380"/>
                        <a14:foregroundMark x1="18111" x2="16778" y1="65825" y2="77609"/>
                        <a14:foregroundMark x1="14667" x2="14667" y1="72222" y2="72222"/>
                        <a14:foregroundMark x1="14667" x2="14667" y1="72222" y2="72222"/>
                        <a14:foregroundMark x1="15333" x2="15333" y1="66835" y2="66835"/>
                        <a14:foregroundMark x1="15111" x2="16444" y1="67172" y2="69865"/>
                        <a14:foregroundMark x1="15889" x2="15889" y1="65657" y2="65657"/>
                        <a14:foregroundMark x1="16444" x2="16444" y1="66835" y2="66835"/>
                        <a14:foregroundMark x1="17222" x2="17222" y1="65320" y2="65320"/>
                        <a14:backgroundMark x1="18444" x2="17444" y1="21044" y2="73232"/>
                        <a14:backgroundMark x1="21667" x2="21667" y1="36869" y2="36869"/>
                        <a14:backgroundMark x1="64000" x2="64000" y1="81481" y2="814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b="81"/>
          <a:stretch/>
        </p:blipFill>
        <p:spPr>
          <a:xfrm>
            <a:off x="5557460" y="6085868"/>
            <a:ext cx="1534820" cy="399562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b="89899" l="10000" r="100000" t="9933">
                        <a14:foregroundMark x1="77000" x2="77333" y1="35859" y2="38721"/>
                        <a14:foregroundMark x1="96444" x2="96444" y1="44108" y2="44108"/>
                        <a14:foregroundMark x1="95556" x2="95556" y1="43266" y2="43266"/>
                        <a14:foregroundMark x1="22889" x2="22889" y1="66162" y2="66162"/>
                        <a14:foregroundMark x1="21444" x2="21444" y1="71717" y2="71717"/>
                        <a14:foregroundMark x1="39556" x2="39556" y1="71380" y2="71380"/>
                        <a14:foregroundMark x1="18111" x2="16778" y1="65825" y2="77609"/>
                        <a14:foregroundMark x1="14667" x2="14667" y1="72222" y2="72222"/>
                        <a14:foregroundMark x1="14667" x2="14667" y1="72222" y2="72222"/>
                        <a14:foregroundMark x1="15333" x2="15333" y1="66835" y2="66835"/>
                        <a14:foregroundMark x1="15111" x2="16444" y1="67172" y2="69865"/>
                        <a14:foregroundMark x1="15889" x2="15889" y1="65657" y2="65657"/>
                        <a14:foregroundMark x1="16444" x2="16444" y1="66835" y2="66835"/>
                        <a14:foregroundMark x1="17222" x2="17222" y1="65320" y2="65320"/>
                        <a14:backgroundMark x1="18444" x2="17444" y1="21044" y2="73232"/>
                        <a14:backgroundMark x1="21667" x2="21667" y1="36869" y2="36869"/>
                        <a14:backgroundMark x1="64000" x2="64000" y1="81481" y2="814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b="81"/>
          <a:stretch/>
        </p:blipFill>
        <p:spPr>
          <a:xfrm>
            <a:off x="6928717" y="6119714"/>
            <a:ext cx="1534820" cy="399562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b="89899" l="10000" r="100000" t="9933">
                        <a14:foregroundMark x1="77000" x2="77333" y1="35859" y2="38721"/>
                        <a14:foregroundMark x1="96444" x2="96444" y1="44108" y2="44108"/>
                        <a14:foregroundMark x1="95556" x2="95556" y1="43266" y2="43266"/>
                        <a14:foregroundMark x1="22889" x2="22889" y1="66162" y2="66162"/>
                        <a14:foregroundMark x1="21444" x2="21444" y1="71717" y2="71717"/>
                        <a14:foregroundMark x1="39556" x2="39556" y1="71380" y2="71380"/>
                        <a14:foregroundMark x1="18111" x2="16778" y1="65825" y2="77609"/>
                        <a14:foregroundMark x1="14667" x2="14667" y1="72222" y2="72222"/>
                        <a14:foregroundMark x1="14667" x2="14667" y1="72222" y2="72222"/>
                        <a14:foregroundMark x1="15333" x2="15333" y1="66835" y2="66835"/>
                        <a14:foregroundMark x1="15111" x2="16444" y1="67172" y2="69865"/>
                        <a14:foregroundMark x1="15889" x2="15889" y1="65657" y2="65657"/>
                        <a14:foregroundMark x1="16444" x2="16444" y1="66835" y2="66835"/>
                        <a14:foregroundMark x1="17222" x2="17222" y1="65320" y2="65320"/>
                        <a14:backgroundMark x1="18444" x2="17444" y1="21044" y2="73232"/>
                        <a14:backgroundMark x1="21667" x2="21667" y1="36869" y2="36869"/>
                        <a14:backgroundMark x1="64000" x2="64000" y1="81481" y2="814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b="81"/>
          <a:stretch/>
        </p:blipFill>
        <p:spPr>
          <a:xfrm rot="10800000">
            <a:off x="733398" y="5743466"/>
            <a:ext cx="1534820" cy="399562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b="89899" l="10000" r="100000" t="9933">
                        <a14:foregroundMark x1="77000" x2="77333" y1="35859" y2="38721"/>
                        <a14:foregroundMark x1="96444" x2="96444" y1="44108" y2="44108"/>
                        <a14:foregroundMark x1="95556" x2="95556" y1="43266" y2="43266"/>
                        <a14:foregroundMark x1="22889" x2="22889" y1="66162" y2="66162"/>
                        <a14:foregroundMark x1="21444" x2="21444" y1="71717" y2="71717"/>
                        <a14:foregroundMark x1="39556" x2="39556" y1="71380" y2="71380"/>
                        <a14:foregroundMark x1="18111" x2="16778" y1="65825" y2="77609"/>
                        <a14:foregroundMark x1="14667" x2="14667" y1="72222" y2="72222"/>
                        <a14:foregroundMark x1="14667" x2="14667" y1="72222" y2="72222"/>
                        <a14:foregroundMark x1="15333" x2="15333" y1="66835" y2="66835"/>
                        <a14:foregroundMark x1="15111" x2="16444" y1="67172" y2="69865"/>
                        <a14:foregroundMark x1="15889" x2="15889" y1="65657" y2="65657"/>
                        <a14:foregroundMark x1="16444" x2="16444" y1="66835" y2="66835"/>
                        <a14:foregroundMark x1="17222" x2="17222" y1="65320" y2="65320"/>
                        <a14:backgroundMark x1="18444" x2="17444" y1="21044" y2="73232"/>
                        <a14:backgroundMark x1="21667" x2="21667" y1="36869" y2="36869"/>
                        <a14:backgroundMark x1="64000" x2="64000" y1="81481" y2="814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b="81"/>
          <a:stretch/>
        </p:blipFill>
        <p:spPr>
          <a:xfrm rot="10800000">
            <a:off x="1620876" y="5768197"/>
            <a:ext cx="1534820" cy="399562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b="89899" l="10000" r="100000" t="9933">
                        <a14:foregroundMark x1="77000" x2="77333" y1="35859" y2="38721"/>
                        <a14:foregroundMark x1="96444" x2="96444" y1="44108" y2="44108"/>
                        <a14:foregroundMark x1="95556" x2="95556" y1="43266" y2="43266"/>
                        <a14:foregroundMark x1="22889" x2="22889" y1="66162" y2="66162"/>
                        <a14:foregroundMark x1="21444" x2="21444" y1="71717" y2="71717"/>
                        <a14:foregroundMark x1="39556" x2="39556" y1="71380" y2="71380"/>
                        <a14:foregroundMark x1="18111" x2="16778" y1="65825" y2="77609"/>
                        <a14:foregroundMark x1="14667" x2="14667" y1="72222" y2="72222"/>
                        <a14:foregroundMark x1="14667" x2="14667" y1="72222" y2="72222"/>
                        <a14:foregroundMark x1="15333" x2="15333" y1="66835" y2="66835"/>
                        <a14:foregroundMark x1="15111" x2="16444" y1="67172" y2="69865"/>
                        <a14:foregroundMark x1="15889" x2="15889" y1="65657" y2="65657"/>
                        <a14:foregroundMark x1="16444" x2="16444" y1="66835" y2="66835"/>
                        <a14:foregroundMark x1="17222" x2="17222" y1="65320" y2="65320"/>
                        <a14:backgroundMark x1="18444" x2="17444" y1="21044" y2="73232"/>
                        <a14:backgroundMark x1="21667" x2="21667" y1="36869" y2="36869"/>
                        <a14:backgroundMark x1="64000" x2="64000" y1="81481" y2="814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b="81"/>
          <a:stretch/>
        </p:blipFill>
        <p:spPr>
          <a:xfrm rot="10800000">
            <a:off x="2770880" y="5768197"/>
            <a:ext cx="1534820" cy="399562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b="89899" l="10000" r="100000" t="9933">
                        <a14:foregroundMark x1="77000" x2="77333" y1="35859" y2="38721"/>
                        <a14:foregroundMark x1="96444" x2="96444" y1="44108" y2="44108"/>
                        <a14:foregroundMark x1="95556" x2="95556" y1="43266" y2="43266"/>
                        <a14:foregroundMark x1="22889" x2="22889" y1="66162" y2="66162"/>
                        <a14:foregroundMark x1="21444" x2="21444" y1="71717" y2="71717"/>
                        <a14:foregroundMark x1="39556" x2="39556" y1="71380" y2="71380"/>
                        <a14:foregroundMark x1="18111" x2="16778" y1="65825" y2="77609"/>
                        <a14:foregroundMark x1="14667" x2="14667" y1="72222" y2="72222"/>
                        <a14:foregroundMark x1="14667" x2="14667" y1="72222" y2="72222"/>
                        <a14:foregroundMark x1="15333" x2="15333" y1="66835" y2="66835"/>
                        <a14:foregroundMark x1="15111" x2="16444" y1="67172" y2="69865"/>
                        <a14:foregroundMark x1="15889" x2="15889" y1="65657" y2="65657"/>
                        <a14:foregroundMark x1="16444" x2="16444" y1="66835" y2="66835"/>
                        <a14:foregroundMark x1="17222" x2="17222" y1="65320" y2="65320"/>
                        <a14:backgroundMark x1="18444" x2="17444" y1="21044" y2="73232"/>
                        <a14:backgroundMark x1="21667" x2="21667" y1="36869" y2="36869"/>
                        <a14:backgroundMark x1="64000" x2="64000" y1="81481" y2="814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b="81"/>
          <a:stretch/>
        </p:blipFill>
        <p:spPr>
          <a:xfrm>
            <a:off x="1986038" y="6040735"/>
            <a:ext cx="1333915" cy="557520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b="89899" l="10000" r="100000" t="9933">
                        <a14:foregroundMark x1="77000" x2="77333" y1="35859" y2="38721"/>
                        <a14:foregroundMark x1="96444" x2="96444" y1="44108" y2="44108"/>
                        <a14:foregroundMark x1="95556" x2="95556" y1="43266" y2="43266"/>
                        <a14:foregroundMark x1="22889" x2="22889" y1="66162" y2="66162"/>
                        <a14:foregroundMark x1="21444" x2="21444" y1="71717" y2="71717"/>
                        <a14:foregroundMark x1="39556" x2="39556" y1="71380" y2="71380"/>
                        <a14:foregroundMark x1="18111" x2="16778" y1="65825" y2="77609"/>
                        <a14:foregroundMark x1="14667" x2="14667" y1="72222" y2="72222"/>
                        <a14:foregroundMark x1="14667" x2="14667" y1="72222" y2="72222"/>
                        <a14:foregroundMark x1="15333" x2="15333" y1="66835" y2="66835"/>
                        <a14:foregroundMark x1="15111" x2="16444" y1="67172" y2="69865"/>
                        <a14:foregroundMark x1="15889" x2="15889" y1="65657" y2="65657"/>
                        <a14:foregroundMark x1="16444" x2="16444" y1="66835" y2="66835"/>
                        <a14:foregroundMark x1="17222" x2="17222" y1="65320" y2="65320"/>
                        <a14:backgroundMark x1="18444" x2="17444" y1="21044" y2="73232"/>
                        <a14:backgroundMark x1="21667" x2="21667" y1="36869" y2="36869"/>
                        <a14:backgroundMark x1="64000" x2="64000" y1="81481" y2="814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b="81"/>
          <a:stretch/>
        </p:blipFill>
        <p:spPr>
          <a:xfrm>
            <a:off x="707106" y="6006889"/>
            <a:ext cx="1333915" cy="5575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backgroundRemoval b="89899" l="3556" r="100000" t="9933">
                        <a14:foregroundMark x1="95889" x2="97333" y1="43603" y2="43434"/>
                        <a14:foregroundMark x1="97333" x2="96444" y1="44276" y2="45791"/>
                        <a14:foregroundMark x1="95778" x2="95778" y1="43266" y2="43266"/>
                        <a14:foregroundMark x1="96333" x2="96333" y1="42256" y2="42256"/>
                        <a14:backgroundMark x1="26000" x2="12778" y1="18182" y2="66667"/>
                        <a14:backgroundMark x1="14667" x2="50222" y1="72727" y2="82155"/>
                        <a14:backgroundMark x1="48333" x2="48333" y1="79125" y2="79125"/>
                        <a14:backgroundMark x1="48222" x2="82222" y1="79125" y2="66498"/>
                        <a14:backgroundMark x1="82333" x2="83111" y1="66162" y2="64310"/>
                        <a14:backgroundMark x1="83111" x2="83111" y1="64310" y2="64310"/>
                        <a14:backgroundMark x1="82333" x2="86556" y1="64310" y2="67340"/>
                        <a14:backgroundMark x1="84667" x2="79889" y1="60943" y2="64310"/>
                        <a14:backgroundMark x1="61333" x2="31000" y1="73232" y2="71212"/>
                        <a14:backgroundMark x1="43889" x2="60556" y1="71717" y2="69529"/>
                        <a14:backgroundMark x1="10667" x2="13667" y1="20202" y2="54714"/>
                        <a14:backgroundMark x1="8000" x2="29222" y1="43266" y2="17340"/>
                        <a14:backgroundMark x1="23667" x2="25778" y1="31650" y2="29293"/>
                        <a14:backgroundMark x1="25778" x2="25778" y1="29293" y2="29293"/>
                        <a14:backgroundMark x1="22000" x2="23222" y1="36195" y2="37542"/>
                        <a14:backgroundMark x1="23778" x2="23778" y1="36700" y2="367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31" y="4372871"/>
            <a:ext cx="3432371" cy="226536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59096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2.22222E-6 L 0.76371 0.0122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177" y="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</a:rPr>
              <a:t>Проверим</a:t>
            </a:r>
            <a:endParaRPr lang="ru-RU" sz="48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b="100000" l="0" r="100000" t="0">
                        <a14:foregroundMark x1="53556" x2="51556" y1="32500" y2="36250"/>
                        <a14:foregroundMark x1="87333" x2="71778" y1="81719" y2="90313"/>
                        <a14:foregroundMark x1="71333" x2="67111" y1="90781" y2="97188"/>
                        <a14:foregroundMark x1="95333" x2="95333" y1="32031" y2="32031"/>
                        <a14:foregroundMark x1="95333" x2="95333" y1="32031" y2="32031"/>
                        <a14:foregroundMark x1="97111" x2="97111" y1="52344" y2="52344"/>
                        <a14:foregroundMark x1="98222" x2="98222" y1="56094" y2="56094"/>
                        <a14:foregroundMark x1="96667" x2="96667" y1="60313" y2="60313"/>
                        <a14:foregroundMark x1="98222" x2="98222" y1="63281" y2="63281"/>
                      </a14:backgroundRemoval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/>
        </p:blipFill>
        <p:spPr>
          <a:xfrm>
            <a:off x="6012160" y="2780928"/>
            <a:ext cx="2432564" cy="3531430"/>
          </a:xfr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1547664" y="2276872"/>
            <a:ext cx="3200400" cy="3605212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4000" dirty="0" smtClean="0"/>
              <a:t> 29+23=52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/>
              <a:t> 13+39=52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/>
              <a:t> 8+44=52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/>
              <a:t> 25+27=52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58328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4979" y="756317"/>
            <a:ext cx="6254044" cy="728467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</a:rPr>
              <a:t>Сравните</a:t>
            </a:r>
            <a:endParaRPr lang="ru-RU" sz="4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1772817"/>
            <a:ext cx="6231467" cy="792088"/>
          </a:xfrm>
        </p:spPr>
        <p:txBody>
          <a:bodyPr>
            <a:normAutofit lnSpcReduction="10000"/>
          </a:bodyPr>
          <a:lstStyle/>
          <a:p>
            <a:r>
              <a:rPr lang="ru-RU" sz="4800" dirty="0" smtClean="0"/>
              <a:t>3м 5см     5м 3см</a:t>
            </a:r>
            <a:endParaRPr lang="ru-RU" sz="4800" dirty="0"/>
          </a:p>
        </p:txBody>
      </p:sp>
      <p:sp>
        <p:nvSpPr>
          <p:cNvPr id="4" name="Овал 3"/>
          <p:cNvSpPr/>
          <p:nvPr/>
        </p:nvSpPr>
        <p:spPr>
          <a:xfrm>
            <a:off x="4139952" y="1844824"/>
            <a:ext cx="576064" cy="57606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 smtClean="0">
                <a:solidFill>
                  <a:schemeClr val="tx1"/>
                </a:solidFill>
              </a:rPr>
              <a:t>&lt;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6" name="Текст 2"/>
          <p:cNvSpPr txBox="1">
            <a:spLocks/>
          </p:cNvSpPr>
          <p:nvPr/>
        </p:nvSpPr>
        <p:spPr>
          <a:xfrm>
            <a:off x="1484039" y="2852936"/>
            <a:ext cx="6231467" cy="792088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4800" dirty="0" smtClean="0"/>
              <a:t>   870</a:t>
            </a:r>
            <a:r>
              <a:rPr lang="ru-RU" sz="4800" dirty="0" smtClean="0"/>
              <a:t>см  </a:t>
            </a:r>
            <a:r>
              <a:rPr lang="en-US" sz="4800" dirty="0" smtClean="0"/>
              <a:t>  </a:t>
            </a:r>
            <a:r>
              <a:rPr lang="ru-RU" sz="4800" dirty="0" smtClean="0"/>
              <a:t>   </a:t>
            </a:r>
            <a:r>
              <a:rPr lang="en-US" sz="4800" dirty="0" smtClean="0"/>
              <a:t>10</a:t>
            </a:r>
            <a:r>
              <a:rPr lang="ru-RU" sz="4800" dirty="0" smtClean="0"/>
              <a:t>м </a:t>
            </a:r>
            <a:endParaRPr lang="ru-RU" sz="4800" dirty="0"/>
          </a:p>
        </p:txBody>
      </p:sp>
      <p:sp>
        <p:nvSpPr>
          <p:cNvPr id="7" name="Овал 6"/>
          <p:cNvSpPr/>
          <p:nvPr/>
        </p:nvSpPr>
        <p:spPr>
          <a:xfrm>
            <a:off x="4147385" y="2956228"/>
            <a:ext cx="576064" cy="57606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 smtClean="0">
                <a:solidFill>
                  <a:schemeClr val="tx1"/>
                </a:solidFill>
              </a:rPr>
              <a:t>&lt;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8" name="Текст 2"/>
          <p:cNvSpPr txBox="1">
            <a:spLocks/>
          </p:cNvSpPr>
          <p:nvPr/>
        </p:nvSpPr>
        <p:spPr>
          <a:xfrm>
            <a:off x="1958359" y="3953478"/>
            <a:ext cx="6231467" cy="792088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4800" dirty="0" smtClean="0"/>
              <a:t>   4</a:t>
            </a:r>
            <a:r>
              <a:rPr lang="ru-RU" sz="4800" dirty="0" smtClean="0"/>
              <a:t>м  </a:t>
            </a:r>
            <a:r>
              <a:rPr lang="en-US" sz="4800" dirty="0" smtClean="0"/>
              <a:t>  </a:t>
            </a:r>
            <a:r>
              <a:rPr lang="ru-RU" sz="4800" dirty="0" smtClean="0"/>
              <a:t> </a:t>
            </a:r>
            <a:r>
              <a:rPr lang="en-US" sz="4800" dirty="0" smtClean="0"/>
              <a:t>     </a:t>
            </a:r>
            <a:r>
              <a:rPr lang="ru-RU" sz="4800" dirty="0" smtClean="0"/>
              <a:t>  </a:t>
            </a:r>
            <a:r>
              <a:rPr lang="en-US" sz="4800" dirty="0" smtClean="0"/>
              <a:t>380c</a:t>
            </a:r>
            <a:r>
              <a:rPr lang="ru-RU" sz="4800" dirty="0" smtClean="0"/>
              <a:t>м </a:t>
            </a:r>
            <a:endParaRPr lang="ru-RU" sz="4800" dirty="0"/>
          </a:p>
        </p:txBody>
      </p:sp>
      <p:sp>
        <p:nvSpPr>
          <p:cNvPr id="9" name="Овал 8"/>
          <p:cNvSpPr/>
          <p:nvPr/>
        </p:nvSpPr>
        <p:spPr>
          <a:xfrm>
            <a:off x="4210943" y="5032308"/>
            <a:ext cx="576064" cy="57606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 smtClean="0">
                <a:solidFill>
                  <a:schemeClr val="tx1"/>
                </a:solidFill>
              </a:rPr>
              <a:t>&gt;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174353" y="3953478"/>
            <a:ext cx="576064" cy="57606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 smtClean="0">
                <a:solidFill>
                  <a:schemeClr val="tx1"/>
                </a:solidFill>
              </a:rPr>
              <a:t>&gt;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11" name="Текст 2"/>
          <p:cNvSpPr txBox="1">
            <a:spLocks/>
          </p:cNvSpPr>
          <p:nvPr/>
        </p:nvSpPr>
        <p:spPr>
          <a:xfrm>
            <a:off x="1835695" y="4862097"/>
            <a:ext cx="6231467" cy="792088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4800" dirty="0" smtClean="0"/>
              <a:t>  60c</a:t>
            </a:r>
            <a:r>
              <a:rPr lang="ru-RU" sz="4800" dirty="0" smtClean="0"/>
              <a:t>м </a:t>
            </a:r>
            <a:r>
              <a:rPr lang="en-US" sz="4800" dirty="0" smtClean="0"/>
              <a:t>  </a:t>
            </a:r>
            <a:r>
              <a:rPr lang="ru-RU" sz="4800" dirty="0" smtClean="0"/>
              <a:t> </a:t>
            </a:r>
            <a:r>
              <a:rPr lang="en-US" sz="4800" dirty="0" smtClean="0"/>
              <a:t>  </a:t>
            </a:r>
            <a:r>
              <a:rPr lang="ru-RU" sz="4800" dirty="0" smtClean="0"/>
              <a:t>  </a:t>
            </a:r>
            <a:r>
              <a:rPr lang="en-US" sz="4800" dirty="0" smtClean="0"/>
              <a:t>550</a:t>
            </a:r>
            <a:r>
              <a:rPr lang="ru-RU" sz="4800" dirty="0"/>
              <a:t>м</a:t>
            </a:r>
            <a:r>
              <a:rPr lang="ru-RU" sz="4800" dirty="0" smtClean="0"/>
              <a:t>м </a:t>
            </a:r>
            <a:endParaRPr lang="ru-RU" sz="4800" dirty="0"/>
          </a:p>
        </p:txBody>
      </p:sp>
    </p:spTree>
    <p:extLst>
      <p:ext uri="{BB962C8B-B14F-4D97-AF65-F5344CB8AC3E}">
        <p14:creationId xmlns="" xmlns:p14="http://schemas.microsoft.com/office/powerpoint/2010/main" val="3426031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8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916832"/>
            <a:ext cx="6965245" cy="3403506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2420888"/>
            <a:ext cx="6294993" cy="26206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0070C0"/>
                </a:solidFill>
              </a:rPr>
              <a:t>ТРЕУГОЛЬНИК</a:t>
            </a:r>
            <a:endParaRPr lang="ru-RU" sz="6000" b="1" dirty="0">
              <a:solidFill>
                <a:srgbClr val="0070C0"/>
              </a:solidFill>
            </a:endParaRPr>
          </a:p>
        </p:txBody>
      </p:sp>
      <p:pic>
        <p:nvPicPr>
          <p:cNvPr id="1028" name="Picture 4" descr="http://player.myshared.ru/7/831027/data/images/img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420888"/>
            <a:ext cx="6294993" cy="26206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50700" y="764704"/>
            <a:ext cx="47882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Отгадайте ребус</a:t>
            </a:r>
            <a:endParaRPr lang="ru-RU" sz="4800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29422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 flipH="1">
            <a:off x="1756583" y="1556792"/>
            <a:ext cx="2167345" cy="260936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 flipH="1" flipV="1">
            <a:off x="1756583" y="4166158"/>
            <a:ext cx="5112568" cy="224408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3923928" y="1556792"/>
            <a:ext cx="2952328" cy="2816696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2" name="Правая круглая скобка 11"/>
          <p:cNvSpPr/>
          <p:nvPr/>
        </p:nvSpPr>
        <p:spPr>
          <a:xfrm>
            <a:off x="2049716" y="3794620"/>
            <a:ext cx="292040" cy="371538"/>
          </a:xfrm>
          <a:prstGeom prst="rightBracket">
            <a:avLst>
              <a:gd name="adj" fmla="val 78974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авая круглая скобка 12"/>
          <p:cNvSpPr/>
          <p:nvPr/>
        </p:nvSpPr>
        <p:spPr>
          <a:xfrm rot="5400000">
            <a:off x="3782551" y="1765907"/>
            <a:ext cx="282753" cy="584603"/>
          </a:xfrm>
          <a:prstGeom prst="rightBracket">
            <a:avLst>
              <a:gd name="adj" fmla="val 78974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авая круглая скобка 13"/>
          <p:cNvSpPr/>
          <p:nvPr/>
        </p:nvSpPr>
        <p:spPr>
          <a:xfrm rot="11243244">
            <a:off x="5972813" y="3810952"/>
            <a:ext cx="288032" cy="526627"/>
          </a:xfrm>
          <a:prstGeom prst="rightBracket">
            <a:avLst>
              <a:gd name="adj" fmla="val 78974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3866777" y="1527076"/>
            <a:ext cx="114300" cy="1143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6754851" y="4296761"/>
            <a:ext cx="114300" cy="1143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1756583" y="4109008"/>
            <a:ext cx="114300" cy="1143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05421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07951" y="736156"/>
            <a:ext cx="5723468" cy="892644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ПРАВИЛО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700808"/>
            <a:ext cx="6552728" cy="2952328"/>
          </a:xfrm>
          <a:blipFill>
            <a:blip r:embed="rId2" cstate="print"/>
            <a:tile tx="0" ty="0" sx="100000" sy="100000" flip="none" algn="tl"/>
          </a:blipFill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tx1"/>
                </a:solidFill>
              </a:rPr>
              <a:t>Какие </a:t>
            </a:r>
            <a:r>
              <a:rPr lang="ru-RU" sz="4400" dirty="0">
                <a:solidFill>
                  <a:schemeClr val="tx1"/>
                </a:solidFill>
              </a:rPr>
              <a:t>бы две стороны мы не взяли из трех, две всегда должны быть длиннее третьей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513014" y="5211046"/>
            <a:ext cx="1568395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2513014" y="5517232"/>
            <a:ext cx="2376264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059756" y="5211046"/>
            <a:ext cx="1188132" cy="0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2513014" y="4797152"/>
            <a:ext cx="1482922" cy="72008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995936" y="4797152"/>
            <a:ext cx="893342" cy="720080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696884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581</TotalTime>
  <Words>173</Words>
  <Application>Microsoft Office PowerPoint</Application>
  <PresentationFormat>Экран (4:3)</PresentationFormat>
  <Paragraphs>65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Кнопка</vt:lpstr>
      <vt:lpstr>Виды треугольников</vt:lpstr>
      <vt:lpstr>Любитель порядка  Настольная лампа, Зеленый диван, Сидит на диване Матюшин Иван. Он пишет... Не будем, ребята, мешать, А только тихонько Заглянем в тетрадь. В тетрадке написано  Все по порядку:  </vt:lpstr>
      <vt:lpstr>Сколько времени уходит  у Ивана от подъема до выхода в школу?</vt:lpstr>
      <vt:lpstr>Слайд 4</vt:lpstr>
      <vt:lpstr>Проверим</vt:lpstr>
      <vt:lpstr>Сравните</vt:lpstr>
      <vt:lpstr>Слайд 7</vt:lpstr>
      <vt:lpstr>Слайд 8</vt:lpstr>
      <vt:lpstr>ПРАВИЛО</vt:lpstr>
      <vt:lpstr>Слайд 10</vt:lpstr>
      <vt:lpstr>Слайд 11</vt:lpstr>
      <vt:lpstr>Слайд 12</vt:lpstr>
      <vt:lpstr>Сравните с эталоном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треугольников</dc:title>
  <dc:creator>Admin</dc:creator>
  <cp:lastModifiedBy>Андрей</cp:lastModifiedBy>
  <cp:revision>41</cp:revision>
  <dcterms:created xsi:type="dcterms:W3CDTF">2016-04-10T12:10:26Z</dcterms:created>
  <dcterms:modified xsi:type="dcterms:W3CDTF">2020-07-21T04:31:05Z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3510423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