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90" r:id="rId4"/>
    <p:sldId id="292" r:id="rId5"/>
    <p:sldId id="293" r:id="rId6"/>
    <p:sldId id="294" r:id="rId7"/>
    <p:sldId id="295" r:id="rId8"/>
    <p:sldId id="296" r:id="rId9"/>
    <p:sldId id="291" r:id="rId10"/>
    <p:sldId id="285" r:id="rId11"/>
    <p:sldId id="297" r:id="rId12"/>
    <p:sldId id="298" r:id="rId13"/>
    <p:sldId id="289" r:id="rId14"/>
    <p:sldId id="286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D8B"/>
    <a:srgbClr val="EAFB11"/>
    <a:srgbClr val="66FF33"/>
    <a:srgbClr val="F0F9FE"/>
    <a:srgbClr val="C79B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F0C11-4944-4F06-9946-447F47C7F388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556F1-7902-4CAD-9715-891B4B78D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9412965"/>
      </p:ext>
    </p:extLst>
  </p:cSld>
  <p:clrMapOvr>
    <a:masterClrMapping/>
  </p:clrMapOvr>
  <p:transition spd="slow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826060"/>
      </p:ext>
    </p:extLst>
  </p:cSld>
  <p:clrMapOvr>
    <a:masterClrMapping/>
  </p:clrMapOvr>
  <p:transition spd="slow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36403"/>
      </p:ext>
    </p:extLst>
  </p:cSld>
  <p:clrMapOvr>
    <a:masterClrMapping/>
  </p:clrMapOvr>
  <p:transition spd="slow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810277"/>
      </p:ext>
    </p:extLst>
  </p:cSld>
  <p:clrMapOvr>
    <a:masterClrMapping/>
  </p:clrMapOvr>
  <p:transition spd="slow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3857630"/>
      </p:ext>
    </p:extLst>
  </p:cSld>
  <p:clrMapOvr>
    <a:masterClrMapping/>
  </p:clrMapOvr>
  <p:transition spd="slow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083037"/>
      </p:ext>
    </p:extLst>
  </p:cSld>
  <p:clrMapOvr>
    <a:masterClrMapping/>
  </p:clrMapOvr>
  <p:transition spd="slow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4980321"/>
      </p:ext>
    </p:extLst>
  </p:cSld>
  <p:clrMapOvr>
    <a:masterClrMapping/>
  </p:clrMapOvr>
  <p:transition spd="slow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606805"/>
      </p:ext>
    </p:extLst>
  </p:cSld>
  <p:clrMapOvr>
    <a:masterClrMapping/>
  </p:clrMapOvr>
  <p:transition spd="slow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816959"/>
      </p:ext>
    </p:extLst>
  </p:cSld>
  <p:clrMapOvr>
    <a:masterClrMapping/>
  </p:clrMapOvr>
  <p:transition spd="slow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233068"/>
      </p:ext>
    </p:extLst>
  </p:cSld>
  <p:clrMapOvr>
    <a:masterClrMapping/>
  </p:clrMapOvr>
  <p:transition spd="slow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2543868"/>
      </p:ext>
    </p:extLst>
  </p:cSld>
  <p:clrMapOvr>
    <a:masterClrMapping/>
  </p:clrMapOvr>
  <p:transition spd="slow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340">
              <a:schemeClr val="accent6">
                <a:lumMod val="20000"/>
                <a:lumOff val="80000"/>
              </a:schemeClr>
            </a:gs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7650">
              <a:schemeClr val="accent1">
                <a:lumMod val="40000"/>
                <a:lumOff val="60000"/>
              </a:schemeClr>
            </a:gs>
            <a:gs pos="85000">
              <a:schemeClr val="accent4">
                <a:lumMod val="40000"/>
                <a:lumOff val="60000"/>
              </a:schemeClr>
            </a:gs>
            <a:gs pos="98000">
              <a:schemeClr val="accent4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9DED-80D3-4EDC-8751-973AA0E63ECC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247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412776"/>
            <a:ext cx="7882136" cy="147002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 smtClean="0">
                <a:ln w="3810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Чтение</a:t>
            </a:r>
            <a:r>
              <a:rPr lang="ru-RU" sz="6000" b="1" spc="50" dirty="0" smtClean="0">
                <a:ln w="3810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ru-RU" sz="6000" b="1" spc="50" dirty="0" smtClean="0">
                <a:ln w="3810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b="1" spc="50" dirty="0" smtClean="0">
                <a:ln w="3810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Работа с текстом</a:t>
            </a:r>
          </a:p>
          <a:p>
            <a:r>
              <a:rPr lang="ru-RU" b="1" spc="50" dirty="0" smtClean="0">
                <a:ln w="3810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 Башмачки »</a:t>
            </a:r>
            <a:endParaRPr lang="ru-RU" b="1" spc="50" dirty="0">
              <a:ln w="3810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                         Вариант 19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4" descr="http://www.marsmarket.ru/static/pictures/0b/0b/0b0b5b6f1ee4dc813b7a4405d5e47ba5.jpg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620688"/>
            <a:ext cx="1296144" cy="181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92593" y="622057"/>
            <a:ext cx="1758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3 класс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УМК любой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0270" y="4509120"/>
            <a:ext cx="39295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Составитель: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И.Ф. Филиппова,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МБОУ «ООШ №8»,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. Советска,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Калининградской области,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2020г.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09658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7636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Запиши, </a:t>
            </a:r>
            <a:r>
              <a:rPr lang="ru-RU" sz="2800" b="1" dirty="0" smtClean="0">
                <a:solidFill>
                  <a:srgbClr val="FF0000"/>
                </a:solidFill>
              </a:rPr>
              <a:t>почему</a:t>
            </a:r>
            <a:r>
              <a:rPr lang="ru-RU" sz="2800" b="1" dirty="0" smtClean="0">
                <a:solidFill>
                  <a:srgbClr val="002060"/>
                </a:solidFill>
              </a:rPr>
              <a:t> башмаки сбежали от Миши.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229200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515719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789040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486916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lang="ru-RU" sz="2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3568" y="1700808"/>
            <a:ext cx="7622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Башмаки сбежали от Миши,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потому что им надоело ждать мальчика,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которому лень было обувать башмаки.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Вот они и пошли сами гулять.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1560" y="1628800"/>
            <a:ext cx="7920880" cy="22322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4" descr="卡通儿童小鞋子卡通PNG图片素材免费下载- 编号606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33056"/>
            <a:ext cx="2664296" cy="23116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Вставь </a:t>
            </a:r>
            <a:r>
              <a:rPr lang="ru-RU" sz="2800" b="1" dirty="0" smtClean="0">
                <a:solidFill>
                  <a:srgbClr val="002060"/>
                </a:solidFill>
              </a:rPr>
              <a:t>пропущенные буквы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sz="2800" b="1" dirty="0" smtClean="0">
                <a:solidFill>
                  <a:srgbClr val="FF0000"/>
                </a:solidFill>
              </a:rPr>
              <a:t>Подбер</a:t>
            </a:r>
            <a:r>
              <a:rPr lang="ru-RU" sz="2800" b="1" dirty="0" smtClean="0">
                <a:solidFill>
                  <a:srgbClr val="FF0000"/>
                </a:solidFill>
              </a:rPr>
              <a:t>и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проверочное слово.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4890864"/>
            <a:ext cx="3672408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</a:t>
            </a:r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. жали</a:t>
            </a:r>
            <a:endParaRPr lang="ru-RU" sz="44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2564904"/>
            <a:ext cx="3816424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(за) м . </a:t>
            </a:r>
            <a:r>
              <a:rPr lang="ru-RU" sz="4400" b="1" spc="50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чиком</a:t>
            </a:r>
            <a:endParaRPr lang="ru-RU" sz="44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1484784"/>
            <a:ext cx="3816424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(во) </a:t>
            </a:r>
            <a:r>
              <a:rPr lang="ru-RU" sz="4400" b="1" spc="50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</a:t>
            </a:r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. ре</a:t>
            </a:r>
            <a:endParaRPr lang="ru-RU" sz="44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44008" y="1484784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941168"/>
            <a:ext cx="4748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556792"/>
            <a:ext cx="21643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рик</a:t>
            </a:r>
            <a:endParaRPr lang="ru-RU" sz="4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15816" y="1556792"/>
            <a:ext cx="4940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2636912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2636912"/>
            <a:ext cx="25202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</a:t>
            </a:r>
            <a:endParaRPr lang="ru-RU" sz="4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67744" y="2636912"/>
            <a:ext cx="4716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99992" y="4890864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8104" y="4941168"/>
            <a:ext cx="11224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endParaRPr lang="ru-RU" sz="4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6084168" y="1556792"/>
            <a:ext cx="144016" cy="14401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683568" y="3717032"/>
            <a:ext cx="3816424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 . зал</a:t>
            </a:r>
            <a:endParaRPr lang="ru-RU" sz="4400" b="1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44008" y="3717032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39752" y="3789040"/>
            <a:ext cx="471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4400" b="1" spc="5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4048" y="3789040"/>
            <a:ext cx="252028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жет</a:t>
            </a:r>
            <a:endParaRPr lang="ru-RU" sz="4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6012160" y="3789040"/>
            <a:ext cx="144016" cy="21602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7922848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6" grpId="0"/>
      <p:bldP spid="18" grpId="0"/>
      <p:bldP spid="19" grpId="0"/>
      <p:bldP spid="21" grpId="0"/>
      <p:bldP spid="25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313384"/>
            <a:ext cx="8424936" cy="55446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b="1" dirty="0" smtClean="0"/>
              <a:t> </a:t>
            </a:r>
            <a:endParaRPr lang="ru-RU" sz="9600" b="1" dirty="0" smtClean="0"/>
          </a:p>
          <a:p>
            <a:pPr marL="0" indent="0">
              <a:buNone/>
            </a:pPr>
            <a:r>
              <a:rPr lang="ru-RU" sz="9600" b="1" dirty="0" smtClean="0"/>
              <a:t>   </a:t>
            </a:r>
            <a:r>
              <a:rPr lang="ru-RU" sz="8000" b="1" i="1" dirty="0" smtClean="0">
                <a:latin typeface="Arial Black" pitchFamily="34" charset="0"/>
              </a:rPr>
              <a:t>Однажды утром, когда все ребята из Мишиного дома бегали во дворе, Миша сидел разутый на стуле около кровати. Он задумчиво смотрел на свои красивые башмаки с длинными-предлинными шнурками. Что делать? Не хотят его ноги в башмаки забираться, может подождать, когда башмаки сами наденутся?</a:t>
            </a:r>
            <a:br>
              <a:rPr lang="ru-RU" sz="8000" b="1" i="1" dirty="0" smtClean="0">
                <a:latin typeface="Arial Black" pitchFamily="34" charset="0"/>
              </a:rPr>
            </a:br>
            <a:r>
              <a:rPr lang="ru-RU" sz="8000" b="1" i="1" dirty="0" smtClean="0">
                <a:latin typeface="Arial Black" pitchFamily="34" charset="0"/>
              </a:rPr>
              <a:t>     Сидит Миша, ждёт. А ребята во дворе весело с мячиком бегают. Башмаки постояли, подождали… переступили с каблучка на носок. Разок, другой, да и сами на улицу побежали.</a:t>
            </a:r>
            <a:br>
              <a:rPr lang="ru-RU" sz="8000" b="1" i="1" dirty="0" smtClean="0">
                <a:latin typeface="Arial Black" pitchFamily="34" charset="0"/>
              </a:rPr>
            </a:br>
            <a:r>
              <a:rPr lang="ru-RU" sz="8000" b="1" i="1" dirty="0" smtClean="0">
                <a:latin typeface="Arial Black" pitchFamily="34" charset="0"/>
              </a:rPr>
              <a:t>     От удивления мальчик чуть со стула не свалился. Вскочил и помчался беглецов догонять. А они уже через порог перескочили, с крыльца вот-вот сбегут. Едва успел их Миша за шнурки ухватить.</a:t>
            </a:r>
            <a:br>
              <a:rPr lang="ru-RU" sz="8000" b="1" i="1" dirty="0" smtClean="0">
                <a:latin typeface="Arial Black" pitchFamily="34" charset="0"/>
              </a:rPr>
            </a:br>
            <a:r>
              <a:rPr lang="ru-RU" sz="8000" b="1" i="1" dirty="0" smtClean="0">
                <a:latin typeface="Arial Black" pitchFamily="34" charset="0"/>
              </a:rPr>
              <a:t>    - Нам ждать тебя надоело. Вот мы и пошли сами гулять, - сказали беглецы.</a:t>
            </a:r>
            <a:br>
              <a:rPr lang="ru-RU" sz="8000" b="1" i="1" dirty="0" smtClean="0">
                <a:latin typeface="Arial Black" pitchFamily="34" charset="0"/>
              </a:rPr>
            </a:br>
            <a:r>
              <a:rPr lang="ru-RU" sz="8000" b="1" i="1" dirty="0" smtClean="0">
                <a:latin typeface="Arial Black" pitchFamily="34" charset="0"/>
              </a:rPr>
              <a:t>     Миша сел на ступеньки, обулся и очень крепко шнурки завязал (на всякий случай).</a:t>
            </a:r>
            <a:br>
              <a:rPr lang="ru-RU" sz="8000" b="1" i="1" dirty="0" smtClean="0">
                <a:latin typeface="Arial Black" pitchFamily="34" charset="0"/>
              </a:rPr>
            </a:br>
            <a:r>
              <a:rPr lang="ru-RU" sz="8000" b="1" i="1" dirty="0" smtClean="0">
                <a:latin typeface="Arial Black" pitchFamily="34" charset="0"/>
              </a:rPr>
              <a:t>     Вот так башмаки проучили лентяя.                                                                                </a:t>
            </a:r>
            <a:endParaRPr lang="ru-RU" sz="8000" i="1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8000" b="1" i="1" dirty="0" smtClean="0">
                <a:latin typeface="Arial Black" pitchFamily="34" charset="0"/>
              </a:rPr>
              <a:t> </a:t>
            </a:r>
          </a:p>
          <a:p>
            <a:pPr marL="0" indent="0">
              <a:buNone/>
            </a:pPr>
            <a:r>
              <a:rPr lang="ru-RU" sz="9600" b="1" i="1" dirty="0" smtClean="0"/>
              <a:t>                                         </a:t>
            </a:r>
            <a:r>
              <a:rPr lang="ru-RU" sz="9600" i="1" dirty="0" smtClean="0"/>
              <a:t> </a:t>
            </a:r>
            <a:endParaRPr lang="ru-RU" sz="96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548680"/>
            <a:ext cx="82809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Что сказали башмаки Мише? </a:t>
            </a:r>
            <a:r>
              <a:rPr lang="ru-RU" sz="2400" b="1" dirty="0" smtClean="0">
                <a:solidFill>
                  <a:srgbClr val="FF0000"/>
                </a:solidFill>
              </a:rPr>
              <a:t>Подчеркни </a:t>
            </a:r>
            <a:r>
              <a:rPr lang="ru-RU" sz="2400" b="1" dirty="0" smtClean="0">
                <a:solidFill>
                  <a:srgbClr val="FF0000"/>
                </a:solidFill>
              </a:rPr>
              <a:t>в тексте предложение</a:t>
            </a:r>
            <a:r>
              <a:rPr lang="ru-RU" sz="2400" b="1" dirty="0" smtClean="0">
                <a:solidFill>
                  <a:srgbClr val="002060"/>
                </a:solidFill>
              </a:rPr>
              <a:t>, подтверждающее твой ответ.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424488" y="6057352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755576" y="5229200"/>
            <a:ext cx="72728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67544" y="5445224"/>
            <a:ext cx="3888432" cy="83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6486891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548680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3568" y="2923783"/>
            <a:ext cx="81369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764704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 каком </a:t>
            </a:r>
            <a:r>
              <a:rPr lang="ru-RU" sz="2400" b="1" dirty="0" smtClean="0">
                <a:solidFill>
                  <a:srgbClr val="FF0000"/>
                </a:solidFill>
              </a:rPr>
              <a:t>предмете </a:t>
            </a:r>
            <a:r>
              <a:rPr lang="ru-RU" sz="2400" b="1" dirty="0" smtClean="0">
                <a:solidFill>
                  <a:srgbClr val="002060"/>
                </a:solidFill>
              </a:rPr>
              <a:t>рассказывает автор, используя </a:t>
            </a:r>
            <a:r>
              <a:rPr lang="ru-RU" sz="2400" b="1" dirty="0" smtClean="0">
                <a:solidFill>
                  <a:srgbClr val="FF0000"/>
                </a:solidFill>
              </a:rPr>
              <a:t>олицетворение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124" name="Picture 4" descr="卡通儿童小鞋子卡通PNG图片素材免费下载- 编号606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628800"/>
            <a:ext cx="4896544" cy="4248472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 башмаках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5445224"/>
            <a:ext cx="1907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 башмаках.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03648" y="1556792"/>
            <a:ext cx="5544616" cy="44644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34352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705103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Отметь</a:t>
            </a:r>
            <a:r>
              <a:rPr lang="ru-RU" sz="2000" b="1" dirty="0" smtClean="0">
                <a:solidFill>
                  <a:srgbClr val="002060"/>
                </a:solidFill>
              </a:rPr>
              <a:t> рисунок, который соответствует содержанию текста.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volzsky-klass.ru/wp-content/uploads/2017/11/%D0%91%D0%B0%D1%88%D0%BC%D0%B0%D0%BA%D0%B8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24744"/>
            <a:ext cx="648071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1835696" y="5301208"/>
            <a:ext cx="864096" cy="61381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4048" y="5301208"/>
            <a:ext cx="864096" cy="61381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1196752"/>
            <a:ext cx="814724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Пособие «Чтение. Работа с текстом. 3 класс» </a:t>
            </a:r>
            <a:r>
              <a:rPr lang="ru-RU" sz="2400" b="1" dirty="0" err="1" smtClean="0"/>
              <a:t>О.Н.Крыловой</a:t>
            </a:r>
            <a:r>
              <a:rPr lang="ru-RU" sz="2400" b="1" dirty="0" smtClean="0"/>
              <a:t> полностью соответствует федеральному государственному образовательному стандарту для начальной школы.</a:t>
            </a:r>
          </a:p>
          <a:p>
            <a:pPr marL="0" indent="0">
              <a:buNone/>
            </a:pPr>
            <a:r>
              <a:rPr lang="ru-RU" sz="2400" b="1" dirty="0" smtClean="0"/>
              <a:t>Работа с текстом – это интересный и полезный вид работы. Способствует обучению учащихся извлекать из текста требуемую информацию и обрабатывать её. В ходе работы развивается речевое внимание к языковой стороне текста, внимание к деталям.</a:t>
            </a:r>
          </a:p>
          <a:p>
            <a:pPr marL="0" indent="0">
              <a:buNone/>
            </a:pPr>
            <a:r>
              <a:rPr lang="ru-RU" sz="2400" b="1" dirty="0" smtClean="0"/>
              <a:t>К тексту прилагаются вопросы, с учётом его лингвистического, стилистического и художественного своеобразия.</a:t>
            </a:r>
          </a:p>
          <a:p>
            <a:pPr marL="0" indent="0">
              <a:buNone/>
            </a:pPr>
            <a:r>
              <a:rPr lang="ru-RU" sz="2400" b="1" dirty="0" smtClean="0"/>
              <a:t>Данный материал можно использовать с любым учебником.</a:t>
            </a:r>
            <a:endParaRPr lang="ru-RU" sz="2400" b="1" dirty="0"/>
          </a:p>
        </p:txBody>
      </p:sp>
      <p:sp>
        <p:nvSpPr>
          <p:cNvPr id="5" name="Управляющая кнопка: в конец 4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firstslide" highlightClick="1"/>
          </p:cNvPr>
          <p:cNvSpPr/>
          <p:nvPr/>
        </p:nvSpPr>
        <p:spPr>
          <a:xfrm>
            <a:off x="539552" y="584744"/>
            <a:ext cx="540000" cy="540000"/>
          </a:xfrm>
          <a:prstGeom prst="actionButtonBeginning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04361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620688"/>
            <a:ext cx="8424936" cy="55446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b="1" dirty="0" smtClean="0"/>
              <a:t> </a:t>
            </a:r>
            <a:endParaRPr lang="ru-RU" sz="9600" b="1" dirty="0" smtClean="0"/>
          </a:p>
          <a:p>
            <a:pPr marL="0" indent="0">
              <a:buNone/>
            </a:pPr>
            <a:r>
              <a:rPr lang="ru-RU" sz="9600" b="1" dirty="0" smtClean="0"/>
              <a:t>   Однажды утром, когда все ребята из Мишиного дома бегали во дворе, Миша сидел разутый на стуле около кровати. Он задумчиво смотрел на свои красивые башмаки с длинными-предлинными шнурками. Что делать? Не хотят его ноги в башмаки забираться, может подождать, когда башмаки сами наденутся?</a:t>
            </a:r>
            <a:br>
              <a:rPr lang="ru-RU" sz="9600" b="1" dirty="0" smtClean="0"/>
            </a:br>
            <a:r>
              <a:rPr lang="ru-RU" sz="9600" b="1" dirty="0" smtClean="0"/>
              <a:t>     Сидит Миша, ждёт. А ребята во дворе весело с мячиком бегают. Башмаки постояли, подождали… переступили с каблучка на носок. Разок, другой, да и сами на улицу побежали.</a:t>
            </a:r>
            <a:br>
              <a:rPr lang="ru-RU" sz="9600" b="1" dirty="0" smtClean="0"/>
            </a:br>
            <a:r>
              <a:rPr lang="ru-RU" sz="9600" b="1" dirty="0" smtClean="0"/>
              <a:t>     От удивления мальчик чуть со стула не свалился. Вскочил и помчался беглецов догонять. А они уже через порог перескочили, с крыльца вот-вот сбегут. Едва успел их Миша за шнурки ухватить.</a:t>
            </a:r>
            <a:br>
              <a:rPr lang="ru-RU" sz="9600" b="1" dirty="0" smtClean="0"/>
            </a:br>
            <a:r>
              <a:rPr lang="ru-RU" sz="9600" b="1" dirty="0" smtClean="0"/>
              <a:t>    - Нам ждать тебя надоело. Вот мы и пошли сами гулять, - сказали беглецы.</a:t>
            </a:r>
            <a:br>
              <a:rPr lang="ru-RU" sz="9600" b="1" dirty="0" smtClean="0"/>
            </a:br>
            <a:r>
              <a:rPr lang="ru-RU" sz="9600" b="1" dirty="0" smtClean="0"/>
              <a:t>     Миша сел на ступеньки, обулся и очень крепко шнурки завязал (на всякий случай).</a:t>
            </a:r>
            <a:br>
              <a:rPr lang="ru-RU" sz="9600" b="1" dirty="0" smtClean="0"/>
            </a:br>
            <a:r>
              <a:rPr lang="ru-RU" sz="9600" b="1" dirty="0" smtClean="0"/>
              <a:t>     Вот так башмаки проучили лентяя.                                                                               </a:t>
            </a:r>
            <a:r>
              <a:rPr lang="ru-RU" sz="8000" b="1" dirty="0" smtClean="0"/>
              <a:t> </a:t>
            </a:r>
            <a:endParaRPr lang="ru-RU" sz="9600" dirty="0" smtClean="0"/>
          </a:p>
          <a:p>
            <a:pPr marL="0" indent="0">
              <a:buNone/>
            </a:pPr>
            <a:r>
              <a:rPr lang="ru-RU" sz="9600" b="1" dirty="0" smtClean="0"/>
              <a:t> </a:t>
            </a:r>
          </a:p>
          <a:p>
            <a:pPr marL="0" indent="0">
              <a:buNone/>
            </a:pPr>
            <a:r>
              <a:rPr lang="ru-RU" sz="9600" b="1" dirty="0" smtClean="0"/>
              <a:t>                                         </a:t>
            </a:r>
            <a:r>
              <a:rPr lang="ru-RU" sz="9600" dirty="0" smtClean="0"/>
              <a:t> </a:t>
            </a:r>
            <a:endParaRPr lang="ru-RU" sz="9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404664"/>
            <a:ext cx="2714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Прочитай текст 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424488" y="6057352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486891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1656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ysClr val="windowText" lastClr="000000"/>
                </a:solidFill>
              </a:rPr>
              <a:t>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67544" y="5301208"/>
            <a:ext cx="68138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Как башмаки проучили лентяя.</a:t>
            </a: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620688"/>
            <a:ext cx="5287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Какова </a:t>
            </a:r>
            <a:r>
              <a:rPr lang="ru-RU" sz="2800" b="1" dirty="0" smtClean="0">
                <a:solidFill>
                  <a:srgbClr val="FF0000"/>
                </a:solidFill>
              </a:rPr>
              <a:t>главная мысль </a:t>
            </a:r>
            <a:r>
              <a:rPr lang="ru-RU" sz="2800" b="1" dirty="0" smtClean="0"/>
              <a:t>рассказа?</a:t>
            </a:r>
            <a:endParaRPr lang="ru-RU" sz="2800" dirty="0"/>
          </a:p>
        </p:txBody>
      </p:sp>
      <p:pic>
        <p:nvPicPr>
          <p:cNvPr id="12" name="Рисунок 11" descr="ф19.jpg"/>
          <p:cNvPicPr/>
          <p:nvPr/>
        </p:nvPicPr>
        <p:blipFill>
          <a:blip r:embed="rId4" cstate="print"/>
          <a:srcRect l="2282" t="7989" r="2697" b="12121"/>
          <a:stretch>
            <a:fillRect/>
          </a:stretch>
        </p:blipFill>
        <p:spPr>
          <a:xfrm>
            <a:off x="1403648" y="1340768"/>
            <a:ext cx="576064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Прямоугольник 18"/>
          <p:cNvSpPr/>
          <p:nvPr/>
        </p:nvSpPr>
        <p:spPr>
          <a:xfrm>
            <a:off x="5292080" y="1556792"/>
            <a:ext cx="12961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03648" y="1340768"/>
            <a:ext cx="504056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rot="21214978">
            <a:off x="5098810" y="2227852"/>
            <a:ext cx="1728192" cy="504056"/>
          </a:xfrm>
          <a:prstGeom prst="roundRect">
            <a:avLst/>
          </a:prstGeom>
          <a:solidFill>
            <a:srgbClr val="F5FD8B"/>
          </a:solidFill>
          <a:ln>
            <a:solidFill>
              <a:srgbClr val="F5FD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4541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Определи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стиль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текста.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11760" y="1484784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научный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11760" y="2852936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художественный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11760" y="4365104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публицистический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512587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ysClr val="windowText" lastClr="000000"/>
                </a:solidFill>
              </a:rPr>
              <a:t> 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548680"/>
            <a:ext cx="6425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Дополни план.  Озаглавь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каждую часть.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908720"/>
            <a:ext cx="19319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часть</a:t>
            </a:r>
            <a:endParaRPr lang="ru-RU" sz="4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4814206"/>
            <a:ext cx="1152128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Озаглавь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часть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4869160"/>
            <a:ext cx="56166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Лень одолела.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2274838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1484784"/>
            <a:ext cx="7848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b="1" dirty="0" smtClean="0"/>
              <a:t>Однажды утром, когда все ребята из Мишиного дома бегали во дворе, Миша сидел разутый на стуле около кровати. Он задумчиво смотрел на свои красивые башмаки с длинными-предлинными шнурками. Что делать? Не хотят его ноги в башмаки забираться, может подождать, когда башмаки сами наденутся?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62880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Озаглавь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вторую часть.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49074" y="980728"/>
            <a:ext cx="2319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5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часть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1772816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 </a:t>
            </a:r>
            <a:r>
              <a:rPr lang="ru-RU" sz="2800" b="1" dirty="0" smtClean="0"/>
              <a:t>  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4941168"/>
            <a:ext cx="1152128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Озаглавь</a:t>
            </a:r>
          </a:p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часть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4725144"/>
            <a:ext cx="4122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Побег.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988840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99592" y="177281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1988840"/>
            <a:ext cx="8676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/>
              <a:t>Сидит Миша, ждёт. А ребята во дворе весело </a:t>
            </a:r>
          </a:p>
          <a:p>
            <a:r>
              <a:rPr lang="ru-RU" sz="2800" b="1" dirty="0" smtClean="0"/>
              <a:t>с мячиком бегают. Башмаки постояли, подождали… </a:t>
            </a:r>
          </a:p>
          <a:p>
            <a:r>
              <a:rPr lang="ru-RU" sz="2800" b="1" dirty="0" smtClean="0"/>
              <a:t>переступили с каблучка на носок. Разок, другой, да </a:t>
            </a:r>
          </a:p>
          <a:p>
            <a:r>
              <a:rPr lang="ru-RU" sz="2800" b="1" dirty="0" smtClean="0"/>
              <a:t>и сами на улицу побежали.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59716518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Озаглавь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третью часть.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980728"/>
            <a:ext cx="2319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часть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260029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4725144"/>
            <a:ext cx="1152128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Озаглавь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3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часть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51800" y="4797152"/>
            <a:ext cx="26723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погоню.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162880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1844824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​      </a:t>
            </a:r>
            <a:r>
              <a:rPr lang="ru-RU" sz="3200" dirty="0" smtClean="0"/>
              <a:t> </a:t>
            </a:r>
            <a:r>
              <a:rPr lang="ru-RU" sz="3200" b="1" dirty="0" smtClean="0"/>
              <a:t>От удивления мальчик чуть со стула не свалился. Вскочил и помчался беглецов догонять. А они уже через порог перескочили, с крыльца вот-вот сбегут. Едва успел их Миша за шнурки ухватить.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139922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Озаглавь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четвёртую часть.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1052736"/>
            <a:ext cx="2319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часть</a:t>
            </a:r>
            <a:endParaRPr lang="ru-RU" sz="54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260029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4653136"/>
            <a:ext cx="1152128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Озаглавь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4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часть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4797152"/>
            <a:ext cx="36138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Лентяй проучен.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27687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492896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220486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​     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1844824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- Нам ждать тебя надоело. Вот мы и пошли сами гулять, - сказали беглецы.</a:t>
            </a:r>
            <a:br>
              <a:rPr lang="ru-RU" sz="2800" b="1" dirty="0" smtClean="0"/>
            </a:br>
            <a:r>
              <a:rPr lang="ru-RU" sz="2800" b="1" dirty="0" smtClean="0"/>
              <a:t>     Миша сел на ступеньки, обулся и очень крепко шнурки завязал (на всякий случай).</a:t>
            </a:r>
            <a:br>
              <a:rPr lang="ru-RU" sz="2800" b="1" dirty="0" smtClean="0"/>
            </a:br>
            <a:r>
              <a:rPr lang="ru-RU" sz="2800" b="1" dirty="0" smtClean="0"/>
              <a:t>     Вот так башмаки проучили лентяя. 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4139922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ysClr val="windowText" lastClr="00000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Подчеркни в каждом словосочетании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главное слово.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1628800"/>
            <a:ext cx="522437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бегают за мячиком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побежали на улицу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крепко завязал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задумчиво смотрел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красивые </a:t>
            </a: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башмаки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 башмаки забираться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55576" y="2276872"/>
            <a:ext cx="158417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55576" y="2852936"/>
            <a:ext cx="223224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411760" y="3429000"/>
            <a:ext cx="18002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03848" y="4077072"/>
            <a:ext cx="194421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987824" y="4653136"/>
            <a:ext cx="21602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275856" y="5301208"/>
            <a:ext cx="252028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2767</TotalTime>
  <Words>527</Words>
  <Application>Microsoft Office PowerPoint</Application>
  <PresentationFormat>Экран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Пользователь</cp:lastModifiedBy>
  <cp:revision>189</cp:revision>
  <dcterms:created xsi:type="dcterms:W3CDTF">2015-07-17T13:38:45Z</dcterms:created>
  <dcterms:modified xsi:type="dcterms:W3CDTF">2020-07-24T11:53:06Z</dcterms:modified>
</cp:coreProperties>
</file>