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dirty="0"/>
              <a:t>Вопрос: Как</a:t>
            </a:r>
            <a:r>
              <a:rPr lang="ru-RU" sz="2400" baseline="0" dirty="0"/>
              <a:t> вы думаете, имеет ли ваш ребенок представления о традиционном укладе жизни и быта русского народа?</a:t>
            </a:r>
            <a:endParaRPr lang="ru-RU" sz="2400" dirty="0"/>
          </a:p>
        </c:rich>
      </c:tx>
      <c:layout>
        <c:manualLayout>
          <c:xMode val="edge"/>
          <c:yMode val="edge"/>
          <c:x val="0.1337741070409677"/>
          <c:y val="2.00501235547202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0.00%" sourceLinked="0"/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Вопрос 1</c:v>
                </c:pt>
              </c:strCache>
            </c:strRef>
          </c:cat>
          <c:val>
            <c:numRef>
              <c:f>Лист1!$B$2</c:f>
              <c:numCache>
                <c:formatCode>mmm\-yy</c:formatCode>
                <c:ptCount val="1"/>
                <c:pt idx="0">
                  <c:v>0.22727272727272727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5C-4CED-A188-53833105382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dLblPos val="outEnd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E63-4572-A921-7D203CCE0865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Вопрос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0.63636363636363635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5C-4CED-A188-53833105382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3C5C-4CED-A188-5383310538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Вопрос 1</c:v>
                </c:pt>
              </c:strCache>
            </c:strRef>
          </c:cat>
          <c:val>
            <c:numRef>
              <c:f>Лист1!$D$2</c:f>
              <c:numCache>
                <c:formatCode>mmm\-yy</c:formatCode>
                <c:ptCount val="1"/>
                <c:pt idx="0">
                  <c:v>0.13636363636363635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5C-4CED-A188-5383310538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4"/>
        <c:overlap val="-90"/>
        <c:axId val="1196832704"/>
        <c:axId val="1139510592"/>
      </c:barChart>
      <c:catAx>
        <c:axId val="11968327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39510592"/>
        <c:crosses val="autoZero"/>
        <c:auto val="1"/>
        <c:lblAlgn val="ctr"/>
        <c:lblOffset val="100"/>
        <c:noMultiLvlLbl val="0"/>
      </c:catAx>
      <c:valAx>
        <c:axId val="1139510592"/>
        <c:scaling>
          <c:orientation val="minMax"/>
        </c:scaling>
        <c:delete val="1"/>
        <c:axPos val="l"/>
        <c:numFmt formatCode="mmm\-yy" sourceLinked="1"/>
        <c:majorTickMark val="none"/>
        <c:minorTickMark val="none"/>
        <c:tickLblPos val="nextTo"/>
        <c:crossAx val="1196832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dirty="0"/>
              <a:t>Вопрос: Интересно ли лично вам декоративно-прикладное творчество?</a:t>
            </a:r>
          </a:p>
        </c:rich>
      </c:tx>
      <c:layout>
        <c:manualLayout>
          <c:xMode val="edge"/>
          <c:yMode val="edge"/>
          <c:x val="0.1337741070409677"/>
          <c:y val="2.00501235547202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1.2888107791446984E-2"/>
          <c:y val="0.20086836034063874"/>
          <c:w val="0.974223784417106"/>
          <c:h val="0.716508084073823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0.00%" sourceLinked="0"/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Вопрос 2</c:v>
                </c:pt>
              </c:strCache>
            </c:strRef>
          </c:cat>
          <c:val>
            <c:numRef>
              <c:f>Лист1!$B$2</c:f>
              <c:numCache>
                <c:formatCode>mmm\-yy</c:formatCode>
                <c:ptCount val="1"/>
                <c:pt idx="0">
                  <c:v>9.0909090909090912E-2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5C-4CED-A188-53833105382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Вопрос 2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0.86363636363636365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5C-4CED-A188-53833105382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3C5C-4CED-A188-5383310538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Вопрос 2</c:v>
                </c:pt>
              </c:strCache>
            </c:strRef>
          </c:cat>
          <c:val>
            <c:numRef>
              <c:f>Лист1!$D$2</c:f>
              <c:numCache>
                <c:formatCode>mmm\-yy</c:formatCode>
                <c:ptCount val="1"/>
                <c:pt idx="0">
                  <c:v>4.5454545454545456E-2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5C-4CED-A188-5383310538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4"/>
        <c:overlap val="-90"/>
        <c:axId val="1196832704"/>
        <c:axId val="1139510592"/>
      </c:barChart>
      <c:catAx>
        <c:axId val="11968327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39510592"/>
        <c:crosses val="autoZero"/>
        <c:auto val="1"/>
        <c:lblAlgn val="ctr"/>
        <c:lblOffset val="100"/>
        <c:noMultiLvlLbl val="0"/>
      </c:catAx>
      <c:valAx>
        <c:axId val="1139510592"/>
        <c:scaling>
          <c:orientation val="minMax"/>
        </c:scaling>
        <c:delete val="1"/>
        <c:axPos val="l"/>
        <c:numFmt formatCode="mmm\-yy" sourceLinked="1"/>
        <c:majorTickMark val="none"/>
        <c:minorTickMark val="none"/>
        <c:tickLblPos val="nextTo"/>
        <c:crossAx val="1196832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5127086706428821"/>
          <c:y val="0.16121154335286061"/>
          <c:w val="8.3398511917117571E-2"/>
          <c:h val="4.41866348572042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dirty="0"/>
              <a:t>Вопрос: Есть ли в вашей семье традиционно русские предметы быта, одежды,</a:t>
            </a:r>
            <a:r>
              <a:rPr lang="ru-RU" sz="2400" baseline="0" dirty="0"/>
              <a:t> посуда, украшенные народными орнаментами?</a:t>
            </a:r>
            <a:endParaRPr lang="ru-RU" sz="2400" dirty="0"/>
          </a:p>
        </c:rich>
      </c:tx>
      <c:layout>
        <c:manualLayout>
          <c:xMode val="edge"/>
          <c:yMode val="edge"/>
          <c:x val="0.1337741070409677"/>
          <c:y val="2.00501235547202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0.00%" sourceLinked="0"/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Вопрос 3</c:v>
                </c:pt>
              </c:strCache>
            </c:strRef>
          </c:cat>
          <c:val>
            <c:numRef>
              <c:f>Лист1!$B$2</c:f>
              <c:numCache>
                <c:formatCode>mmm\-yy</c:formatCode>
                <c:ptCount val="1"/>
                <c:pt idx="0">
                  <c:v>0.45454545454545453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5C-4CED-A188-53833105382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Вопрос 3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0.54545454545454541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5C-4CED-A188-5383310538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4"/>
        <c:overlap val="-90"/>
        <c:axId val="1196832704"/>
        <c:axId val="1139510592"/>
      </c:barChart>
      <c:catAx>
        <c:axId val="11968327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39510592"/>
        <c:crosses val="autoZero"/>
        <c:auto val="1"/>
        <c:lblAlgn val="ctr"/>
        <c:lblOffset val="100"/>
        <c:noMultiLvlLbl val="0"/>
      </c:catAx>
      <c:valAx>
        <c:axId val="1139510592"/>
        <c:scaling>
          <c:orientation val="minMax"/>
        </c:scaling>
        <c:delete val="1"/>
        <c:axPos val="l"/>
        <c:numFmt formatCode="mmm\-yy" sourceLinked="1"/>
        <c:majorTickMark val="none"/>
        <c:minorTickMark val="none"/>
        <c:tickLblPos val="nextTo"/>
        <c:crossAx val="1196832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dirty="0"/>
              <a:t>Вопрос: Если такие предметы в вашей</a:t>
            </a:r>
            <a:r>
              <a:rPr lang="ru-RU" sz="2400" baseline="0" dirty="0"/>
              <a:t> семье есть, проявляет ли ребенок к ним интерес?</a:t>
            </a:r>
            <a:endParaRPr lang="ru-RU" sz="2400" dirty="0"/>
          </a:p>
        </c:rich>
      </c:tx>
      <c:layout>
        <c:manualLayout>
          <c:xMode val="edge"/>
          <c:yMode val="edge"/>
          <c:x val="0.1337741070409677"/>
          <c:y val="2.00501235547202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0.00%" sourceLinked="0"/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Вопрос 4</c:v>
                </c:pt>
              </c:strCache>
            </c:strRef>
          </c:cat>
          <c:val>
            <c:numRef>
              <c:f>Лист1!$B$2</c:f>
              <c:numCache>
                <c:formatCode>mmm\-yy</c:formatCode>
                <c:ptCount val="1"/>
                <c:pt idx="0">
                  <c:v>0.59090909090909094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5C-4CED-A188-53833105382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Вопрос 4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0.40909090909090912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5C-4CED-A188-5383310538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4"/>
        <c:overlap val="-90"/>
        <c:axId val="1196832704"/>
        <c:axId val="1139510592"/>
      </c:barChart>
      <c:catAx>
        <c:axId val="11968327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39510592"/>
        <c:crosses val="autoZero"/>
        <c:auto val="1"/>
        <c:lblAlgn val="ctr"/>
        <c:lblOffset val="100"/>
        <c:noMultiLvlLbl val="0"/>
      </c:catAx>
      <c:valAx>
        <c:axId val="1139510592"/>
        <c:scaling>
          <c:orientation val="minMax"/>
        </c:scaling>
        <c:delete val="1"/>
        <c:axPos val="l"/>
        <c:numFmt formatCode="mmm\-yy" sourceLinked="1"/>
        <c:majorTickMark val="none"/>
        <c:minorTickMark val="none"/>
        <c:tickLblPos val="nextTo"/>
        <c:crossAx val="1196832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dirty="0"/>
              <a:t>Вопрос: Как вы знакомите ребенка с народным декоративно-прикладным искусством?</a:t>
            </a:r>
          </a:p>
        </c:rich>
      </c:tx>
      <c:layout>
        <c:manualLayout>
          <c:xMode val="edge"/>
          <c:yMode val="edge"/>
          <c:x val="0.1337741070409677"/>
          <c:y val="2.00501235547202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0.00%" sourceLinked="0"/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Вопрос 5</c:v>
                </c:pt>
              </c:strCache>
            </c:strRef>
          </c:cat>
          <c:val>
            <c:numRef>
              <c:f>Лист1!$B$2</c:f>
              <c:numCache>
                <c:formatCode>mmm\-yy</c:formatCode>
                <c:ptCount val="1"/>
                <c:pt idx="0">
                  <c:v>0.63636363636363635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5C-4CED-A188-53833105382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Вопрос 5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0.27272727272727271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5C-4CED-A188-53833105382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3C5C-4CED-A188-5383310538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Вопрос 5</c:v>
                </c:pt>
              </c:strCache>
            </c:strRef>
          </c:cat>
          <c:val>
            <c:numRef>
              <c:f>Лист1!$D$2</c:f>
              <c:numCache>
                <c:formatCode>mmm\-yy</c:formatCode>
                <c:ptCount val="1"/>
                <c:pt idx="0">
                  <c:v>9.0909090909090912E-2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5C-4CED-A188-5383310538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4"/>
        <c:overlap val="-90"/>
        <c:axId val="1196832704"/>
        <c:axId val="1139510592"/>
      </c:barChart>
      <c:catAx>
        <c:axId val="11968327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39510592"/>
        <c:crosses val="autoZero"/>
        <c:auto val="1"/>
        <c:lblAlgn val="ctr"/>
        <c:lblOffset val="100"/>
        <c:noMultiLvlLbl val="0"/>
      </c:catAx>
      <c:valAx>
        <c:axId val="1139510592"/>
        <c:scaling>
          <c:orientation val="minMax"/>
        </c:scaling>
        <c:delete val="1"/>
        <c:axPos val="l"/>
        <c:numFmt formatCode="mmm\-yy" sourceLinked="1"/>
        <c:majorTickMark val="none"/>
        <c:minorTickMark val="none"/>
        <c:tickLblPos val="nextTo"/>
        <c:crossAx val="1196832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dirty="0"/>
              <a:t>Вопрос: В каких мероприятиях детского</a:t>
            </a:r>
            <a:r>
              <a:rPr lang="ru-RU" sz="2400" baseline="0" dirty="0"/>
              <a:t> сада по приобщению детей к народному декоративно-прикладному творчеству вы готовы принять участие?</a:t>
            </a:r>
            <a:endParaRPr lang="ru-RU" sz="2400" dirty="0"/>
          </a:p>
        </c:rich>
      </c:tx>
      <c:layout>
        <c:manualLayout>
          <c:xMode val="edge"/>
          <c:yMode val="edge"/>
          <c:x val="0.1337741070409677"/>
          <c:y val="2.00501235547202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0.00%" sourceLinked="0"/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Вопрос 6</c:v>
                </c:pt>
              </c:strCache>
            </c:strRef>
          </c:cat>
          <c:val>
            <c:numRef>
              <c:f>Лист1!$B$2</c:f>
              <c:numCache>
                <c:formatCode>mmm\-yy</c:formatCode>
                <c:ptCount val="1"/>
                <c:pt idx="0">
                  <c:v>0.13636363636363635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5C-4CED-A188-53833105382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Вопрос 6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0.45454545454545453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5C-4CED-A188-53833105382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3C5C-4CED-A188-5383310538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Вопрос 6</c:v>
                </c:pt>
              </c:strCache>
            </c:strRef>
          </c:cat>
          <c:val>
            <c:numRef>
              <c:f>Лист1!$D$2</c:f>
              <c:numCache>
                <c:formatCode>mmm\-yy</c:formatCode>
                <c:ptCount val="1"/>
                <c:pt idx="0">
                  <c:v>0.40909090909090912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5C-4CED-A188-5383310538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4"/>
        <c:overlap val="-90"/>
        <c:axId val="1196832704"/>
        <c:axId val="1139510592"/>
      </c:barChart>
      <c:catAx>
        <c:axId val="11968327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39510592"/>
        <c:crosses val="autoZero"/>
        <c:auto val="1"/>
        <c:lblAlgn val="ctr"/>
        <c:lblOffset val="100"/>
        <c:noMultiLvlLbl val="0"/>
      </c:catAx>
      <c:valAx>
        <c:axId val="1139510592"/>
        <c:scaling>
          <c:orientation val="minMax"/>
        </c:scaling>
        <c:delete val="1"/>
        <c:axPos val="l"/>
        <c:numFmt formatCode="mmm\-yy" sourceLinked="1"/>
        <c:majorTickMark val="none"/>
        <c:minorTickMark val="none"/>
        <c:tickLblPos val="nextTo"/>
        <c:crossAx val="1196832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Интересуются и знакомят детей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5EA9-4CFC-B115-AFAED6154A9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0.69696969696969702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A9-4CFC-B115-AFAED6154A9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 интересуются и не знакомят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0.30303030303030304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A9-4CFC-B115-AFAED6154A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01414047"/>
        <c:axId val="1538621583"/>
      </c:barChart>
      <c:catAx>
        <c:axId val="15014140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8621583"/>
        <c:crosses val="autoZero"/>
        <c:auto val="1"/>
        <c:lblAlgn val="ctr"/>
        <c:lblOffset val="100"/>
        <c:noMultiLvlLbl val="0"/>
      </c:catAx>
      <c:valAx>
        <c:axId val="15386215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014140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0995188101487325E-2"/>
          <c:y val="0.79667579596028759"/>
          <c:w val="0.93317870592262919"/>
          <c:h val="0.188831450416524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7C3B0A-3EE4-4F4A-B092-C9AB19BA60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BF7BC89-540C-4163-9524-263DB0A365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B7798D-C5FE-484A-B6C4-14E77863D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566D-AC3D-4198-BED2-6CD080F21C6B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D11BAD-8EBC-45F1-9D23-9B7A01CDD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A5E7A6-8660-4569-8CEB-BBA857321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C9838-6AFE-4EDE-8974-8308954E6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398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487C3E-B78F-44AF-B56E-80920397B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8F577A7-2222-4695-B6D2-874248AE95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CE9D3A-B658-4F17-A19D-08CCC5E3C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566D-AC3D-4198-BED2-6CD080F21C6B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A8C35B-4B50-4845-B139-15422AD2F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D9467D-4A55-4F75-A56C-F669097FE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C9838-6AFE-4EDE-8974-8308954E6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910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01F8D04-DAB1-4D15-9FE8-1EA5A75307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37F8BF1-E719-47AF-A5D0-00A464FA78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12E5CA-FDF1-4619-A770-649930465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566D-AC3D-4198-BED2-6CD080F21C6B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AB2ECA-F1C6-47EE-A527-7FCB07DFE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A60812-BE9A-45FA-99A2-1C1C60BA8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C9838-6AFE-4EDE-8974-8308954E6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929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69B53C-F36E-47A0-AD34-6ACB52924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57BB94-560F-4777-8C2C-CD2DD9B129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9B9605-7561-443B-8F3D-E530353A9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566D-AC3D-4198-BED2-6CD080F21C6B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2347CA4-723B-432C-99A4-82AD405C2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4A77FD-4E4C-4920-B3D9-0278D65A1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C9838-6AFE-4EDE-8974-8308954E6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12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1E7F6E-1B09-4122-8D41-2B1ED23CF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9B3ADE3-3F6A-4EC7-9FCC-92D5819C9C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0C3B02-EFA8-44DE-8DE5-80A273646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566D-AC3D-4198-BED2-6CD080F21C6B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A58931-B6DE-45D4-9CCA-752529055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1621298-B9EA-4050-9E5F-3F7D8FA67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C9838-6AFE-4EDE-8974-8308954E6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271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267D9B-C7F9-401B-B90A-86B4B649B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1CCB06-D4DD-4186-ABA9-6812FB4EF0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C95B42C-4BE3-4DF8-833C-091B70279B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A634792-8B2E-42E5-83FC-5E3C79E47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566D-AC3D-4198-BED2-6CD080F21C6B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3A2B9A1-0B7B-4CFF-B1F3-672DA8FAC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464886D-250F-4FB1-B077-3AA212481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C9838-6AFE-4EDE-8974-8308954E6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055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773059-E459-4409-B659-F3F187255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B39159-5C10-4EB1-95F9-0DD0F52021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01BDAD9-C147-46D6-A79D-6F825C9C0D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952BEB8-0D7E-48BE-8E13-A86ED01517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B1656F9-A01E-40FD-81FF-1B90CEF8EF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0B5AC13-95A6-4AF5-BB8A-819B5DE67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566D-AC3D-4198-BED2-6CD080F21C6B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04A9BCF-A93E-411E-B309-861FF5B52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92CFC95-7F9B-407B-90F6-A5020D450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C9838-6AFE-4EDE-8974-8308954E6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42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06BED4-CB5B-483F-8FBC-72DCC00C0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3A0B07C-5507-4C87-9E26-6A3DCD3C8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566D-AC3D-4198-BED2-6CD080F21C6B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D9F486C-C757-48E7-89BC-B932DDA43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6315A31-1EDF-4DF9-AFC3-EB48808DD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C9838-6AFE-4EDE-8974-8308954E6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648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19BDBE5-E980-4F9F-B1D2-BF54E206F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566D-AC3D-4198-BED2-6CD080F21C6B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3DB545C-94DE-4662-8453-D7CC57952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C46744A-1456-49DA-AB6C-F137B870B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C9838-6AFE-4EDE-8974-8308954E6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200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4FCBEE-0210-4842-9BDC-87D77BF5D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6291EB-D36D-4463-BBE9-FD7756F10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B454F9D-4468-4879-91EC-785C101C82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4F0B5F4-433A-4771-839D-EC1CF7981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566D-AC3D-4198-BED2-6CD080F21C6B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F62B47B-8772-405C-A3C1-A710E53F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29AF684-E1A6-4949-867F-60B54A64B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C9838-6AFE-4EDE-8974-8308954E6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328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40C452-A735-4E89-AA9B-16BA7FDA0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45B2628-D8E4-411E-B4C4-7F870378F1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8314D7E-2D38-47D1-8DF7-98C5648E37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0D91943-6D76-4CCA-AAB7-62FDC36D6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566D-AC3D-4198-BED2-6CD080F21C6B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D74B98-15A8-442E-8C2B-B1A2A2684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DBA8B6C-DDFE-4034-B66B-ABE7DD8DE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C9838-6AFE-4EDE-8974-8308954E6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858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7A0A50-9199-41E7-9BAA-7D67209A3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AD8241E-1909-47F2-95C0-32AB68EE51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662FDD-8FBF-443B-8269-8B066E3DEA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A566D-AC3D-4198-BED2-6CD080F21C6B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E3E997-D849-41D3-9168-B347FC3BF8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7FDF3C-301E-4A58-A411-501B1D14BD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C9838-6AFE-4EDE-8974-8308954E6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440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70CF06-3806-4434-877B-D1AC7C7D84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1445" y="1070294"/>
            <a:ext cx="9144000" cy="2973068"/>
          </a:xfrm>
        </p:spPr>
        <p:txBody>
          <a:bodyPr>
            <a:normAutofit fontScale="90000"/>
          </a:bodyPr>
          <a:lstStyle/>
          <a:p>
            <a:r>
              <a:rPr lang="ru-RU" dirty="0"/>
              <a:t>Анкетирование родителей «Русское народное декоративно-прикладное творчество в жизни ребенка»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5F08935-A963-44A8-A153-18B4A79737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93703" y="6225695"/>
            <a:ext cx="7477387" cy="533399"/>
          </a:xfrm>
        </p:spPr>
        <p:txBody>
          <a:bodyPr/>
          <a:lstStyle/>
          <a:p>
            <a:pPr algn="r"/>
            <a:r>
              <a:rPr lang="ru-RU" dirty="0"/>
              <a:t>Подготовила: Мирон Л. Д.</a:t>
            </a:r>
          </a:p>
        </p:txBody>
      </p:sp>
    </p:spTree>
    <p:extLst>
      <p:ext uri="{BB962C8B-B14F-4D97-AF65-F5344CB8AC3E}">
        <p14:creationId xmlns:p14="http://schemas.microsoft.com/office/powerpoint/2010/main" val="3455461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D548F13-FE35-485F-A0A1-055D3AE5E0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4906877"/>
              </p:ext>
            </p:extLst>
          </p:nvPr>
        </p:nvGraphicFramePr>
        <p:xfrm>
          <a:off x="523875" y="342900"/>
          <a:ext cx="10839450" cy="61912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37121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D548F13-FE35-485F-A0A1-055D3AE5E0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6819464"/>
              </p:ext>
            </p:extLst>
          </p:nvPr>
        </p:nvGraphicFramePr>
        <p:xfrm>
          <a:off x="514350" y="295275"/>
          <a:ext cx="10839450" cy="6400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44219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D548F13-FE35-485F-A0A1-055D3AE5E0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4997533"/>
              </p:ext>
            </p:extLst>
          </p:nvPr>
        </p:nvGraphicFramePr>
        <p:xfrm>
          <a:off x="514350" y="295276"/>
          <a:ext cx="10839450" cy="6238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3498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D548F13-FE35-485F-A0A1-055D3AE5E0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203041"/>
              </p:ext>
            </p:extLst>
          </p:nvPr>
        </p:nvGraphicFramePr>
        <p:xfrm>
          <a:off x="514350" y="295275"/>
          <a:ext cx="10839450" cy="6286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14010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D548F13-FE35-485F-A0A1-055D3AE5E0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8985738"/>
              </p:ext>
            </p:extLst>
          </p:nvPr>
        </p:nvGraphicFramePr>
        <p:xfrm>
          <a:off x="514350" y="295276"/>
          <a:ext cx="10839450" cy="6276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87745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D548F13-FE35-485F-A0A1-055D3AE5E0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0347202"/>
              </p:ext>
            </p:extLst>
          </p:nvPr>
        </p:nvGraphicFramePr>
        <p:xfrm>
          <a:off x="497572" y="169439"/>
          <a:ext cx="10839450" cy="6507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70143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4CCF4A-74B5-4BD9-AD66-9D7BCDD4F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5575"/>
            <a:ext cx="10515600" cy="1325563"/>
          </a:xfrm>
        </p:spPr>
        <p:txBody>
          <a:bodyPr>
            <a:normAutofit/>
          </a:bodyPr>
          <a:lstStyle/>
          <a:p>
            <a:r>
              <a:rPr lang="ru-RU" sz="4800" b="1" dirty="0"/>
              <a:t>Выводы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AA5C3466-5A0E-47DB-9032-A67AFE2E32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4624789"/>
              </p:ext>
            </p:extLst>
          </p:nvPr>
        </p:nvGraphicFramePr>
        <p:xfrm>
          <a:off x="838200" y="1238250"/>
          <a:ext cx="10515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49078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696872-4216-4290-A1AA-91490DC2F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093" y="264693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5423257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122</Words>
  <Application>Microsoft Office PowerPoint</Application>
  <PresentationFormat>Широкоэкранный</PresentationFormat>
  <Paragraphs>11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Анкетирование родителей «Русское народное декоративно-прикладное творчество в жизни ребенка»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Мирон</dc:creator>
  <cp:lastModifiedBy>Сергей Мирон</cp:lastModifiedBy>
  <cp:revision>10</cp:revision>
  <dcterms:created xsi:type="dcterms:W3CDTF">2018-03-22T07:46:55Z</dcterms:created>
  <dcterms:modified xsi:type="dcterms:W3CDTF">2018-04-12T08:00:11Z</dcterms:modified>
</cp:coreProperties>
</file>