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6"/>
  </p:notesMasterIdLst>
  <p:sldIdLst>
    <p:sldId id="256" r:id="rId2"/>
    <p:sldId id="260" r:id="rId3"/>
    <p:sldId id="265" r:id="rId4"/>
    <p:sldId id="269" r:id="rId5"/>
    <p:sldId id="270" r:id="rId6"/>
    <p:sldId id="271" r:id="rId7"/>
    <p:sldId id="274" r:id="rId8"/>
    <p:sldId id="275" r:id="rId9"/>
    <p:sldId id="276" r:id="rId10"/>
    <p:sldId id="273" r:id="rId11"/>
    <p:sldId id="277" r:id="rId12"/>
    <p:sldId id="278" r:id="rId13"/>
    <p:sldId id="280" r:id="rId14"/>
    <p:sldId id="261" r:id="rId15"/>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9193" autoAdjust="0"/>
    <p:restoredTop sz="93073" autoAdjust="0"/>
  </p:normalViewPr>
  <p:slideViewPr>
    <p:cSldViewPr snapToGrid="0">
      <p:cViewPr varScale="1">
        <p:scale>
          <a:sx n="116" d="100"/>
          <a:sy n="116" d="100"/>
        </p:scale>
        <p:origin x="1836" y="108"/>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7B17687-73E5-4251-B134-5E8DC43C8EDD}" type="datetimeFigureOut">
              <a:rPr lang="ru-RU" smtClean="0"/>
              <a:t>24.07.2020</a:t>
            </a:fld>
            <a:endParaRPr lang="ru-RU"/>
          </a:p>
        </p:txBody>
      </p:sp>
      <p:sp>
        <p:nvSpPr>
          <p:cNvPr id="4" name="Образ слайда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ADC6AA2-F316-47CA-A63D-4D854ADDDD4A}" type="slidenum">
              <a:rPr lang="ru-RU" smtClean="0"/>
              <a:t>‹#›</a:t>
            </a:fld>
            <a:endParaRPr lang="ru-RU"/>
          </a:p>
        </p:txBody>
      </p:sp>
    </p:spTree>
    <p:extLst>
      <p:ext uri="{BB962C8B-B14F-4D97-AF65-F5344CB8AC3E}">
        <p14:creationId xmlns:p14="http://schemas.microsoft.com/office/powerpoint/2010/main" val="139973553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fld id="{EADC6AA2-F316-47CA-A63D-4D854ADDDD4A}" type="slidenum">
              <a:rPr lang="ru-RU" smtClean="0"/>
              <a:t>1</a:t>
            </a:fld>
            <a:endParaRPr lang="ru-RU"/>
          </a:p>
        </p:txBody>
      </p:sp>
    </p:spTree>
    <p:extLst>
      <p:ext uri="{BB962C8B-B14F-4D97-AF65-F5344CB8AC3E}">
        <p14:creationId xmlns:p14="http://schemas.microsoft.com/office/powerpoint/2010/main" val="309534627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EADC6AA2-F316-47CA-A63D-4D854ADDDD4A}" type="slidenum">
              <a:rPr lang="ru-RU" smtClean="0"/>
              <a:t>10</a:t>
            </a:fld>
            <a:endParaRPr lang="ru-RU"/>
          </a:p>
        </p:txBody>
      </p:sp>
    </p:spTree>
    <p:extLst>
      <p:ext uri="{BB962C8B-B14F-4D97-AF65-F5344CB8AC3E}">
        <p14:creationId xmlns:p14="http://schemas.microsoft.com/office/powerpoint/2010/main" val="300836642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EADC6AA2-F316-47CA-A63D-4D854ADDDD4A}" type="slidenum">
              <a:rPr lang="ru-RU" smtClean="0"/>
              <a:t>11</a:t>
            </a:fld>
            <a:endParaRPr lang="ru-RU"/>
          </a:p>
        </p:txBody>
      </p:sp>
    </p:spTree>
    <p:extLst>
      <p:ext uri="{BB962C8B-B14F-4D97-AF65-F5344CB8AC3E}">
        <p14:creationId xmlns:p14="http://schemas.microsoft.com/office/powerpoint/2010/main" val="300836642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EADC6AA2-F316-47CA-A63D-4D854ADDDD4A}" type="slidenum">
              <a:rPr lang="ru-RU" smtClean="0"/>
              <a:t>12</a:t>
            </a:fld>
            <a:endParaRPr lang="ru-RU"/>
          </a:p>
        </p:txBody>
      </p:sp>
    </p:spTree>
    <p:extLst>
      <p:ext uri="{BB962C8B-B14F-4D97-AF65-F5344CB8AC3E}">
        <p14:creationId xmlns:p14="http://schemas.microsoft.com/office/powerpoint/2010/main" val="300836642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fld id="{EADC6AA2-F316-47CA-A63D-4D854ADDDD4A}" type="slidenum">
              <a:rPr lang="ru-RU" smtClean="0"/>
              <a:t>14</a:t>
            </a:fld>
            <a:endParaRPr lang="ru-RU"/>
          </a:p>
        </p:txBody>
      </p:sp>
    </p:spTree>
    <p:extLst>
      <p:ext uri="{BB962C8B-B14F-4D97-AF65-F5344CB8AC3E}">
        <p14:creationId xmlns:p14="http://schemas.microsoft.com/office/powerpoint/2010/main" val="35189746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EADC6AA2-F316-47CA-A63D-4D854ADDDD4A}" type="slidenum">
              <a:rPr lang="ru-RU" smtClean="0"/>
              <a:t>2</a:t>
            </a:fld>
            <a:endParaRPr lang="ru-RU"/>
          </a:p>
        </p:txBody>
      </p:sp>
    </p:spTree>
    <p:extLst>
      <p:ext uri="{BB962C8B-B14F-4D97-AF65-F5344CB8AC3E}">
        <p14:creationId xmlns:p14="http://schemas.microsoft.com/office/powerpoint/2010/main" val="300836642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EADC6AA2-F316-47CA-A63D-4D854ADDDD4A}" type="slidenum">
              <a:rPr lang="ru-RU" smtClean="0"/>
              <a:t>3</a:t>
            </a:fld>
            <a:endParaRPr lang="ru-RU"/>
          </a:p>
        </p:txBody>
      </p:sp>
    </p:spTree>
    <p:extLst>
      <p:ext uri="{BB962C8B-B14F-4D97-AF65-F5344CB8AC3E}">
        <p14:creationId xmlns:p14="http://schemas.microsoft.com/office/powerpoint/2010/main" val="300836642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EADC6AA2-F316-47CA-A63D-4D854ADDDD4A}" type="slidenum">
              <a:rPr lang="ru-RU" smtClean="0"/>
              <a:t>4</a:t>
            </a:fld>
            <a:endParaRPr lang="ru-RU"/>
          </a:p>
        </p:txBody>
      </p:sp>
    </p:spTree>
    <p:extLst>
      <p:ext uri="{BB962C8B-B14F-4D97-AF65-F5344CB8AC3E}">
        <p14:creationId xmlns:p14="http://schemas.microsoft.com/office/powerpoint/2010/main" val="300836642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EADC6AA2-F316-47CA-A63D-4D854ADDDD4A}" type="slidenum">
              <a:rPr lang="ru-RU" smtClean="0"/>
              <a:t>5</a:t>
            </a:fld>
            <a:endParaRPr lang="ru-RU"/>
          </a:p>
        </p:txBody>
      </p:sp>
    </p:spTree>
    <p:extLst>
      <p:ext uri="{BB962C8B-B14F-4D97-AF65-F5344CB8AC3E}">
        <p14:creationId xmlns:p14="http://schemas.microsoft.com/office/powerpoint/2010/main" val="300836642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EADC6AA2-F316-47CA-A63D-4D854ADDDD4A}" type="slidenum">
              <a:rPr lang="ru-RU" smtClean="0">
                <a:solidFill>
                  <a:prstClr val="black"/>
                </a:solidFill>
              </a:rPr>
              <a:pPr/>
              <a:t>6</a:t>
            </a:fld>
            <a:endParaRPr lang="ru-RU">
              <a:solidFill>
                <a:prstClr val="black"/>
              </a:solidFill>
            </a:endParaRPr>
          </a:p>
        </p:txBody>
      </p:sp>
    </p:spTree>
    <p:extLst>
      <p:ext uri="{BB962C8B-B14F-4D97-AF65-F5344CB8AC3E}">
        <p14:creationId xmlns:p14="http://schemas.microsoft.com/office/powerpoint/2010/main" val="300836642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EADC6AA2-F316-47CA-A63D-4D854ADDDD4A}" type="slidenum">
              <a:rPr lang="ru-RU" smtClean="0"/>
              <a:t>7</a:t>
            </a:fld>
            <a:endParaRPr lang="ru-RU"/>
          </a:p>
        </p:txBody>
      </p:sp>
    </p:spTree>
    <p:extLst>
      <p:ext uri="{BB962C8B-B14F-4D97-AF65-F5344CB8AC3E}">
        <p14:creationId xmlns:p14="http://schemas.microsoft.com/office/powerpoint/2010/main" val="300836642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EADC6AA2-F316-47CA-A63D-4D854ADDDD4A}" type="slidenum">
              <a:rPr lang="ru-RU" smtClean="0"/>
              <a:t>8</a:t>
            </a:fld>
            <a:endParaRPr lang="ru-RU"/>
          </a:p>
        </p:txBody>
      </p:sp>
    </p:spTree>
    <p:extLst>
      <p:ext uri="{BB962C8B-B14F-4D97-AF65-F5344CB8AC3E}">
        <p14:creationId xmlns:p14="http://schemas.microsoft.com/office/powerpoint/2010/main" val="300836642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EADC6AA2-F316-47CA-A63D-4D854ADDDD4A}" type="slidenum">
              <a:rPr lang="ru-RU" smtClean="0"/>
              <a:t>9</a:t>
            </a:fld>
            <a:endParaRPr lang="ru-RU"/>
          </a:p>
        </p:txBody>
      </p:sp>
    </p:spTree>
    <p:extLst>
      <p:ext uri="{BB962C8B-B14F-4D97-AF65-F5344CB8AC3E}">
        <p14:creationId xmlns:p14="http://schemas.microsoft.com/office/powerpoint/2010/main" val="300836642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ru-RU" smtClean="0"/>
              <a:t>Образец заголовка</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5E613676-2CB1-46F9-99C4-E3011AE2D36D}" type="datetime1">
              <a:rPr lang="ru-RU" smtClean="0"/>
              <a:t>24.07.2020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4E384C8F-2489-4E34-8426-D6CAC85766FE}" type="slidenum">
              <a:rPr lang="ru-RU" smtClean="0"/>
              <a:t>‹#›</a:t>
            </a:fld>
            <a:endParaRPr lang="ru-RU"/>
          </a:p>
        </p:txBody>
      </p:sp>
    </p:spTree>
    <p:extLst>
      <p:ext uri="{BB962C8B-B14F-4D97-AF65-F5344CB8AC3E}">
        <p14:creationId xmlns:p14="http://schemas.microsoft.com/office/powerpoint/2010/main" val="41591503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296B07AE-F273-4319-B501-05B681FEFC90}" type="datetime1">
              <a:rPr lang="ru-RU" smtClean="0"/>
              <a:t>24.07.2020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4E384C8F-2489-4E34-8426-D6CAC85766FE}" type="slidenum">
              <a:rPr lang="ru-RU" smtClean="0"/>
              <a:t>‹#›</a:t>
            </a:fld>
            <a:endParaRPr lang="ru-RU"/>
          </a:p>
        </p:txBody>
      </p:sp>
    </p:spTree>
    <p:extLst>
      <p:ext uri="{BB962C8B-B14F-4D97-AF65-F5344CB8AC3E}">
        <p14:creationId xmlns:p14="http://schemas.microsoft.com/office/powerpoint/2010/main" val="18913310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A414E4F8-2274-4E9A-96B4-22C4A9537401}" type="datetime1">
              <a:rPr lang="ru-RU" smtClean="0"/>
              <a:t>24.07.2020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4E384C8F-2489-4E34-8426-D6CAC85766FE}" type="slidenum">
              <a:rPr lang="ru-RU" smtClean="0"/>
              <a:t>‹#›</a:t>
            </a:fld>
            <a:endParaRPr lang="ru-RU"/>
          </a:p>
        </p:txBody>
      </p:sp>
    </p:spTree>
    <p:extLst>
      <p:ext uri="{BB962C8B-B14F-4D97-AF65-F5344CB8AC3E}">
        <p14:creationId xmlns:p14="http://schemas.microsoft.com/office/powerpoint/2010/main" val="8364808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4C747AC1-C368-4D9E-86AD-D0D1485C3EA1}" type="datetime1">
              <a:rPr lang="ru-RU" smtClean="0"/>
              <a:t>24.07.2020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4E384C8F-2489-4E34-8426-D6CAC85766FE}" type="slidenum">
              <a:rPr lang="ru-RU" smtClean="0"/>
              <a:t>‹#›</a:t>
            </a:fld>
            <a:endParaRPr lang="ru-RU"/>
          </a:p>
        </p:txBody>
      </p:sp>
    </p:spTree>
    <p:extLst>
      <p:ext uri="{BB962C8B-B14F-4D97-AF65-F5344CB8AC3E}">
        <p14:creationId xmlns:p14="http://schemas.microsoft.com/office/powerpoint/2010/main" val="25028335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ru-RU" smtClean="0"/>
              <a:t>Образец заголовка</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C21C9872-AFD7-434A-A0CD-768BFC941CF3}" type="datetime1">
              <a:rPr lang="ru-RU" smtClean="0"/>
              <a:t>24.07.2020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4E384C8F-2489-4E34-8426-D6CAC85766FE}" type="slidenum">
              <a:rPr lang="ru-RU" smtClean="0"/>
              <a:t>‹#›</a:t>
            </a:fld>
            <a:endParaRPr lang="ru-RU"/>
          </a:p>
        </p:txBody>
      </p:sp>
    </p:spTree>
    <p:extLst>
      <p:ext uri="{BB962C8B-B14F-4D97-AF65-F5344CB8AC3E}">
        <p14:creationId xmlns:p14="http://schemas.microsoft.com/office/powerpoint/2010/main" val="37629590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27C6DEE6-FDE6-40C5-9C13-63D207BB8541}" type="datetime1">
              <a:rPr lang="ru-RU" smtClean="0"/>
              <a:t>24.07.2020</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4E384C8F-2489-4E34-8426-D6CAC85766FE}" type="slidenum">
              <a:rPr lang="ru-RU" smtClean="0"/>
              <a:t>‹#›</a:t>
            </a:fld>
            <a:endParaRPr lang="ru-RU"/>
          </a:p>
        </p:txBody>
      </p:sp>
    </p:spTree>
    <p:extLst>
      <p:ext uri="{BB962C8B-B14F-4D97-AF65-F5344CB8AC3E}">
        <p14:creationId xmlns:p14="http://schemas.microsoft.com/office/powerpoint/2010/main" val="932919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ru-RU" smtClean="0"/>
              <a:t>Образец заголовка</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629842" y="2505075"/>
            <a:ext cx="3868340"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629150" y="2505075"/>
            <a:ext cx="3887391"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B0303287-135D-4847-8E35-769DF830EAF6}" type="datetime1">
              <a:rPr lang="ru-RU" smtClean="0"/>
              <a:t>24.07.2020</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4E384C8F-2489-4E34-8426-D6CAC85766FE}" type="slidenum">
              <a:rPr lang="ru-RU" smtClean="0"/>
              <a:t>‹#›</a:t>
            </a:fld>
            <a:endParaRPr lang="ru-RU"/>
          </a:p>
        </p:txBody>
      </p:sp>
    </p:spTree>
    <p:extLst>
      <p:ext uri="{BB962C8B-B14F-4D97-AF65-F5344CB8AC3E}">
        <p14:creationId xmlns:p14="http://schemas.microsoft.com/office/powerpoint/2010/main" val="35133446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61E5DCA8-3F7F-4BDF-AEEF-9969815769C0}" type="datetime1">
              <a:rPr lang="ru-RU" smtClean="0"/>
              <a:t>24.07.2020</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4E384C8F-2489-4E34-8426-D6CAC85766FE}" type="slidenum">
              <a:rPr lang="ru-RU" smtClean="0"/>
              <a:t>‹#›</a:t>
            </a:fld>
            <a:endParaRPr lang="ru-RU"/>
          </a:p>
        </p:txBody>
      </p:sp>
    </p:spTree>
    <p:extLst>
      <p:ext uri="{BB962C8B-B14F-4D97-AF65-F5344CB8AC3E}">
        <p14:creationId xmlns:p14="http://schemas.microsoft.com/office/powerpoint/2010/main" val="388035609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1D353D3-B021-4029-B783-3D1ADB4BDA17}" type="datetime1">
              <a:rPr lang="ru-RU" smtClean="0"/>
              <a:t>24.07.2020</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4E384C8F-2489-4E34-8426-D6CAC85766FE}" type="slidenum">
              <a:rPr lang="ru-RU" smtClean="0"/>
              <a:t>‹#›</a:t>
            </a:fld>
            <a:endParaRPr lang="ru-RU"/>
          </a:p>
        </p:txBody>
      </p:sp>
    </p:spTree>
    <p:extLst>
      <p:ext uri="{BB962C8B-B14F-4D97-AF65-F5344CB8AC3E}">
        <p14:creationId xmlns:p14="http://schemas.microsoft.com/office/powerpoint/2010/main" val="11605674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ru-RU" smtClean="0"/>
              <a:t>Образец заголовка</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8F52868B-7433-4693-8CAE-96FF244D6734}" type="datetime1">
              <a:rPr lang="ru-RU" smtClean="0"/>
              <a:t>24.07.2020</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4E384C8F-2489-4E34-8426-D6CAC85766FE}" type="slidenum">
              <a:rPr lang="ru-RU" smtClean="0"/>
              <a:t>‹#›</a:t>
            </a:fld>
            <a:endParaRPr lang="ru-RU"/>
          </a:p>
        </p:txBody>
      </p:sp>
    </p:spTree>
    <p:extLst>
      <p:ext uri="{BB962C8B-B14F-4D97-AF65-F5344CB8AC3E}">
        <p14:creationId xmlns:p14="http://schemas.microsoft.com/office/powerpoint/2010/main" val="426976419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8B9D6A02-E680-4DCB-8FF4-46DB0121A5B7}" type="datetime1">
              <a:rPr lang="ru-RU" smtClean="0"/>
              <a:t>24.07.2020</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4E384C8F-2489-4E34-8426-D6CAC85766FE}" type="slidenum">
              <a:rPr lang="ru-RU" smtClean="0"/>
              <a:t>‹#›</a:t>
            </a:fld>
            <a:endParaRPr lang="ru-RU"/>
          </a:p>
        </p:txBody>
      </p:sp>
    </p:spTree>
    <p:extLst>
      <p:ext uri="{BB962C8B-B14F-4D97-AF65-F5344CB8AC3E}">
        <p14:creationId xmlns:p14="http://schemas.microsoft.com/office/powerpoint/2010/main" val="364090462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l="-10000" r="-10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C4D02A1-3A2C-4F6C-9C97-040817BF748C}" type="datetime1">
              <a:rPr lang="ru-RU" smtClean="0"/>
              <a:t>24.07.2020</a:t>
            </a:fld>
            <a:endParaRPr lang="ru-RU"/>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E384C8F-2489-4E34-8426-D6CAC85766FE}" type="slidenum">
              <a:rPr lang="ru-RU" smtClean="0"/>
              <a:t>‹#›</a:t>
            </a:fld>
            <a:endParaRPr lang="ru-RU"/>
          </a:p>
        </p:txBody>
      </p:sp>
    </p:spTree>
    <p:extLst>
      <p:ext uri="{BB962C8B-B14F-4D97-AF65-F5344CB8AC3E}">
        <p14:creationId xmlns:p14="http://schemas.microsoft.com/office/powerpoint/2010/main" val="374721803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0.xml"/><Relationship Id="rId1" Type="http://schemas.openxmlformats.org/officeDocument/2006/relationships/slideLayout" Target="../slideLayouts/slideLayout1.xml"/><Relationship Id="rId6" Type="http://schemas.openxmlformats.org/officeDocument/2006/relationships/image" Target="../media/image17.png"/><Relationship Id="rId5" Type="http://schemas.openxmlformats.org/officeDocument/2006/relationships/image" Target="../media/image8.png"/><Relationship Id="rId4" Type="http://schemas.openxmlformats.org/officeDocument/2006/relationships/image" Target="../media/image4.png"/></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1.xml"/><Relationship Id="rId1" Type="http://schemas.openxmlformats.org/officeDocument/2006/relationships/slideLayout" Target="../slideLayouts/slideLayout1.xml"/><Relationship Id="rId6" Type="http://schemas.openxmlformats.org/officeDocument/2006/relationships/image" Target="../media/image18.png"/><Relationship Id="rId5" Type="http://schemas.openxmlformats.org/officeDocument/2006/relationships/image" Target="../media/image8.png"/><Relationship Id="rId4" Type="http://schemas.openxmlformats.org/officeDocument/2006/relationships/image" Target="../media/image4.png"/></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20.png"/><Relationship Id="rId2" Type="http://schemas.openxmlformats.org/officeDocument/2006/relationships/notesSlide" Target="../notesSlides/notesSlide12.xml"/><Relationship Id="rId1" Type="http://schemas.openxmlformats.org/officeDocument/2006/relationships/slideLayout" Target="../slideLayouts/slideLayout1.xml"/><Relationship Id="rId6" Type="http://schemas.openxmlformats.org/officeDocument/2006/relationships/image" Target="../media/image19.png"/><Relationship Id="rId5" Type="http://schemas.openxmlformats.org/officeDocument/2006/relationships/image" Target="../media/image8.png"/><Relationship Id="rId4" Type="http://schemas.openxmlformats.org/officeDocument/2006/relationships/image" Target="../media/image4.png"/></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5" Type="http://schemas.openxmlformats.org/officeDocument/2006/relationships/image" Target="../media/image21.png"/><Relationship Id="rId4" Type="http://schemas.openxmlformats.org/officeDocument/2006/relationships/image" Target="../media/image8.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openxmlformats.org/officeDocument/2006/relationships/image" Target="../media/image10.png"/><Relationship Id="rId5" Type="http://schemas.openxmlformats.org/officeDocument/2006/relationships/image" Target="../media/image8.png"/><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image" Target="../media/image11.png"/><Relationship Id="rId5" Type="http://schemas.openxmlformats.org/officeDocument/2006/relationships/image" Target="../media/image8.png"/><Relationship Id="rId4" Type="http://schemas.openxmlformats.org/officeDocument/2006/relationships/image" Target="../media/image4.png"/></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13.png"/><Relationship Id="rId2" Type="http://schemas.openxmlformats.org/officeDocument/2006/relationships/notesSlide" Target="../notesSlides/notesSlide7.xml"/><Relationship Id="rId1" Type="http://schemas.openxmlformats.org/officeDocument/2006/relationships/slideLayout" Target="../slideLayouts/slideLayout1.xml"/><Relationship Id="rId6" Type="http://schemas.openxmlformats.org/officeDocument/2006/relationships/image" Target="../media/image12.png"/><Relationship Id="rId5" Type="http://schemas.openxmlformats.org/officeDocument/2006/relationships/image" Target="../media/image8.png"/><Relationship Id="rId4" Type="http://schemas.openxmlformats.org/officeDocument/2006/relationships/image" Target="../media/image4.png"/></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1.xml"/><Relationship Id="rId6" Type="http://schemas.openxmlformats.org/officeDocument/2006/relationships/image" Target="../media/image14.png"/><Relationship Id="rId5" Type="http://schemas.openxmlformats.org/officeDocument/2006/relationships/image" Target="../media/image8.png"/><Relationship Id="rId4" Type="http://schemas.openxmlformats.org/officeDocument/2006/relationships/image" Target="../media/image4.png"/></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16.png"/><Relationship Id="rId2" Type="http://schemas.openxmlformats.org/officeDocument/2006/relationships/notesSlide" Target="../notesSlides/notesSlide9.xml"/><Relationship Id="rId1" Type="http://schemas.openxmlformats.org/officeDocument/2006/relationships/slideLayout" Target="../slideLayouts/slideLayout1.xml"/><Relationship Id="rId6" Type="http://schemas.openxmlformats.org/officeDocument/2006/relationships/image" Target="../media/image15.png"/><Relationship Id="rId5" Type="http://schemas.openxmlformats.org/officeDocument/2006/relationships/image" Target="../media/image8.png"/><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 y="2548566"/>
            <a:ext cx="7744858" cy="1543252"/>
          </a:xfrm>
          <a:prstGeom prst="rect">
            <a:avLst/>
          </a:prstGeom>
          <a:solidFill>
            <a:schemeClr val="lt1">
              <a:alpha val="77000"/>
            </a:schemeClr>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ru-RU"/>
          </a:p>
        </p:txBody>
      </p:sp>
      <p:sp>
        <p:nvSpPr>
          <p:cNvPr id="5" name="TextBox 4"/>
          <p:cNvSpPr txBox="1"/>
          <p:nvPr/>
        </p:nvSpPr>
        <p:spPr>
          <a:xfrm>
            <a:off x="132202" y="2550579"/>
            <a:ext cx="7480453" cy="1323439"/>
          </a:xfrm>
          <a:prstGeom prst="rect">
            <a:avLst/>
          </a:prstGeom>
          <a:noFill/>
        </p:spPr>
        <p:txBody>
          <a:bodyPr wrap="square" rtlCol="0">
            <a:spAutoFit/>
          </a:bodyPr>
          <a:lstStyle/>
          <a:p>
            <a:r>
              <a:rPr lang="ru-RU" sz="4000" dirty="0" smtClean="0">
                <a:latin typeface="Century Gothic" panose="020B0502020202020204" pitchFamily="34" charset="0"/>
              </a:rPr>
              <a:t>Решение показательных уравнений с параметрами</a:t>
            </a:r>
            <a:endParaRPr lang="ru-RU" sz="4000" dirty="0">
              <a:latin typeface="Century Gothic" panose="020B0502020202020204" pitchFamily="34" charset="0"/>
            </a:endParaRPr>
          </a:p>
        </p:txBody>
      </p:sp>
      <p:sp>
        <p:nvSpPr>
          <p:cNvPr id="6" name="Прямоугольник 5"/>
          <p:cNvSpPr/>
          <p:nvPr/>
        </p:nvSpPr>
        <p:spPr>
          <a:xfrm>
            <a:off x="-1" y="5618601"/>
            <a:ext cx="9144001" cy="837283"/>
          </a:xfrm>
          <a:prstGeom prst="rect">
            <a:avLst/>
          </a:prstGeom>
          <a:solidFill>
            <a:schemeClr val="lt1">
              <a:alpha val="77000"/>
            </a:schemeClr>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ru-RU"/>
          </a:p>
        </p:txBody>
      </p:sp>
      <p:sp>
        <p:nvSpPr>
          <p:cNvPr id="7" name="TextBox 6"/>
          <p:cNvSpPr txBox="1"/>
          <p:nvPr/>
        </p:nvSpPr>
        <p:spPr>
          <a:xfrm>
            <a:off x="407622" y="5658677"/>
            <a:ext cx="6950710" cy="424732"/>
          </a:xfrm>
          <a:prstGeom prst="rect">
            <a:avLst/>
          </a:prstGeom>
          <a:noFill/>
        </p:spPr>
        <p:txBody>
          <a:bodyPr wrap="square" rtlCol="0">
            <a:spAutoFit/>
          </a:bodyPr>
          <a:lstStyle/>
          <a:p>
            <a:pPr>
              <a:lnSpc>
                <a:spcPct val="90000"/>
              </a:lnSpc>
            </a:pPr>
            <a:r>
              <a:rPr lang="ru-RU" sz="2400" dirty="0" smtClean="0">
                <a:solidFill>
                  <a:srgbClr val="002060"/>
                </a:solidFill>
                <a:latin typeface="Century Gothic" panose="020B0502020202020204" pitchFamily="34" charset="0"/>
              </a:rPr>
              <a:t>Автор: Константинова И.А.</a:t>
            </a:r>
            <a:endParaRPr lang="ru-RU" sz="2400" dirty="0">
              <a:solidFill>
                <a:srgbClr val="002060"/>
              </a:solidFill>
              <a:latin typeface="Century Gothic" panose="020B0502020202020204" pitchFamily="34" charset="0"/>
            </a:endParaRPr>
          </a:p>
        </p:txBody>
      </p:sp>
      <p:sp>
        <p:nvSpPr>
          <p:cNvPr id="8" name="Номер слайда 7"/>
          <p:cNvSpPr>
            <a:spLocks noGrp="1"/>
          </p:cNvSpPr>
          <p:nvPr>
            <p:ph type="sldNum" sz="quarter" idx="12"/>
          </p:nvPr>
        </p:nvSpPr>
        <p:spPr>
          <a:xfrm>
            <a:off x="8053330" y="6356351"/>
            <a:ext cx="462020" cy="365125"/>
          </a:xfrm>
        </p:spPr>
        <p:txBody>
          <a:bodyPr/>
          <a:lstStyle/>
          <a:p>
            <a:fld id="{4E384C8F-2489-4E34-8426-D6CAC85766FE}" type="slidenum">
              <a:rPr lang="ru-RU" smtClean="0">
                <a:solidFill>
                  <a:schemeClr val="accent1">
                    <a:lumMod val="75000"/>
                  </a:schemeClr>
                </a:solidFill>
                <a:latin typeface="Century Gothic" panose="020B0502020202020204" pitchFamily="34" charset="0"/>
              </a:rPr>
              <a:t>1</a:t>
            </a:fld>
            <a:endParaRPr lang="ru-RU" dirty="0">
              <a:solidFill>
                <a:schemeClr val="accent1">
                  <a:lumMod val="75000"/>
                </a:schemeClr>
              </a:solidFill>
              <a:latin typeface="Century Gothic" panose="020B0502020202020204" pitchFamily="34" charset="0"/>
            </a:endParaRPr>
          </a:p>
        </p:txBody>
      </p:sp>
      <p:pic>
        <p:nvPicPr>
          <p:cNvPr id="9" name="Рисунок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92153" y="2330599"/>
            <a:ext cx="1924050" cy="3000375"/>
          </a:xfrm>
          <a:prstGeom prst="rect">
            <a:avLst/>
          </a:prstGeom>
        </p:spPr>
      </p:pic>
      <p:sp>
        <p:nvSpPr>
          <p:cNvPr id="2" name="Прямоугольник 1"/>
          <p:cNvSpPr/>
          <p:nvPr/>
        </p:nvSpPr>
        <p:spPr>
          <a:xfrm>
            <a:off x="407622" y="224226"/>
            <a:ext cx="8508581" cy="646331"/>
          </a:xfrm>
          <a:prstGeom prst="rect">
            <a:avLst/>
          </a:prstGeom>
        </p:spPr>
        <p:txBody>
          <a:bodyPr wrap="square">
            <a:spAutoFit/>
          </a:bodyPr>
          <a:lstStyle/>
          <a:p>
            <a:pPr algn="ctr"/>
            <a:r>
              <a:rPr lang="ru-RU" b="1" dirty="0">
                <a:solidFill>
                  <a:schemeClr val="bg1"/>
                </a:solidFill>
              </a:rPr>
              <a:t>Государственное бюджетное общеобразовательное учреждение Самарской области гимназия города Сызрани городского округа Сызрань Самарской области </a:t>
            </a:r>
            <a:endParaRPr lang="ru-RU" dirty="0">
              <a:solidFill>
                <a:schemeClr val="bg1"/>
              </a:solidFill>
            </a:endParaRPr>
          </a:p>
        </p:txBody>
      </p:sp>
      <p:grpSp>
        <p:nvGrpSpPr>
          <p:cNvPr id="10" name="Группа 9"/>
          <p:cNvGrpSpPr/>
          <p:nvPr/>
        </p:nvGrpSpPr>
        <p:grpSpPr>
          <a:xfrm>
            <a:off x="-1" y="997528"/>
            <a:ext cx="9144001" cy="1510962"/>
            <a:chOff x="-1" y="351704"/>
            <a:chExt cx="9144001" cy="1183791"/>
          </a:xfrm>
        </p:grpSpPr>
        <p:sp>
          <p:nvSpPr>
            <p:cNvPr id="11" name="Прямоугольник 10"/>
            <p:cNvSpPr/>
            <p:nvPr/>
          </p:nvSpPr>
          <p:spPr>
            <a:xfrm>
              <a:off x="-1" y="351704"/>
              <a:ext cx="9144001" cy="837283"/>
            </a:xfrm>
            <a:prstGeom prst="rect">
              <a:avLst/>
            </a:prstGeom>
            <a:solidFill>
              <a:schemeClr val="lt1">
                <a:alpha val="77000"/>
              </a:schemeClr>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ru-RU"/>
            </a:p>
          </p:txBody>
        </p:sp>
        <p:sp>
          <p:nvSpPr>
            <p:cNvPr id="12" name="Равнобедренный треугольник 11"/>
            <p:cNvSpPr/>
            <p:nvPr/>
          </p:nvSpPr>
          <p:spPr>
            <a:xfrm rot="10800000">
              <a:off x="484741" y="1188986"/>
              <a:ext cx="1057620" cy="346509"/>
            </a:xfrm>
            <a:prstGeom prst="triangle">
              <a:avLst/>
            </a:prstGeom>
            <a:solidFill>
              <a:schemeClr val="lt1">
                <a:alpha val="77000"/>
              </a:schemeClr>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ru-RU"/>
            </a:p>
          </p:txBody>
        </p:sp>
      </p:grpSp>
    </p:spTree>
    <p:extLst>
      <p:ext uri="{BB962C8B-B14F-4D97-AF65-F5344CB8AC3E}">
        <p14:creationId xmlns:p14="http://schemas.microsoft.com/office/powerpoint/2010/main" val="15120306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Рисунок 1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28747" y="453891"/>
            <a:ext cx="11529749" cy="6917850"/>
          </a:xfrm>
          <a:prstGeom prst="rect">
            <a:avLst/>
          </a:prstGeom>
        </p:spPr>
      </p:pic>
      <p:sp>
        <p:nvSpPr>
          <p:cNvPr id="6" name="Прямоугольник 5"/>
          <p:cNvSpPr/>
          <p:nvPr/>
        </p:nvSpPr>
        <p:spPr>
          <a:xfrm>
            <a:off x="-35265" y="357559"/>
            <a:ext cx="9144001" cy="837283"/>
          </a:xfrm>
          <a:prstGeom prst="rect">
            <a:avLst/>
          </a:prstGeom>
          <a:solidFill>
            <a:schemeClr val="lt1">
              <a:alpha val="77000"/>
            </a:schemeClr>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ru-RU"/>
          </a:p>
        </p:txBody>
      </p:sp>
      <p:sp>
        <p:nvSpPr>
          <p:cNvPr id="7" name="TextBox 6"/>
          <p:cNvSpPr txBox="1"/>
          <p:nvPr/>
        </p:nvSpPr>
        <p:spPr>
          <a:xfrm>
            <a:off x="1734670" y="469378"/>
            <a:ext cx="6334699" cy="590931"/>
          </a:xfrm>
          <a:prstGeom prst="rect">
            <a:avLst/>
          </a:prstGeom>
          <a:noFill/>
        </p:spPr>
        <p:txBody>
          <a:bodyPr wrap="square" rtlCol="0">
            <a:spAutoFit/>
          </a:bodyPr>
          <a:lstStyle/>
          <a:p>
            <a:pPr algn="ctr">
              <a:lnSpc>
                <a:spcPct val="90000"/>
              </a:lnSpc>
            </a:pPr>
            <a:r>
              <a:rPr lang="ru-RU" sz="3600" b="1" dirty="0" smtClean="0">
                <a:solidFill>
                  <a:srgbClr val="0070C0"/>
                </a:solidFill>
                <a:latin typeface="Century Gothic" panose="020B0502020202020204" pitchFamily="34" charset="0"/>
              </a:rPr>
              <a:t>Уравнение 2</a:t>
            </a:r>
            <a:endParaRPr lang="ru-RU" sz="3600" b="1" dirty="0">
              <a:solidFill>
                <a:srgbClr val="0070C0"/>
              </a:solidFill>
              <a:latin typeface="Century Gothic" panose="020B0502020202020204" pitchFamily="34" charset="0"/>
            </a:endParaRPr>
          </a:p>
        </p:txBody>
      </p:sp>
      <p:sp>
        <p:nvSpPr>
          <p:cNvPr id="8" name="Номер слайда 7"/>
          <p:cNvSpPr>
            <a:spLocks noGrp="1"/>
          </p:cNvSpPr>
          <p:nvPr>
            <p:ph type="sldNum" sz="quarter" idx="12"/>
          </p:nvPr>
        </p:nvSpPr>
        <p:spPr>
          <a:xfrm>
            <a:off x="8053330" y="6356351"/>
            <a:ext cx="462020" cy="365125"/>
          </a:xfrm>
        </p:spPr>
        <p:txBody>
          <a:bodyPr/>
          <a:lstStyle/>
          <a:p>
            <a:fld id="{4E384C8F-2489-4E34-8426-D6CAC85766FE}" type="slidenum">
              <a:rPr lang="ru-RU" smtClean="0">
                <a:solidFill>
                  <a:schemeClr val="accent1">
                    <a:lumMod val="75000"/>
                  </a:schemeClr>
                </a:solidFill>
                <a:latin typeface="Century Gothic" panose="020B0502020202020204" pitchFamily="34" charset="0"/>
              </a:rPr>
              <a:t>10</a:t>
            </a:fld>
            <a:endParaRPr lang="ru-RU" dirty="0">
              <a:solidFill>
                <a:schemeClr val="accent1">
                  <a:lumMod val="75000"/>
                </a:schemeClr>
              </a:solidFill>
              <a:latin typeface="Century Gothic" panose="020B0502020202020204" pitchFamily="34" charset="0"/>
            </a:endParaRPr>
          </a:p>
        </p:txBody>
      </p:sp>
      <p:pic>
        <p:nvPicPr>
          <p:cNvPr id="2" name="Рисунок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67924" y="2248183"/>
            <a:ext cx="2742973" cy="2742973"/>
          </a:xfrm>
          <a:prstGeom prst="rect">
            <a:avLst/>
          </a:prstGeom>
        </p:spPr>
      </p:pic>
      <p:pic>
        <p:nvPicPr>
          <p:cNvPr id="9" name="Рисунок 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715250" y="0"/>
            <a:ext cx="1428750" cy="1428750"/>
          </a:xfrm>
          <a:prstGeom prst="rect">
            <a:avLst/>
          </a:prstGeom>
        </p:spPr>
      </p:pic>
      <mc:AlternateContent xmlns:mc="http://schemas.openxmlformats.org/markup-compatibility/2006" xmlns:a14="http://schemas.microsoft.com/office/drawing/2010/main">
        <mc:Choice Requires="a14">
          <p:sp>
            <p:nvSpPr>
              <p:cNvPr id="4" name="Прямоугольник 3"/>
              <p:cNvSpPr/>
              <p:nvPr/>
            </p:nvSpPr>
            <p:spPr>
              <a:xfrm>
                <a:off x="1882774" y="1987305"/>
                <a:ext cx="6038489" cy="3477875"/>
              </a:xfrm>
              <a:prstGeom prst="rect">
                <a:avLst/>
              </a:prstGeom>
            </p:spPr>
            <p:txBody>
              <a:bodyPr wrap="square">
                <a:spAutoFit/>
              </a:bodyPr>
              <a:lstStyle/>
              <a:p>
                <a:pPr marL="82296" indent="0" algn="ctr">
                  <a:buNone/>
                </a:pPr>
                <a:r>
                  <a:rPr lang="ru-RU" sz="2000" dirty="0">
                    <a:latin typeface="Cambria" panose="02040503050406030204" pitchFamily="18" charset="0"/>
                  </a:rPr>
                  <a:t>Рассмотрим графический способ решения этого уравнения.</a:t>
                </a:r>
                <a14:m>
                  <m:oMath xmlns:m="http://schemas.openxmlformats.org/officeDocument/2006/math">
                    <m:sSup>
                      <m:sSupPr>
                        <m:ctrlPr>
                          <a:rPr lang="ru-RU" sz="2000" i="1">
                            <a:latin typeface="Cambria Math" panose="02040503050406030204" pitchFamily="18" charset="0"/>
                          </a:rPr>
                        </m:ctrlPr>
                      </m:sSupPr>
                      <m:e>
                        <m:r>
                          <a:rPr lang="ru-RU" sz="2000" i="1">
                            <a:latin typeface="Cambria Math" panose="02040503050406030204" pitchFamily="18" charset="0"/>
                          </a:rPr>
                          <m:t>                 4</m:t>
                        </m:r>
                      </m:e>
                      <m:sup>
                        <m:r>
                          <a:rPr lang="en-US" sz="2000" i="1">
                            <a:latin typeface="Cambria Math" panose="02040503050406030204" pitchFamily="18" charset="0"/>
                          </a:rPr>
                          <m:t>𝑥</m:t>
                        </m:r>
                      </m:sup>
                    </m:sSup>
                    <m:r>
                      <a:rPr lang="ru-RU" sz="2000" i="1">
                        <a:latin typeface="Cambria Math" panose="02040503050406030204" pitchFamily="18" charset="0"/>
                      </a:rPr>
                      <m:t>−3∙</m:t>
                    </m:r>
                    <m:sSup>
                      <m:sSupPr>
                        <m:ctrlPr>
                          <a:rPr lang="ru-RU" sz="2000" i="1">
                            <a:latin typeface="Cambria Math" panose="02040503050406030204" pitchFamily="18" charset="0"/>
                          </a:rPr>
                        </m:ctrlPr>
                      </m:sSupPr>
                      <m:e>
                        <m:r>
                          <a:rPr lang="ru-RU" sz="2000" i="1">
                            <a:latin typeface="Cambria Math" panose="02040503050406030204" pitchFamily="18" charset="0"/>
                          </a:rPr>
                          <m:t>2</m:t>
                        </m:r>
                      </m:e>
                      <m:sup>
                        <m:r>
                          <a:rPr lang="ru-RU" sz="2000" i="1">
                            <a:latin typeface="Cambria Math" panose="02040503050406030204" pitchFamily="18" charset="0"/>
                          </a:rPr>
                          <m:t>𝑥</m:t>
                        </m:r>
                      </m:sup>
                    </m:sSup>
                    <m:r>
                      <a:rPr lang="ru-RU" sz="2000" i="1">
                        <a:latin typeface="Cambria Math" panose="02040503050406030204" pitchFamily="18" charset="0"/>
                      </a:rPr>
                      <m:t>+</m:t>
                    </m:r>
                    <m:sSup>
                      <m:sSupPr>
                        <m:ctrlPr>
                          <a:rPr lang="ru-RU" sz="2000" i="1">
                            <a:latin typeface="Cambria Math" panose="02040503050406030204" pitchFamily="18" charset="0"/>
                          </a:rPr>
                        </m:ctrlPr>
                      </m:sSupPr>
                      <m:e>
                        <m:r>
                          <a:rPr lang="ru-RU" sz="2000" i="1">
                            <a:latin typeface="Cambria Math" panose="02040503050406030204" pitchFamily="18" charset="0"/>
                          </a:rPr>
                          <m:t>𝑎</m:t>
                        </m:r>
                      </m:e>
                      <m:sup>
                        <m:r>
                          <a:rPr lang="ru-RU" sz="2000" i="1">
                            <a:latin typeface="Cambria Math" panose="02040503050406030204" pitchFamily="18" charset="0"/>
                          </a:rPr>
                          <m:t>2</m:t>
                        </m:r>
                      </m:sup>
                    </m:sSup>
                    <m:r>
                      <a:rPr lang="ru-RU" sz="2000" i="1">
                        <a:latin typeface="Cambria Math" panose="02040503050406030204" pitchFamily="18" charset="0"/>
                      </a:rPr>
                      <m:t>−4</m:t>
                    </m:r>
                    <m:r>
                      <a:rPr lang="ru-RU" sz="2000" i="1">
                        <a:latin typeface="Cambria Math" panose="02040503050406030204" pitchFamily="18" charset="0"/>
                      </a:rPr>
                      <m:t>𝑎</m:t>
                    </m:r>
                    <m:r>
                      <a:rPr lang="ru-RU" sz="2000" i="1">
                        <a:latin typeface="Cambria Math" panose="02040503050406030204" pitchFamily="18" charset="0"/>
                      </a:rPr>
                      <m:t>=0</m:t>
                    </m:r>
                  </m:oMath>
                </a14:m>
                <a:endParaRPr lang="ru-RU" sz="2000" dirty="0">
                  <a:latin typeface="Cambria" panose="02040503050406030204" pitchFamily="18" charset="0"/>
                </a:endParaRPr>
              </a:p>
              <a:p>
                <a:pPr algn="ctr"/>
                <a:endParaRPr lang="ru-RU" sz="2000" dirty="0">
                  <a:latin typeface="Cambria" panose="02040503050406030204" pitchFamily="18" charset="0"/>
                </a:endParaRPr>
              </a:p>
              <a:p>
                <a:pPr marL="82296" indent="0" algn="ctr">
                  <a:buNone/>
                </a:pPr>
                <a:r>
                  <a:rPr lang="ru-RU" sz="2000" dirty="0">
                    <a:latin typeface="Cambria" panose="02040503050406030204" pitchFamily="18" charset="0"/>
                  </a:rPr>
                  <a:t>Пусть </a:t>
                </a:r>
                <a14:m>
                  <m:oMath xmlns:m="http://schemas.openxmlformats.org/officeDocument/2006/math">
                    <m:sSup>
                      <m:sSupPr>
                        <m:ctrlPr>
                          <a:rPr lang="ru-RU" sz="2000" i="1">
                            <a:latin typeface="Cambria Math" panose="02040503050406030204" pitchFamily="18" charset="0"/>
                          </a:rPr>
                        </m:ctrlPr>
                      </m:sSupPr>
                      <m:e>
                        <m:r>
                          <a:rPr lang="ru-RU" sz="2000" i="1">
                            <a:latin typeface="Cambria Math" panose="02040503050406030204" pitchFamily="18" charset="0"/>
                          </a:rPr>
                          <m:t>𝑎</m:t>
                        </m:r>
                      </m:e>
                      <m:sup>
                        <m:r>
                          <a:rPr lang="ru-RU" sz="2000">
                            <a:latin typeface="Cambria Math" panose="02040503050406030204" pitchFamily="18" charset="0"/>
                          </a:rPr>
                          <m:t>2</m:t>
                        </m:r>
                      </m:sup>
                    </m:sSup>
                    <m:r>
                      <a:rPr lang="ru-RU" sz="2000" i="1">
                        <a:latin typeface="Cambria Math" panose="02040503050406030204" pitchFamily="18" charset="0"/>
                      </a:rPr>
                      <m:t>−</m:t>
                    </m:r>
                    <m:r>
                      <a:rPr lang="ru-RU" sz="2000">
                        <a:latin typeface="Cambria Math" panose="02040503050406030204" pitchFamily="18" charset="0"/>
                      </a:rPr>
                      <m:t>4</m:t>
                    </m:r>
                    <m:r>
                      <a:rPr lang="ru-RU" sz="2000" i="1">
                        <a:latin typeface="Cambria Math" panose="02040503050406030204" pitchFamily="18" charset="0"/>
                      </a:rPr>
                      <m:t>𝑎</m:t>
                    </m:r>
                    <m:r>
                      <a:rPr lang="ru-RU" sz="2000">
                        <a:latin typeface="Cambria Math" panose="02040503050406030204" pitchFamily="18" charset="0"/>
                      </a:rPr>
                      <m:t>=</m:t>
                    </m:r>
                    <m:r>
                      <a:rPr lang="en-US" sz="2000" i="1">
                        <a:latin typeface="Cambria Math" panose="02040503050406030204" pitchFamily="18" charset="0"/>
                      </a:rPr>
                      <m:t>𝑏</m:t>
                    </m:r>
                    <m:r>
                      <a:rPr lang="ru-RU" sz="2000">
                        <a:latin typeface="Cambria Math" panose="02040503050406030204" pitchFamily="18" charset="0"/>
                      </a:rPr>
                      <m:t>, </m:t>
                    </m:r>
                  </m:oMath>
                </a14:m>
                <a:r>
                  <a:rPr lang="ru-RU" sz="2000" dirty="0">
                    <a:latin typeface="Cambria" panose="02040503050406030204" pitchFamily="18" charset="0"/>
                  </a:rPr>
                  <a:t>тогда уравнение примет вид </a:t>
                </a:r>
                <a14:m>
                  <m:oMath xmlns:m="http://schemas.openxmlformats.org/officeDocument/2006/math">
                    <m:sSup>
                      <m:sSupPr>
                        <m:ctrlPr>
                          <a:rPr lang="ru-RU" sz="2000" i="1">
                            <a:latin typeface="Cambria Math" panose="02040503050406030204" pitchFamily="18" charset="0"/>
                          </a:rPr>
                        </m:ctrlPr>
                      </m:sSupPr>
                      <m:e>
                        <m:r>
                          <a:rPr lang="ru-RU" sz="2000">
                            <a:latin typeface="Cambria Math" panose="02040503050406030204" pitchFamily="18" charset="0"/>
                          </a:rPr>
                          <m:t>4</m:t>
                        </m:r>
                      </m:e>
                      <m:sup>
                        <m:r>
                          <a:rPr lang="en-US" sz="2000" i="1">
                            <a:latin typeface="Cambria Math" panose="02040503050406030204" pitchFamily="18" charset="0"/>
                          </a:rPr>
                          <m:t>𝑥</m:t>
                        </m:r>
                      </m:sup>
                    </m:sSup>
                    <m:r>
                      <a:rPr lang="ru-RU" sz="2000" i="1">
                        <a:latin typeface="Cambria Math" panose="02040503050406030204" pitchFamily="18" charset="0"/>
                      </a:rPr>
                      <m:t>−</m:t>
                    </m:r>
                    <m:r>
                      <a:rPr lang="ru-RU" sz="2000">
                        <a:latin typeface="Cambria Math" panose="02040503050406030204" pitchFamily="18" charset="0"/>
                      </a:rPr>
                      <m:t>3∙</m:t>
                    </m:r>
                    <m:sSup>
                      <m:sSupPr>
                        <m:ctrlPr>
                          <a:rPr lang="ru-RU" sz="2000" i="1">
                            <a:latin typeface="Cambria Math" panose="02040503050406030204" pitchFamily="18" charset="0"/>
                          </a:rPr>
                        </m:ctrlPr>
                      </m:sSupPr>
                      <m:e>
                        <m:r>
                          <a:rPr lang="ru-RU" sz="2000">
                            <a:latin typeface="Cambria Math" panose="02040503050406030204" pitchFamily="18" charset="0"/>
                          </a:rPr>
                          <m:t>2</m:t>
                        </m:r>
                      </m:e>
                      <m:sup>
                        <m:r>
                          <a:rPr lang="ru-RU" sz="2000" i="1">
                            <a:latin typeface="Cambria Math" panose="02040503050406030204" pitchFamily="18" charset="0"/>
                          </a:rPr>
                          <m:t>𝑥</m:t>
                        </m:r>
                      </m:sup>
                    </m:sSup>
                    <m:r>
                      <a:rPr lang="ru-RU" sz="2000">
                        <a:latin typeface="Cambria Math" panose="02040503050406030204" pitchFamily="18" charset="0"/>
                      </a:rPr>
                      <m:t>+</m:t>
                    </m:r>
                    <m:r>
                      <a:rPr lang="en-US" sz="2000" i="1">
                        <a:latin typeface="Cambria Math" panose="02040503050406030204" pitchFamily="18" charset="0"/>
                      </a:rPr>
                      <m:t>𝑏</m:t>
                    </m:r>
                    <m:r>
                      <a:rPr lang="ru-RU" sz="2000">
                        <a:latin typeface="Cambria Math" panose="02040503050406030204" pitchFamily="18" charset="0"/>
                      </a:rPr>
                      <m:t>=0</m:t>
                    </m:r>
                  </m:oMath>
                </a14:m>
                <a:endParaRPr lang="ru-RU" sz="2000" dirty="0">
                  <a:latin typeface="Cambria" panose="02040503050406030204" pitchFamily="18" charset="0"/>
                </a:endParaRPr>
              </a:p>
              <a:p>
                <a:pPr marL="82296" indent="0" algn="ctr">
                  <a:buNone/>
                </a:pPr>
                <a:r>
                  <a:rPr lang="ru-RU" sz="2000" dirty="0">
                    <a:latin typeface="Cambria" panose="02040503050406030204" pitchFamily="18" charset="0"/>
                  </a:rPr>
                  <a:t>Рассмотрим функцию</a:t>
                </a:r>
                <a14:m>
                  <m:oMath xmlns:m="http://schemas.openxmlformats.org/officeDocument/2006/math">
                    <m:r>
                      <a:rPr lang="ru-RU" sz="2000" i="1">
                        <a:latin typeface="Cambria Math" panose="02040503050406030204" pitchFamily="18" charset="0"/>
                      </a:rPr>
                      <m:t> </m:t>
                    </m:r>
                    <m:r>
                      <a:rPr lang="ru-RU" sz="2000" i="1">
                        <a:latin typeface="Cambria Math" panose="02040503050406030204" pitchFamily="18" charset="0"/>
                      </a:rPr>
                      <m:t>𝑦</m:t>
                    </m:r>
                    <m:r>
                      <a:rPr lang="ru-RU" sz="2000" i="1">
                        <a:latin typeface="Cambria Math" panose="02040503050406030204" pitchFamily="18" charset="0"/>
                      </a:rPr>
                      <m:t>=</m:t>
                    </m:r>
                    <m:sSup>
                      <m:sSupPr>
                        <m:ctrlPr>
                          <a:rPr lang="ru-RU" sz="2000" i="1">
                            <a:latin typeface="Cambria Math" panose="02040503050406030204" pitchFamily="18" charset="0"/>
                          </a:rPr>
                        </m:ctrlPr>
                      </m:sSupPr>
                      <m:e>
                        <m:r>
                          <a:rPr lang="ru-RU" sz="2000" i="1">
                            <a:latin typeface="Cambria Math" panose="02040503050406030204" pitchFamily="18" charset="0"/>
                          </a:rPr>
                          <m:t>4</m:t>
                        </m:r>
                      </m:e>
                      <m:sup>
                        <m:r>
                          <a:rPr lang="en-US" sz="2000" i="1">
                            <a:latin typeface="Cambria Math" panose="02040503050406030204" pitchFamily="18" charset="0"/>
                          </a:rPr>
                          <m:t>𝑥</m:t>
                        </m:r>
                      </m:sup>
                    </m:sSup>
                    <m:r>
                      <a:rPr lang="ru-RU" sz="2000" i="1">
                        <a:latin typeface="Cambria Math" panose="02040503050406030204" pitchFamily="18" charset="0"/>
                      </a:rPr>
                      <m:t>−3∙</m:t>
                    </m:r>
                    <m:sSup>
                      <m:sSupPr>
                        <m:ctrlPr>
                          <a:rPr lang="ru-RU" sz="2000" i="1">
                            <a:latin typeface="Cambria Math" panose="02040503050406030204" pitchFamily="18" charset="0"/>
                          </a:rPr>
                        </m:ctrlPr>
                      </m:sSupPr>
                      <m:e>
                        <m:r>
                          <a:rPr lang="ru-RU" sz="2000" i="1">
                            <a:latin typeface="Cambria Math" panose="02040503050406030204" pitchFamily="18" charset="0"/>
                          </a:rPr>
                          <m:t>2</m:t>
                        </m:r>
                      </m:e>
                      <m:sup>
                        <m:r>
                          <a:rPr lang="ru-RU" sz="2000" i="1">
                            <a:latin typeface="Cambria Math" panose="02040503050406030204" pitchFamily="18" charset="0"/>
                          </a:rPr>
                          <m:t>𝑥</m:t>
                        </m:r>
                      </m:sup>
                    </m:sSup>
                    <m:r>
                      <a:rPr lang="ru-RU" sz="2000" i="1">
                        <a:latin typeface="Cambria Math" panose="02040503050406030204" pitchFamily="18" charset="0"/>
                      </a:rPr>
                      <m:t>+</m:t>
                    </m:r>
                    <m:r>
                      <a:rPr lang="en-US" sz="2000" i="1">
                        <a:latin typeface="Cambria Math" panose="02040503050406030204" pitchFamily="18" charset="0"/>
                      </a:rPr>
                      <m:t>𝑏</m:t>
                    </m:r>
                  </m:oMath>
                </a14:m>
                <a:r>
                  <a:rPr lang="ru-RU" sz="2000" dirty="0">
                    <a:latin typeface="Cambria" panose="02040503050406030204" pitchFamily="18" charset="0"/>
                  </a:rPr>
                  <a:t>, стоящую в левой части уравнения и построим ее график при </a:t>
                </a:r>
                <a14:m>
                  <m:oMath xmlns:m="http://schemas.openxmlformats.org/officeDocument/2006/math">
                    <m:r>
                      <a:rPr lang="ru-RU" sz="2000" i="1">
                        <a:latin typeface="Cambria Math" panose="02040503050406030204" pitchFamily="18" charset="0"/>
                      </a:rPr>
                      <m:t>𝑏</m:t>
                    </m:r>
                    <m:r>
                      <a:rPr lang="ru-RU" sz="2000" i="1">
                        <a:latin typeface="Cambria Math" panose="02040503050406030204" pitchFamily="18" charset="0"/>
                      </a:rPr>
                      <m:t>=0.</m:t>
                    </m:r>
                  </m:oMath>
                </a14:m>
                <a:r>
                  <a:rPr lang="ru-RU" sz="2000" dirty="0">
                    <a:latin typeface="Cambria" panose="02040503050406030204" pitchFamily="18" charset="0"/>
                  </a:rPr>
                  <a:t> Область определения функции </a:t>
                </a:r>
                <a:r>
                  <a:rPr lang="en-US" sz="2000" dirty="0">
                    <a:latin typeface="Cambria" panose="02040503050406030204" pitchFamily="18" charset="0"/>
                  </a:rPr>
                  <a:t>R</a:t>
                </a:r>
                <a:r>
                  <a:rPr lang="ru-RU" sz="2000" dirty="0">
                    <a:latin typeface="Cambria" panose="02040503050406030204" pitchFamily="18" charset="0"/>
                  </a:rPr>
                  <a:t>. Точки пересечения графика с осями координат: с осью </a:t>
                </a:r>
                <a:r>
                  <a:rPr lang="en-US" sz="2000" dirty="0">
                    <a:latin typeface="Cambria" panose="02040503050406030204" pitchFamily="18" charset="0"/>
                  </a:rPr>
                  <a:t>OX: </a:t>
                </a:r>
                <a14:m>
                  <m:oMath xmlns:m="http://schemas.openxmlformats.org/officeDocument/2006/math">
                    <m:r>
                      <a:rPr lang="en-US" sz="2000" i="1">
                        <a:latin typeface="Cambria Math" panose="02040503050406030204" pitchFamily="18" charset="0"/>
                      </a:rPr>
                      <m:t> </m:t>
                    </m:r>
                    <m:sSup>
                      <m:sSupPr>
                        <m:ctrlPr>
                          <a:rPr lang="ru-RU" sz="2000" i="1">
                            <a:latin typeface="Cambria Math" panose="02040503050406030204" pitchFamily="18" charset="0"/>
                          </a:rPr>
                        </m:ctrlPr>
                      </m:sSupPr>
                      <m:e>
                        <m:r>
                          <a:rPr lang="ru-RU" sz="2000" i="1">
                            <a:latin typeface="Cambria Math" panose="02040503050406030204" pitchFamily="18" charset="0"/>
                          </a:rPr>
                          <m:t>𝑦</m:t>
                        </m:r>
                        <m:r>
                          <a:rPr lang="en-US" sz="2000" i="1">
                            <a:latin typeface="Cambria Math" panose="02040503050406030204" pitchFamily="18" charset="0"/>
                          </a:rPr>
                          <m:t>=0, </m:t>
                        </m:r>
                        <m:r>
                          <a:rPr lang="ru-RU" sz="2000" i="1">
                            <a:latin typeface="Cambria Math" panose="02040503050406030204" pitchFamily="18" charset="0"/>
                          </a:rPr>
                          <m:t>⟹</m:t>
                        </m:r>
                        <m:r>
                          <a:rPr lang="en-US" sz="2000" i="1">
                            <a:latin typeface="Cambria Math" panose="02040503050406030204" pitchFamily="18" charset="0"/>
                          </a:rPr>
                          <m:t>4</m:t>
                        </m:r>
                      </m:e>
                      <m:sup>
                        <m:r>
                          <a:rPr lang="en-US" sz="2000" i="1">
                            <a:latin typeface="Cambria Math" panose="02040503050406030204" pitchFamily="18" charset="0"/>
                          </a:rPr>
                          <m:t>𝑥</m:t>
                        </m:r>
                      </m:sup>
                    </m:sSup>
                    <m:r>
                      <a:rPr lang="en-US" sz="2000" i="1">
                        <a:latin typeface="Cambria Math" panose="02040503050406030204" pitchFamily="18" charset="0"/>
                      </a:rPr>
                      <m:t>−3∙</m:t>
                    </m:r>
                    <m:sSup>
                      <m:sSupPr>
                        <m:ctrlPr>
                          <a:rPr lang="ru-RU" sz="2000" i="1">
                            <a:latin typeface="Cambria Math" panose="02040503050406030204" pitchFamily="18" charset="0"/>
                          </a:rPr>
                        </m:ctrlPr>
                      </m:sSupPr>
                      <m:e>
                        <m:r>
                          <a:rPr lang="en-US" sz="2000" i="1">
                            <a:latin typeface="Cambria Math" panose="02040503050406030204" pitchFamily="18" charset="0"/>
                          </a:rPr>
                          <m:t>2</m:t>
                        </m:r>
                      </m:e>
                      <m:sup>
                        <m:r>
                          <a:rPr lang="ru-RU" sz="2000" i="1">
                            <a:latin typeface="Cambria Math" panose="02040503050406030204" pitchFamily="18" charset="0"/>
                          </a:rPr>
                          <m:t>𝑥</m:t>
                        </m:r>
                      </m:sup>
                    </m:sSup>
                    <m:r>
                      <a:rPr lang="en-US" sz="2000" i="1">
                        <a:latin typeface="Cambria Math" panose="02040503050406030204" pitchFamily="18" charset="0"/>
                      </a:rPr>
                      <m:t>=0,  </m:t>
                    </m:r>
                    <m:sSup>
                      <m:sSupPr>
                        <m:ctrlPr>
                          <a:rPr lang="ru-RU" sz="2000" i="1">
                            <a:latin typeface="Cambria Math" panose="02040503050406030204" pitchFamily="18" charset="0"/>
                          </a:rPr>
                        </m:ctrlPr>
                      </m:sSupPr>
                      <m:e>
                        <m:r>
                          <a:rPr lang="en-US" sz="2000" i="1">
                            <a:latin typeface="Cambria Math" panose="02040503050406030204" pitchFamily="18" charset="0"/>
                          </a:rPr>
                          <m:t>2</m:t>
                        </m:r>
                      </m:e>
                      <m:sup>
                        <m:r>
                          <a:rPr lang="en-US" sz="2000" i="1">
                            <a:latin typeface="Cambria Math" panose="02040503050406030204" pitchFamily="18" charset="0"/>
                          </a:rPr>
                          <m:t>𝑥</m:t>
                        </m:r>
                      </m:sup>
                    </m:sSup>
                    <m:d>
                      <m:dPr>
                        <m:ctrlPr>
                          <a:rPr lang="ru-RU" sz="2000" i="1">
                            <a:latin typeface="Cambria Math" panose="02040503050406030204" pitchFamily="18" charset="0"/>
                          </a:rPr>
                        </m:ctrlPr>
                      </m:dPr>
                      <m:e>
                        <m:sSup>
                          <m:sSupPr>
                            <m:ctrlPr>
                              <a:rPr lang="ru-RU" sz="2000" i="1">
                                <a:latin typeface="Cambria Math" panose="02040503050406030204" pitchFamily="18" charset="0"/>
                              </a:rPr>
                            </m:ctrlPr>
                          </m:sSupPr>
                          <m:e>
                            <m:r>
                              <a:rPr lang="en-US" sz="2000" i="1">
                                <a:latin typeface="Cambria Math" panose="02040503050406030204" pitchFamily="18" charset="0"/>
                              </a:rPr>
                              <m:t>2</m:t>
                            </m:r>
                          </m:e>
                          <m:sup>
                            <m:r>
                              <a:rPr lang="en-US" sz="2000" i="1">
                                <a:latin typeface="Cambria Math" panose="02040503050406030204" pitchFamily="18" charset="0"/>
                              </a:rPr>
                              <m:t>𝑥</m:t>
                            </m:r>
                          </m:sup>
                        </m:sSup>
                        <m:r>
                          <a:rPr lang="en-US" sz="2000" i="1">
                            <a:latin typeface="Cambria Math" panose="02040503050406030204" pitchFamily="18" charset="0"/>
                          </a:rPr>
                          <m:t>−3</m:t>
                        </m:r>
                      </m:e>
                    </m:d>
                    <m:r>
                      <a:rPr lang="en-US" sz="2000" i="1">
                        <a:latin typeface="Cambria Math" panose="02040503050406030204" pitchFamily="18" charset="0"/>
                      </a:rPr>
                      <m:t>=0,  </m:t>
                    </m:r>
                    <m:r>
                      <a:rPr lang="ru-RU" sz="2000" i="1">
                        <a:latin typeface="Cambria Math" panose="02040503050406030204" pitchFamily="18" charset="0"/>
                      </a:rPr>
                      <m:t>𝑥</m:t>
                    </m:r>
                    <m:r>
                      <a:rPr lang="en-US" sz="2000" i="1">
                        <a:latin typeface="Cambria Math" panose="02040503050406030204" pitchFamily="18" charset="0"/>
                      </a:rPr>
                      <m:t>=</m:t>
                    </m:r>
                    <m:func>
                      <m:funcPr>
                        <m:ctrlPr>
                          <a:rPr lang="ru-RU" sz="2000" i="1">
                            <a:latin typeface="Cambria Math" panose="02040503050406030204" pitchFamily="18" charset="0"/>
                          </a:rPr>
                        </m:ctrlPr>
                      </m:funcPr>
                      <m:fName>
                        <m:sSub>
                          <m:sSubPr>
                            <m:ctrlPr>
                              <a:rPr lang="ru-RU" sz="2000" i="1">
                                <a:latin typeface="Cambria Math" panose="02040503050406030204" pitchFamily="18" charset="0"/>
                              </a:rPr>
                            </m:ctrlPr>
                          </m:sSubPr>
                          <m:e>
                            <m:r>
                              <m:rPr>
                                <m:sty m:val="p"/>
                              </m:rPr>
                              <a:rPr lang="en-US" sz="2000">
                                <a:latin typeface="Cambria Math" panose="02040503050406030204" pitchFamily="18" charset="0"/>
                              </a:rPr>
                              <m:t>log</m:t>
                            </m:r>
                          </m:e>
                          <m:sub>
                            <m:r>
                              <a:rPr lang="en-US" sz="2000" i="1">
                                <a:latin typeface="Cambria Math" panose="02040503050406030204" pitchFamily="18" charset="0"/>
                              </a:rPr>
                              <m:t>2</m:t>
                            </m:r>
                          </m:sub>
                        </m:sSub>
                      </m:fName>
                      <m:e>
                        <m:r>
                          <a:rPr lang="en-US" sz="2000" i="1">
                            <a:latin typeface="Cambria Math" panose="02040503050406030204" pitchFamily="18" charset="0"/>
                          </a:rPr>
                          <m:t>3</m:t>
                        </m:r>
                      </m:e>
                    </m:func>
                  </m:oMath>
                </a14:m>
                <a:r>
                  <a:rPr lang="en-US" sz="2000" dirty="0">
                    <a:latin typeface="Cambria" panose="02040503050406030204" pitchFamily="18" charset="0"/>
                  </a:rPr>
                  <a:t>; c </a:t>
                </a:r>
                <a:r>
                  <a:rPr lang="ru-RU" sz="2000" dirty="0">
                    <a:latin typeface="Cambria" panose="02040503050406030204" pitchFamily="18" charset="0"/>
                  </a:rPr>
                  <a:t>осью </a:t>
                </a:r>
                <a:r>
                  <a:rPr lang="en-US" sz="2000" dirty="0">
                    <a:latin typeface="Cambria" panose="02040503050406030204" pitchFamily="18" charset="0"/>
                  </a:rPr>
                  <a:t>OY: </a:t>
                </a:r>
                <a14:m>
                  <m:oMath xmlns:m="http://schemas.openxmlformats.org/officeDocument/2006/math">
                    <m:r>
                      <a:rPr lang="en-US" sz="2000" i="1">
                        <a:latin typeface="Cambria Math" panose="02040503050406030204" pitchFamily="18" charset="0"/>
                      </a:rPr>
                      <m:t>𝑥</m:t>
                    </m:r>
                    <m:r>
                      <a:rPr lang="en-US" sz="2000" i="1">
                        <a:latin typeface="Cambria Math" panose="02040503050406030204" pitchFamily="18" charset="0"/>
                      </a:rPr>
                      <m:t>=0, ⟹</m:t>
                    </m:r>
                    <m:r>
                      <a:rPr lang="en-US" sz="2000" i="1">
                        <a:latin typeface="Cambria Math" panose="02040503050406030204" pitchFamily="18" charset="0"/>
                      </a:rPr>
                      <m:t>𝑦</m:t>
                    </m:r>
                    <m:r>
                      <a:rPr lang="en-US" sz="2000" i="1">
                        <a:latin typeface="Cambria Math" panose="02040503050406030204" pitchFamily="18" charset="0"/>
                      </a:rPr>
                      <m:t>=−2.</m:t>
                    </m:r>
                  </m:oMath>
                </a14:m>
                <a:endParaRPr lang="ru-RU" sz="2000" dirty="0">
                  <a:latin typeface="Cambria" panose="02040503050406030204" pitchFamily="18" charset="0"/>
                </a:endParaRPr>
              </a:p>
            </p:txBody>
          </p:sp>
        </mc:Choice>
        <mc:Fallback xmlns="">
          <p:sp>
            <p:nvSpPr>
              <p:cNvPr id="4" name="Прямоугольник 3"/>
              <p:cNvSpPr>
                <a:spLocks noRot="1" noChangeAspect="1" noMove="1" noResize="1" noEditPoints="1" noAdjustHandles="1" noChangeArrowheads="1" noChangeShapeType="1" noTextEdit="1"/>
              </p:cNvSpPr>
              <p:nvPr/>
            </p:nvSpPr>
            <p:spPr>
              <a:xfrm>
                <a:off x="1882774" y="1987305"/>
                <a:ext cx="6038489" cy="3477875"/>
              </a:xfrm>
              <a:prstGeom prst="rect">
                <a:avLst/>
              </a:prstGeom>
              <a:blipFill rotWithShape="0">
                <a:blip r:embed="rId6"/>
                <a:stretch>
                  <a:fillRect t="-876" r="-1717" b="-2102"/>
                </a:stretch>
              </a:blipFill>
            </p:spPr>
            <p:txBody>
              <a:bodyPr/>
              <a:lstStyle/>
              <a:p>
                <a:r>
                  <a:rPr lang="ru-RU">
                    <a:noFill/>
                  </a:rPr>
                  <a:t> </a:t>
                </a:r>
              </a:p>
            </p:txBody>
          </p:sp>
        </mc:Fallback>
      </mc:AlternateContent>
    </p:spTree>
    <p:extLst>
      <p:ext uri="{BB962C8B-B14F-4D97-AF65-F5344CB8AC3E}">
        <p14:creationId xmlns:p14="http://schemas.microsoft.com/office/powerpoint/2010/main" val="387588568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Рисунок 1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12943" y="448827"/>
            <a:ext cx="11529749" cy="6917850"/>
          </a:xfrm>
          <a:prstGeom prst="rect">
            <a:avLst/>
          </a:prstGeom>
        </p:spPr>
      </p:pic>
      <p:sp>
        <p:nvSpPr>
          <p:cNvPr id="6" name="Прямоугольник 5"/>
          <p:cNvSpPr/>
          <p:nvPr/>
        </p:nvSpPr>
        <p:spPr>
          <a:xfrm>
            <a:off x="-1" y="351704"/>
            <a:ext cx="9144001" cy="837283"/>
          </a:xfrm>
          <a:prstGeom prst="rect">
            <a:avLst/>
          </a:prstGeom>
          <a:solidFill>
            <a:schemeClr val="lt1">
              <a:alpha val="77000"/>
            </a:schemeClr>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ru-RU"/>
          </a:p>
        </p:txBody>
      </p:sp>
      <p:sp>
        <p:nvSpPr>
          <p:cNvPr id="7" name="TextBox 6"/>
          <p:cNvSpPr txBox="1"/>
          <p:nvPr/>
        </p:nvSpPr>
        <p:spPr>
          <a:xfrm>
            <a:off x="1949641" y="474879"/>
            <a:ext cx="6334699" cy="590931"/>
          </a:xfrm>
          <a:prstGeom prst="rect">
            <a:avLst/>
          </a:prstGeom>
          <a:noFill/>
        </p:spPr>
        <p:txBody>
          <a:bodyPr wrap="square" rtlCol="0">
            <a:spAutoFit/>
          </a:bodyPr>
          <a:lstStyle/>
          <a:p>
            <a:pPr algn="ctr">
              <a:lnSpc>
                <a:spcPct val="90000"/>
              </a:lnSpc>
            </a:pPr>
            <a:r>
              <a:rPr lang="ru-RU" sz="3600" b="1" dirty="0" smtClean="0">
                <a:solidFill>
                  <a:srgbClr val="0070C0"/>
                </a:solidFill>
                <a:latin typeface="Century Gothic" panose="020B0502020202020204" pitchFamily="34" charset="0"/>
              </a:rPr>
              <a:t>Уравнение 2</a:t>
            </a:r>
            <a:endParaRPr lang="ru-RU" sz="3600" b="1" dirty="0">
              <a:solidFill>
                <a:srgbClr val="0070C0"/>
              </a:solidFill>
              <a:latin typeface="Century Gothic" panose="020B0502020202020204" pitchFamily="34" charset="0"/>
            </a:endParaRPr>
          </a:p>
        </p:txBody>
      </p:sp>
      <p:sp>
        <p:nvSpPr>
          <p:cNvPr id="8" name="Номер слайда 7"/>
          <p:cNvSpPr>
            <a:spLocks noGrp="1"/>
          </p:cNvSpPr>
          <p:nvPr>
            <p:ph type="sldNum" sz="quarter" idx="12"/>
          </p:nvPr>
        </p:nvSpPr>
        <p:spPr>
          <a:xfrm>
            <a:off x="8053330" y="6356351"/>
            <a:ext cx="462020" cy="365125"/>
          </a:xfrm>
        </p:spPr>
        <p:txBody>
          <a:bodyPr/>
          <a:lstStyle/>
          <a:p>
            <a:fld id="{4E384C8F-2489-4E34-8426-D6CAC85766FE}" type="slidenum">
              <a:rPr lang="ru-RU" smtClean="0">
                <a:solidFill>
                  <a:schemeClr val="accent1">
                    <a:lumMod val="75000"/>
                  </a:schemeClr>
                </a:solidFill>
                <a:latin typeface="Century Gothic" panose="020B0502020202020204" pitchFamily="34" charset="0"/>
              </a:rPr>
              <a:t>11</a:t>
            </a:fld>
            <a:endParaRPr lang="ru-RU" dirty="0">
              <a:solidFill>
                <a:schemeClr val="accent1">
                  <a:lumMod val="75000"/>
                </a:schemeClr>
              </a:solidFill>
              <a:latin typeface="Century Gothic" panose="020B0502020202020204" pitchFamily="34" charset="0"/>
            </a:endParaRPr>
          </a:p>
        </p:txBody>
      </p:sp>
      <p:pic>
        <p:nvPicPr>
          <p:cNvPr id="2" name="Рисунок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67924" y="2248183"/>
            <a:ext cx="2742973" cy="2742973"/>
          </a:xfrm>
          <a:prstGeom prst="rect">
            <a:avLst/>
          </a:prstGeom>
        </p:spPr>
      </p:pic>
      <p:pic>
        <p:nvPicPr>
          <p:cNvPr id="9" name="Рисунок 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715250" y="0"/>
            <a:ext cx="1428750" cy="1428750"/>
          </a:xfrm>
          <a:prstGeom prst="rect">
            <a:avLst/>
          </a:prstGeom>
        </p:spPr>
      </p:pic>
      <mc:AlternateContent xmlns:mc="http://schemas.openxmlformats.org/markup-compatibility/2006" xmlns:a14="http://schemas.microsoft.com/office/drawing/2010/main">
        <mc:Choice Requires="a14">
          <p:sp>
            <p:nvSpPr>
              <p:cNvPr id="4" name="Прямоугольник 3"/>
              <p:cNvSpPr/>
              <p:nvPr/>
            </p:nvSpPr>
            <p:spPr>
              <a:xfrm>
                <a:off x="2285999" y="2036792"/>
                <a:ext cx="5840083" cy="3681714"/>
              </a:xfrm>
              <a:prstGeom prst="rect">
                <a:avLst/>
              </a:prstGeom>
            </p:spPr>
            <p:txBody>
              <a:bodyPr wrap="square">
                <a:spAutoFit/>
              </a:bodyPr>
              <a:lstStyle/>
              <a:p>
                <a:pPr marL="82296" indent="0" algn="ctr">
                  <a:buNone/>
                </a:pPr>
                <a:r>
                  <a:rPr lang="ru-RU" sz="2400" dirty="0">
                    <a:latin typeface="Cambria" panose="02040503050406030204" pitchFamily="18" charset="0"/>
                  </a:rPr>
                  <a:t>Производная функции равна </a:t>
                </a:r>
                <a14:m>
                  <m:oMath xmlns:m="http://schemas.openxmlformats.org/officeDocument/2006/math">
                    <m:sSup>
                      <m:sSupPr>
                        <m:ctrlPr>
                          <a:rPr lang="ru-RU" sz="2400" i="1">
                            <a:latin typeface="Cambria Math" panose="02040503050406030204" pitchFamily="18" charset="0"/>
                          </a:rPr>
                        </m:ctrlPr>
                      </m:sSupPr>
                      <m:e>
                        <m:r>
                          <a:rPr lang="en-US" sz="2400" i="1">
                            <a:latin typeface="Cambria Math" panose="02040503050406030204" pitchFamily="18" charset="0"/>
                          </a:rPr>
                          <m:t>𝑦</m:t>
                        </m:r>
                      </m:e>
                      <m:sup>
                        <m:r>
                          <a:rPr lang="ru-RU" sz="2400" i="1">
                            <a:latin typeface="Cambria Math" panose="02040503050406030204" pitchFamily="18" charset="0"/>
                          </a:rPr>
                          <m:t>,</m:t>
                        </m:r>
                      </m:sup>
                    </m:sSup>
                    <m:r>
                      <a:rPr lang="ru-RU" sz="2400" i="1">
                        <a:latin typeface="Cambria Math" panose="02040503050406030204" pitchFamily="18" charset="0"/>
                      </a:rPr>
                      <m:t>=</m:t>
                    </m:r>
                    <m:sSup>
                      <m:sSupPr>
                        <m:ctrlPr>
                          <a:rPr lang="ru-RU" sz="2400" i="1">
                            <a:latin typeface="Cambria Math" panose="02040503050406030204" pitchFamily="18" charset="0"/>
                          </a:rPr>
                        </m:ctrlPr>
                      </m:sSupPr>
                      <m:e>
                        <m:r>
                          <a:rPr lang="ru-RU" sz="2400" i="1">
                            <a:latin typeface="Cambria Math" panose="02040503050406030204" pitchFamily="18" charset="0"/>
                          </a:rPr>
                          <m:t>4</m:t>
                        </m:r>
                      </m:e>
                      <m:sup>
                        <m:r>
                          <a:rPr lang="ru-RU" sz="2400" i="1">
                            <a:latin typeface="Cambria Math" panose="02040503050406030204" pitchFamily="18" charset="0"/>
                          </a:rPr>
                          <m:t>𝑥</m:t>
                        </m:r>
                      </m:sup>
                    </m:sSup>
                    <m:func>
                      <m:funcPr>
                        <m:ctrlPr>
                          <a:rPr lang="ru-RU" sz="2400" i="1">
                            <a:latin typeface="Cambria Math" panose="02040503050406030204" pitchFamily="18" charset="0"/>
                          </a:rPr>
                        </m:ctrlPr>
                      </m:funcPr>
                      <m:fName>
                        <m:r>
                          <m:rPr>
                            <m:sty m:val="p"/>
                          </m:rPr>
                          <a:rPr lang="ru-RU" sz="2400">
                            <a:latin typeface="Cambria Math" panose="02040503050406030204" pitchFamily="18" charset="0"/>
                          </a:rPr>
                          <m:t>ln</m:t>
                        </m:r>
                      </m:fName>
                      <m:e>
                        <m:r>
                          <a:rPr lang="ru-RU" sz="2400" i="1">
                            <a:latin typeface="Cambria Math" panose="02040503050406030204" pitchFamily="18" charset="0"/>
                          </a:rPr>
                          <m:t>4−3∙</m:t>
                        </m:r>
                        <m:sSup>
                          <m:sSupPr>
                            <m:ctrlPr>
                              <a:rPr lang="ru-RU" sz="2400" i="1">
                                <a:latin typeface="Cambria Math" panose="02040503050406030204" pitchFamily="18" charset="0"/>
                              </a:rPr>
                            </m:ctrlPr>
                          </m:sSupPr>
                          <m:e>
                            <m:r>
                              <a:rPr lang="ru-RU" sz="2400" i="1">
                                <a:latin typeface="Cambria Math" panose="02040503050406030204" pitchFamily="18" charset="0"/>
                              </a:rPr>
                              <m:t>2</m:t>
                            </m:r>
                          </m:e>
                          <m:sup>
                            <m:r>
                              <a:rPr lang="ru-RU" sz="2400" i="1">
                                <a:latin typeface="Cambria Math" panose="02040503050406030204" pitchFamily="18" charset="0"/>
                              </a:rPr>
                              <m:t>𝑥</m:t>
                            </m:r>
                          </m:sup>
                        </m:sSup>
                        <m:r>
                          <a:rPr lang="ru-RU" sz="2400" i="1">
                            <a:latin typeface="Cambria Math" panose="02040503050406030204" pitchFamily="18" charset="0"/>
                          </a:rPr>
                          <m:t>∙</m:t>
                        </m:r>
                        <m:func>
                          <m:funcPr>
                            <m:ctrlPr>
                              <a:rPr lang="ru-RU" sz="2400" i="1">
                                <a:latin typeface="Cambria Math" panose="02040503050406030204" pitchFamily="18" charset="0"/>
                              </a:rPr>
                            </m:ctrlPr>
                          </m:funcPr>
                          <m:fName>
                            <m:r>
                              <m:rPr>
                                <m:sty m:val="p"/>
                              </m:rPr>
                              <a:rPr lang="ru-RU" sz="2400">
                                <a:latin typeface="Cambria Math" panose="02040503050406030204" pitchFamily="18" charset="0"/>
                              </a:rPr>
                              <m:t>ln</m:t>
                            </m:r>
                          </m:fName>
                          <m:e>
                            <m:r>
                              <a:rPr lang="ru-RU" sz="2400" i="1">
                                <a:latin typeface="Cambria Math" panose="02040503050406030204" pitchFamily="18" charset="0"/>
                              </a:rPr>
                              <m:t>2=</m:t>
                            </m:r>
                          </m:e>
                        </m:func>
                      </m:e>
                    </m:func>
                    <m:sSup>
                      <m:sSupPr>
                        <m:ctrlPr>
                          <a:rPr lang="ru-RU" sz="2400" i="1">
                            <a:latin typeface="Cambria Math" panose="02040503050406030204" pitchFamily="18" charset="0"/>
                          </a:rPr>
                        </m:ctrlPr>
                      </m:sSupPr>
                      <m:e>
                        <m:r>
                          <a:rPr lang="ru-RU" sz="2400" i="1">
                            <a:latin typeface="Cambria Math" panose="02040503050406030204" pitchFamily="18" charset="0"/>
                          </a:rPr>
                          <m:t>2</m:t>
                        </m:r>
                      </m:e>
                      <m:sup>
                        <m:r>
                          <a:rPr lang="ru-RU" sz="2400" i="1">
                            <a:latin typeface="Cambria Math" panose="02040503050406030204" pitchFamily="18" charset="0"/>
                          </a:rPr>
                          <m:t>𝑥</m:t>
                        </m:r>
                      </m:sup>
                    </m:sSup>
                    <m:r>
                      <a:rPr lang="ru-RU" sz="2400" i="1">
                        <a:latin typeface="Cambria Math" panose="02040503050406030204" pitchFamily="18" charset="0"/>
                      </a:rPr>
                      <m:t>(</m:t>
                    </m:r>
                    <m:sSup>
                      <m:sSupPr>
                        <m:ctrlPr>
                          <a:rPr lang="ru-RU" sz="2400" i="1">
                            <a:latin typeface="Cambria Math" panose="02040503050406030204" pitchFamily="18" charset="0"/>
                          </a:rPr>
                        </m:ctrlPr>
                      </m:sSupPr>
                      <m:e>
                        <m:r>
                          <a:rPr lang="ru-RU" sz="2400" i="1">
                            <a:latin typeface="Cambria Math" panose="02040503050406030204" pitchFamily="18" charset="0"/>
                          </a:rPr>
                          <m:t>2</m:t>
                        </m:r>
                      </m:e>
                      <m:sup>
                        <m:r>
                          <a:rPr lang="ru-RU" sz="2400" i="1">
                            <a:latin typeface="Cambria Math" panose="02040503050406030204" pitchFamily="18" charset="0"/>
                          </a:rPr>
                          <m:t>𝑥</m:t>
                        </m:r>
                      </m:sup>
                    </m:sSup>
                    <m:func>
                      <m:funcPr>
                        <m:ctrlPr>
                          <a:rPr lang="ru-RU" sz="2400" i="1">
                            <a:latin typeface="Cambria Math" panose="02040503050406030204" pitchFamily="18" charset="0"/>
                          </a:rPr>
                        </m:ctrlPr>
                      </m:funcPr>
                      <m:fName>
                        <m:r>
                          <m:rPr>
                            <m:sty m:val="p"/>
                          </m:rPr>
                          <a:rPr lang="ru-RU" sz="2400">
                            <a:latin typeface="Cambria Math" panose="02040503050406030204" pitchFamily="18" charset="0"/>
                          </a:rPr>
                          <m:t>ln</m:t>
                        </m:r>
                      </m:fName>
                      <m:e>
                        <m:r>
                          <a:rPr lang="ru-RU" sz="2400" i="1">
                            <a:latin typeface="Cambria Math" panose="02040503050406030204" pitchFamily="18" charset="0"/>
                          </a:rPr>
                          <m:t>4−3</m:t>
                        </m:r>
                        <m:func>
                          <m:funcPr>
                            <m:ctrlPr>
                              <a:rPr lang="ru-RU" sz="2400" i="1">
                                <a:latin typeface="Cambria Math" panose="02040503050406030204" pitchFamily="18" charset="0"/>
                              </a:rPr>
                            </m:ctrlPr>
                          </m:funcPr>
                          <m:fName>
                            <m:r>
                              <m:rPr>
                                <m:sty m:val="p"/>
                              </m:rPr>
                              <a:rPr lang="ru-RU" sz="2400">
                                <a:latin typeface="Cambria Math" panose="02040503050406030204" pitchFamily="18" charset="0"/>
                              </a:rPr>
                              <m:t>ln</m:t>
                            </m:r>
                          </m:fName>
                          <m:e>
                            <m:r>
                              <a:rPr lang="ru-RU" sz="2400" i="1">
                                <a:latin typeface="Cambria Math" panose="02040503050406030204" pitchFamily="18" charset="0"/>
                              </a:rPr>
                              <m:t>2)</m:t>
                            </m:r>
                          </m:e>
                        </m:func>
                      </m:e>
                    </m:func>
                  </m:oMath>
                </a14:m>
                <a:endParaRPr lang="ru-RU" sz="2400" dirty="0">
                  <a:latin typeface="Cambria" panose="02040503050406030204" pitchFamily="18" charset="0"/>
                </a:endParaRPr>
              </a:p>
              <a:p>
                <a:pPr marL="82296" indent="0" algn="ctr">
                  <a:buNone/>
                </a:pPr>
                <a14:m>
                  <m:oMathPara xmlns:m="http://schemas.openxmlformats.org/officeDocument/2006/math">
                    <m:oMathParaPr>
                      <m:jc m:val="centerGroup"/>
                    </m:oMathParaPr>
                    <m:oMath xmlns:m="http://schemas.openxmlformats.org/officeDocument/2006/math">
                      <m:sSup>
                        <m:sSupPr>
                          <m:ctrlPr>
                            <a:rPr lang="ru-RU" sz="2400" i="1">
                              <a:latin typeface="Cambria Math" panose="02040503050406030204" pitchFamily="18" charset="0"/>
                            </a:rPr>
                          </m:ctrlPr>
                        </m:sSupPr>
                        <m:e>
                          <m:r>
                            <a:rPr lang="ru-RU" sz="2400" i="1">
                              <a:latin typeface="Cambria Math" panose="02040503050406030204" pitchFamily="18" charset="0"/>
                            </a:rPr>
                            <m:t>4</m:t>
                          </m:r>
                        </m:e>
                        <m:sup>
                          <m:r>
                            <a:rPr lang="ru-RU" sz="2400" i="1">
                              <a:latin typeface="Cambria Math" panose="02040503050406030204" pitchFamily="18" charset="0"/>
                            </a:rPr>
                            <m:t>𝑥</m:t>
                          </m:r>
                        </m:sup>
                      </m:sSup>
                      <m:func>
                        <m:funcPr>
                          <m:ctrlPr>
                            <a:rPr lang="ru-RU" sz="2400" i="1">
                              <a:latin typeface="Cambria Math" panose="02040503050406030204" pitchFamily="18" charset="0"/>
                            </a:rPr>
                          </m:ctrlPr>
                        </m:funcPr>
                        <m:fName>
                          <m:r>
                            <m:rPr>
                              <m:sty m:val="p"/>
                            </m:rPr>
                            <a:rPr lang="ru-RU" sz="2400">
                              <a:latin typeface="Cambria Math" panose="02040503050406030204" pitchFamily="18" charset="0"/>
                            </a:rPr>
                            <m:t>ln</m:t>
                          </m:r>
                        </m:fName>
                        <m:e>
                          <m:r>
                            <a:rPr lang="ru-RU" sz="2400" i="1">
                              <a:latin typeface="Cambria Math" panose="02040503050406030204" pitchFamily="18" charset="0"/>
                            </a:rPr>
                            <m:t>4−3∙</m:t>
                          </m:r>
                          <m:sSup>
                            <m:sSupPr>
                              <m:ctrlPr>
                                <a:rPr lang="ru-RU" sz="2400" i="1">
                                  <a:latin typeface="Cambria Math" panose="02040503050406030204" pitchFamily="18" charset="0"/>
                                </a:rPr>
                              </m:ctrlPr>
                            </m:sSupPr>
                            <m:e>
                              <m:r>
                                <a:rPr lang="ru-RU" sz="2400" i="1">
                                  <a:latin typeface="Cambria Math" panose="02040503050406030204" pitchFamily="18" charset="0"/>
                                </a:rPr>
                                <m:t>2</m:t>
                              </m:r>
                            </m:e>
                            <m:sup>
                              <m:r>
                                <a:rPr lang="ru-RU" sz="2400" i="1">
                                  <a:latin typeface="Cambria Math" panose="02040503050406030204" pitchFamily="18" charset="0"/>
                                </a:rPr>
                                <m:t>𝑥</m:t>
                              </m:r>
                            </m:sup>
                          </m:sSup>
                          <m:r>
                            <a:rPr lang="ru-RU" sz="2400" i="1">
                              <a:latin typeface="Cambria Math" panose="02040503050406030204" pitchFamily="18" charset="0"/>
                            </a:rPr>
                            <m:t>∙</m:t>
                          </m:r>
                          <m:func>
                            <m:funcPr>
                              <m:ctrlPr>
                                <a:rPr lang="ru-RU" sz="2400" i="1">
                                  <a:latin typeface="Cambria Math" panose="02040503050406030204" pitchFamily="18" charset="0"/>
                                </a:rPr>
                              </m:ctrlPr>
                            </m:funcPr>
                            <m:fName>
                              <m:r>
                                <m:rPr>
                                  <m:sty m:val="p"/>
                                </m:rPr>
                                <a:rPr lang="ru-RU" sz="2400">
                                  <a:latin typeface="Cambria Math" panose="02040503050406030204" pitchFamily="18" charset="0"/>
                                </a:rPr>
                                <m:t>ln</m:t>
                              </m:r>
                            </m:fName>
                            <m:e>
                              <m:r>
                                <a:rPr lang="ru-RU" sz="2400" i="1">
                                  <a:latin typeface="Cambria Math" panose="02040503050406030204" pitchFamily="18" charset="0"/>
                                </a:rPr>
                                <m:t>2=</m:t>
                              </m:r>
                            </m:e>
                          </m:func>
                        </m:e>
                      </m:func>
                      <m:sSup>
                        <m:sSupPr>
                          <m:ctrlPr>
                            <a:rPr lang="ru-RU" sz="2400" i="1">
                              <a:latin typeface="Cambria Math" panose="02040503050406030204" pitchFamily="18" charset="0"/>
                            </a:rPr>
                          </m:ctrlPr>
                        </m:sSupPr>
                        <m:e>
                          <m:r>
                            <a:rPr lang="ru-RU" sz="2400" i="1">
                              <a:latin typeface="Cambria Math" panose="02040503050406030204" pitchFamily="18" charset="0"/>
                            </a:rPr>
                            <m:t>2</m:t>
                          </m:r>
                        </m:e>
                        <m:sup>
                          <m:r>
                            <a:rPr lang="ru-RU" sz="2400" i="1">
                              <a:latin typeface="Cambria Math" panose="02040503050406030204" pitchFamily="18" charset="0"/>
                            </a:rPr>
                            <m:t>𝑥</m:t>
                          </m:r>
                        </m:sup>
                      </m:sSup>
                      <m:r>
                        <a:rPr lang="ru-RU" sz="2400" i="1">
                          <a:latin typeface="Cambria Math" panose="02040503050406030204" pitchFamily="18" charset="0"/>
                        </a:rPr>
                        <m:t>(</m:t>
                      </m:r>
                      <m:sSup>
                        <m:sSupPr>
                          <m:ctrlPr>
                            <a:rPr lang="ru-RU" sz="2400" i="1">
                              <a:latin typeface="Cambria Math" panose="02040503050406030204" pitchFamily="18" charset="0"/>
                            </a:rPr>
                          </m:ctrlPr>
                        </m:sSupPr>
                        <m:e>
                          <m:r>
                            <a:rPr lang="ru-RU" sz="2400" i="1">
                              <a:latin typeface="Cambria Math" panose="02040503050406030204" pitchFamily="18" charset="0"/>
                            </a:rPr>
                            <m:t>2</m:t>
                          </m:r>
                        </m:e>
                        <m:sup>
                          <m:r>
                            <a:rPr lang="ru-RU" sz="2400" i="1">
                              <a:latin typeface="Cambria Math" panose="02040503050406030204" pitchFamily="18" charset="0"/>
                            </a:rPr>
                            <m:t>𝑥</m:t>
                          </m:r>
                        </m:sup>
                      </m:sSup>
                      <m:func>
                        <m:funcPr>
                          <m:ctrlPr>
                            <a:rPr lang="ru-RU" sz="2400" i="1">
                              <a:latin typeface="Cambria Math" panose="02040503050406030204" pitchFamily="18" charset="0"/>
                            </a:rPr>
                          </m:ctrlPr>
                        </m:funcPr>
                        <m:fName>
                          <m:r>
                            <m:rPr>
                              <m:sty m:val="p"/>
                            </m:rPr>
                            <a:rPr lang="ru-RU" sz="2400">
                              <a:latin typeface="Cambria Math" panose="02040503050406030204" pitchFamily="18" charset="0"/>
                            </a:rPr>
                            <m:t>ln</m:t>
                          </m:r>
                        </m:fName>
                        <m:e>
                          <m:r>
                            <a:rPr lang="ru-RU" sz="2400" i="1">
                              <a:latin typeface="Cambria Math" panose="02040503050406030204" pitchFamily="18" charset="0"/>
                            </a:rPr>
                            <m:t>4−3</m:t>
                          </m:r>
                          <m:func>
                            <m:funcPr>
                              <m:ctrlPr>
                                <a:rPr lang="ru-RU" sz="2400" i="1">
                                  <a:latin typeface="Cambria Math" panose="02040503050406030204" pitchFamily="18" charset="0"/>
                                </a:rPr>
                              </m:ctrlPr>
                            </m:funcPr>
                            <m:fName>
                              <m:r>
                                <m:rPr>
                                  <m:sty m:val="p"/>
                                </m:rPr>
                                <a:rPr lang="ru-RU" sz="2400">
                                  <a:latin typeface="Cambria Math" panose="02040503050406030204" pitchFamily="18" charset="0"/>
                                </a:rPr>
                                <m:t>ln</m:t>
                              </m:r>
                            </m:fName>
                            <m:e>
                              <m:r>
                                <a:rPr lang="ru-RU" sz="2400" i="1">
                                  <a:latin typeface="Cambria Math" panose="02040503050406030204" pitchFamily="18" charset="0"/>
                                </a:rPr>
                                <m:t>2)</m:t>
                              </m:r>
                            </m:e>
                          </m:func>
                        </m:e>
                      </m:func>
                      <m:r>
                        <a:rPr lang="ru-RU" sz="2400" i="1">
                          <a:latin typeface="Cambria Math" panose="02040503050406030204" pitchFamily="18" charset="0"/>
                        </a:rPr>
                        <m:t>=0</m:t>
                      </m:r>
                    </m:oMath>
                  </m:oMathPara>
                </a14:m>
                <a:endParaRPr lang="ru-RU" sz="2400" dirty="0">
                  <a:latin typeface="Cambria" panose="02040503050406030204" pitchFamily="18" charset="0"/>
                </a:endParaRPr>
              </a:p>
              <a:p>
                <a:pPr marL="82296" indent="0" algn="ctr">
                  <a:buNone/>
                </a:pPr>
                <a14:m>
                  <m:oMathPara xmlns:m="http://schemas.openxmlformats.org/officeDocument/2006/math">
                    <m:oMathParaPr>
                      <m:jc m:val="centerGroup"/>
                    </m:oMathParaPr>
                    <m:oMath xmlns:m="http://schemas.openxmlformats.org/officeDocument/2006/math">
                      <m:sSup>
                        <m:sSupPr>
                          <m:ctrlPr>
                            <a:rPr lang="ru-RU" sz="2400" i="1">
                              <a:latin typeface="Cambria Math" panose="02040503050406030204" pitchFamily="18" charset="0"/>
                            </a:rPr>
                          </m:ctrlPr>
                        </m:sSupPr>
                        <m:e>
                          <m:r>
                            <a:rPr lang="en-US" sz="2400" i="1">
                              <a:latin typeface="Cambria Math" panose="02040503050406030204" pitchFamily="18" charset="0"/>
                            </a:rPr>
                            <m:t>2</m:t>
                          </m:r>
                        </m:e>
                        <m:sup>
                          <m:r>
                            <a:rPr lang="en-US" sz="2400" i="1">
                              <a:latin typeface="Cambria Math" panose="02040503050406030204" pitchFamily="18" charset="0"/>
                            </a:rPr>
                            <m:t>𝑥</m:t>
                          </m:r>
                        </m:sup>
                      </m:sSup>
                      <m:r>
                        <a:rPr lang="en-US" sz="2400" i="1">
                          <a:latin typeface="Cambria Math" panose="02040503050406030204" pitchFamily="18" charset="0"/>
                        </a:rPr>
                        <m:t>≠0,   </m:t>
                      </m:r>
                      <m:sSup>
                        <m:sSupPr>
                          <m:ctrlPr>
                            <a:rPr lang="ru-RU" sz="2400" i="1">
                              <a:latin typeface="Cambria Math" panose="02040503050406030204" pitchFamily="18" charset="0"/>
                            </a:rPr>
                          </m:ctrlPr>
                        </m:sSupPr>
                        <m:e>
                          <m:r>
                            <a:rPr lang="ru-RU" sz="2400" i="1">
                              <a:latin typeface="Cambria Math" panose="02040503050406030204" pitchFamily="18" charset="0"/>
                            </a:rPr>
                            <m:t>2</m:t>
                          </m:r>
                        </m:e>
                        <m:sup>
                          <m:r>
                            <a:rPr lang="ru-RU" sz="2400" i="1">
                              <a:latin typeface="Cambria Math" panose="02040503050406030204" pitchFamily="18" charset="0"/>
                            </a:rPr>
                            <m:t>𝑥</m:t>
                          </m:r>
                        </m:sup>
                      </m:sSup>
                      <m:func>
                        <m:funcPr>
                          <m:ctrlPr>
                            <a:rPr lang="ru-RU" sz="2400" i="1">
                              <a:latin typeface="Cambria Math" panose="02040503050406030204" pitchFamily="18" charset="0"/>
                            </a:rPr>
                          </m:ctrlPr>
                        </m:funcPr>
                        <m:fName>
                          <m:r>
                            <m:rPr>
                              <m:sty m:val="p"/>
                            </m:rPr>
                            <a:rPr lang="ru-RU" sz="2400">
                              <a:latin typeface="Cambria Math" panose="02040503050406030204" pitchFamily="18" charset="0"/>
                            </a:rPr>
                            <m:t>ln</m:t>
                          </m:r>
                        </m:fName>
                        <m:e>
                          <m:r>
                            <a:rPr lang="ru-RU" sz="2400" i="1">
                              <a:latin typeface="Cambria Math" panose="02040503050406030204" pitchFamily="18" charset="0"/>
                            </a:rPr>
                            <m:t>4−3</m:t>
                          </m:r>
                          <m:func>
                            <m:funcPr>
                              <m:ctrlPr>
                                <a:rPr lang="ru-RU" sz="2400" i="1">
                                  <a:latin typeface="Cambria Math" panose="02040503050406030204" pitchFamily="18" charset="0"/>
                                </a:rPr>
                              </m:ctrlPr>
                            </m:funcPr>
                            <m:fName>
                              <m:r>
                                <m:rPr>
                                  <m:sty m:val="p"/>
                                </m:rPr>
                                <a:rPr lang="ru-RU" sz="2400">
                                  <a:latin typeface="Cambria Math" panose="02040503050406030204" pitchFamily="18" charset="0"/>
                                </a:rPr>
                                <m:t>ln</m:t>
                              </m:r>
                            </m:fName>
                            <m:e>
                              <m:r>
                                <a:rPr lang="ru-RU" sz="2400" i="1">
                                  <a:latin typeface="Cambria Math" panose="02040503050406030204" pitchFamily="18" charset="0"/>
                                </a:rPr>
                                <m:t>2=0</m:t>
                              </m:r>
                            </m:e>
                          </m:func>
                        </m:e>
                      </m:func>
                    </m:oMath>
                  </m:oMathPara>
                </a14:m>
                <a:endParaRPr lang="ru-RU" sz="2400" dirty="0">
                  <a:latin typeface="Cambria" panose="02040503050406030204" pitchFamily="18" charset="0"/>
                </a:endParaRPr>
              </a:p>
              <a:p>
                <a:pPr marL="82296" indent="0" algn="ctr">
                  <a:buNone/>
                </a:pPr>
                <a14:m>
                  <m:oMathPara xmlns:m="http://schemas.openxmlformats.org/officeDocument/2006/math">
                    <m:oMathParaPr>
                      <m:jc m:val="centerGroup"/>
                    </m:oMathParaPr>
                    <m:oMath xmlns:m="http://schemas.openxmlformats.org/officeDocument/2006/math">
                      <m:sSup>
                        <m:sSupPr>
                          <m:ctrlPr>
                            <a:rPr lang="ru-RU" sz="2400" i="1">
                              <a:latin typeface="Cambria Math" panose="02040503050406030204" pitchFamily="18" charset="0"/>
                            </a:rPr>
                          </m:ctrlPr>
                        </m:sSupPr>
                        <m:e>
                          <m:r>
                            <a:rPr lang="ru-RU" sz="2400" i="1">
                              <a:latin typeface="Cambria Math" panose="02040503050406030204" pitchFamily="18" charset="0"/>
                            </a:rPr>
                            <m:t>2</m:t>
                          </m:r>
                        </m:e>
                        <m:sup>
                          <m:r>
                            <a:rPr lang="en-US" sz="2400" i="1">
                              <a:latin typeface="Cambria Math" panose="02040503050406030204" pitchFamily="18" charset="0"/>
                            </a:rPr>
                            <m:t>𝑥</m:t>
                          </m:r>
                        </m:sup>
                      </m:sSup>
                      <m:r>
                        <a:rPr lang="ru-RU" sz="2400" i="1">
                          <a:latin typeface="Cambria Math" panose="02040503050406030204" pitchFamily="18" charset="0"/>
                        </a:rPr>
                        <m:t>=</m:t>
                      </m:r>
                      <m:f>
                        <m:fPr>
                          <m:ctrlPr>
                            <a:rPr lang="ru-RU" sz="2400" i="1">
                              <a:latin typeface="Cambria Math" panose="02040503050406030204" pitchFamily="18" charset="0"/>
                            </a:rPr>
                          </m:ctrlPr>
                        </m:fPr>
                        <m:num>
                          <m:r>
                            <a:rPr lang="ru-RU" sz="2400" i="1">
                              <a:latin typeface="Cambria Math" panose="02040503050406030204" pitchFamily="18" charset="0"/>
                            </a:rPr>
                            <m:t>3</m:t>
                          </m:r>
                          <m:func>
                            <m:funcPr>
                              <m:ctrlPr>
                                <a:rPr lang="ru-RU" sz="2400" i="1">
                                  <a:latin typeface="Cambria Math" panose="02040503050406030204" pitchFamily="18" charset="0"/>
                                </a:rPr>
                              </m:ctrlPr>
                            </m:funcPr>
                            <m:fName>
                              <m:r>
                                <m:rPr>
                                  <m:sty m:val="p"/>
                                </m:rPr>
                                <a:rPr lang="en-US" sz="2400">
                                  <a:latin typeface="Cambria Math" panose="02040503050406030204" pitchFamily="18" charset="0"/>
                                </a:rPr>
                                <m:t>ln</m:t>
                              </m:r>
                            </m:fName>
                            <m:e>
                              <m:r>
                                <a:rPr lang="ru-RU" sz="2400" i="1">
                                  <a:latin typeface="Cambria Math" panose="02040503050406030204" pitchFamily="18" charset="0"/>
                                </a:rPr>
                                <m:t>2</m:t>
                              </m:r>
                            </m:e>
                          </m:func>
                        </m:num>
                        <m:den>
                          <m:func>
                            <m:funcPr>
                              <m:ctrlPr>
                                <a:rPr lang="ru-RU" sz="2400" i="1">
                                  <a:latin typeface="Cambria Math" panose="02040503050406030204" pitchFamily="18" charset="0"/>
                                </a:rPr>
                              </m:ctrlPr>
                            </m:funcPr>
                            <m:fName>
                              <m:r>
                                <m:rPr>
                                  <m:sty m:val="p"/>
                                </m:rPr>
                                <a:rPr lang="en-US" sz="2400">
                                  <a:latin typeface="Cambria Math" panose="02040503050406030204" pitchFamily="18" charset="0"/>
                                </a:rPr>
                                <m:t>ln</m:t>
                              </m:r>
                            </m:fName>
                            <m:e>
                              <m:r>
                                <a:rPr lang="ru-RU" sz="2400" i="1">
                                  <a:latin typeface="Cambria Math" panose="02040503050406030204" pitchFamily="18" charset="0"/>
                                </a:rPr>
                                <m:t>4</m:t>
                              </m:r>
                            </m:e>
                          </m:func>
                        </m:den>
                      </m:f>
                      <m:r>
                        <a:rPr lang="ru-RU" sz="2400" i="1">
                          <a:latin typeface="Cambria Math" panose="02040503050406030204" pitchFamily="18" charset="0"/>
                        </a:rPr>
                        <m:t>,    </m:t>
                      </m:r>
                      <m:sSup>
                        <m:sSupPr>
                          <m:ctrlPr>
                            <a:rPr lang="ru-RU" sz="2400" i="1">
                              <a:latin typeface="Cambria Math" panose="02040503050406030204" pitchFamily="18" charset="0"/>
                            </a:rPr>
                          </m:ctrlPr>
                        </m:sSupPr>
                        <m:e>
                          <m:r>
                            <a:rPr lang="ru-RU" sz="2400" i="1">
                              <a:latin typeface="Cambria Math" panose="02040503050406030204" pitchFamily="18" charset="0"/>
                            </a:rPr>
                            <m:t>2</m:t>
                          </m:r>
                        </m:e>
                        <m:sup>
                          <m:r>
                            <a:rPr lang="en-US" sz="2400" i="1">
                              <a:latin typeface="Cambria Math" panose="02040503050406030204" pitchFamily="18" charset="0"/>
                            </a:rPr>
                            <m:t>𝑥</m:t>
                          </m:r>
                        </m:sup>
                      </m:sSup>
                      <m:r>
                        <a:rPr lang="ru-RU" sz="2400" i="1">
                          <a:latin typeface="Cambria Math" panose="02040503050406030204" pitchFamily="18" charset="0"/>
                        </a:rPr>
                        <m:t>=</m:t>
                      </m:r>
                      <m:f>
                        <m:fPr>
                          <m:ctrlPr>
                            <a:rPr lang="ru-RU" sz="2400" i="1">
                              <a:latin typeface="Cambria Math" panose="02040503050406030204" pitchFamily="18" charset="0"/>
                            </a:rPr>
                          </m:ctrlPr>
                        </m:fPr>
                        <m:num>
                          <m:r>
                            <a:rPr lang="ru-RU" sz="2400" i="1">
                              <a:latin typeface="Cambria Math" panose="02040503050406030204" pitchFamily="18" charset="0"/>
                            </a:rPr>
                            <m:t>3</m:t>
                          </m:r>
                        </m:num>
                        <m:den>
                          <m:r>
                            <a:rPr lang="ru-RU" sz="2400" i="1">
                              <a:latin typeface="Cambria Math" panose="02040503050406030204" pitchFamily="18" charset="0"/>
                            </a:rPr>
                            <m:t>2</m:t>
                          </m:r>
                        </m:den>
                      </m:f>
                      <m:r>
                        <a:rPr lang="ru-RU" sz="2400" i="1">
                          <a:latin typeface="Cambria Math" panose="02040503050406030204" pitchFamily="18" charset="0"/>
                        </a:rPr>
                        <m:t>,   </m:t>
                      </m:r>
                      <m:r>
                        <a:rPr lang="en-US" sz="2400" i="1">
                          <a:latin typeface="Cambria Math" panose="02040503050406030204" pitchFamily="18" charset="0"/>
                        </a:rPr>
                        <m:t>𝑥</m:t>
                      </m:r>
                      <m:r>
                        <a:rPr lang="ru-RU" sz="2400" i="1">
                          <a:latin typeface="Cambria Math" panose="02040503050406030204" pitchFamily="18" charset="0"/>
                        </a:rPr>
                        <m:t>=</m:t>
                      </m:r>
                      <m:func>
                        <m:funcPr>
                          <m:ctrlPr>
                            <a:rPr lang="ru-RU" sz="2400" i="1">
                              <a:latin typeface="Cambria Math" panose="02040503050406030204" pitchFamily="18" charset="0"/>
                            </a:rPr>
                          </m:ctrlPr>
                        </m:funcPr>
                        <m:fName>
                          <m:sSub>
                            <m:sSubPr>
                              <m:ctrlPr>
                                <a:rPr lang="ru-RU" sz="2400" i="1">
                                  <a:latin typeface="Cambria Math" panose="02040503050406030204" pitchFamily="18" charset="0"/>
                                </a:rPr>
                              </m:ctrlPr>
                            </m:sSubPr>
                            <m:e>
                              <m:r>
                                <m:rPr>
                                  <m:sty m:val="p"/>
                                </m:rPr>
                                <a:rPr lang="en-US" sz="2400">
                                  <a:latin typeface="Cambria Math" panose="02040503050406030204" pitchFamily="18" charset="0"/>
                                </a:rPr>
                                <m:t>log</m:t>
                              </m:r>
                            </m:e>
                            <m:sub>
                              <m:r>
                                <a:rPr lang="ru-RU" sz="2400" i="1">
                                  <a:latin typeface="Cambria Math" panose="02040503050406030204" pitchFamily="18" charset="0"/>
                                </a:rPr>
                                <m:t>2</m:t>
                              </m:r>
                            </m:sub>
                          </m:sSub>
                        </m:fName>
                        <m:e>
                          <m:f>
                            <m:fPr>
                              <m:ctrlPr>
                                <a:rPr lang="ru-RU" sz="2400" i="1">
                                  <a:latin typeface="Cambria Math" panose="02040503050406030204" pitchFamily="18" charset="0"/>
                                </a:rPr>
                              </m:ctrlPr>
                            </m:fPr>
                            <m:num>
                              <m:r>
                                <a:rPr lang="ru-RU" sz="2400" i="1">
                                  <a:latin typeface="Cambria Math" panose="02040503050406030204" pitchFamily="18" charset="0"/>
                                </a:rPr>
                                <m:t>3</m:t>
                              </m:r>
                            </m:num>
                            <m:den>
                              <m:r>
                                <a:rPr lang="ru-RU" sz="2400" i="1">
                                  <a:latin typeface="Cambria Math" panose="02040503050406030204" pitchFamily="18" charset="0"/>
                                </a:rPr>
                                <m:t>2</m:t>
                              </m:r>
                            </m:den>
                          </m:f>
                        </m:e>
                      </m:func>
                      <m:r>
                        <a:rPr lang="ru-RU" sz="2400" i="1">
                          <a:latin typeface="Cambria Math" panose="02040503050406030204" pitchFamily="18" charset="0"/>
                        </a:rPr>
                        <m:t>−критическая точка функции.</m:t>
                      </m:r>
                    </m:oMath>
                  </m:oMathPara>
                </a14:m>
                <a:endParaRPr lang="ru-RU" sz="2400" dirty="0">
                  <a:latin typeface="Cambria" panose="02040503050406030204" pitchFamily="18" charset="0"/>
                </a:endParaRPr>
              </a:p>
            </p:txBody>
          </p:sp>
        </mc:Choice>
        <mc:Fallback xmlns="">
          <p:sp>
            <p:nvSpPr>
              <p:cNvPr id="4" name="Прямоугольник 3"/>
              <p:cNvSpPr>
                <a:spLocks noRot="1" noChangeAspect="1" noMove="1" noResize="1" noEditPoints="1" noAdjustHandles="1" noChangeArrowheads="1" noChangeShapeType="1" noTextEdit="1"/>
              </p:cNvSpPr>
              <p:nvPr/>
            </p:nvSpPr>
            <p:spPr>
              <a:xfrm>
                <a:off x="2285999" y="2036792"/>
                <a:ext cx="5840083" cy="3681714"/>
              </a:xfrm>
              <a:prstGeom prst="rect">
                <a:avLst/>
              </a:prstGeom>
              <a:blipFill rotWithShape="0">
                <a:blip r:embed="rId6"/>
                <a:stretch>
                  <a:fillRect t="-1325"/>
                </a:stretch>
              </a:blipFill>
            </p:spPr>
            <p:txBody>
              <a:bodyPr/>
              <a:lstStyle/>
              <a:p>
                <a:r>
                  <a:rPr lang="ru-RU">
                    <a:noFill/>
                  </a:rPr>
                  <a:t> </a:t>
                </a:r>
              </a:p>
            </p:txBody>
          </p:sp>
        </mc:Fallback>
      </mc:AlternateContent>
    </p:spTree>
    <p:extLst>
      <p:ext uri="{BB962C8B-B14F-4D97-AF65-F5344CB8AC3E}">
        <p14:creationId xmlns:p14="http://schemas.microsoft.com/office/powerpoint/2010/main" val="353005421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Рисунок 1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68362" y="522242"/>
            <a:ext cx="11529749" cy="6917850"/>
          </a:xfrm>
          <a:prstGeom prst="rect">
            <a:avLst/>
          </a:prstGeom>
        </p:spPr>
      </p:pic>
      <p:sp>
        <p:nvSpPr>
          <p:cNvPr id="6" name="Прямоугольник 5"/>
          <p:cNvSpPr/>
          <p:nvPr/>
        </p:nvSpPr>
        <p:spPr>
          <a:xfrm>
            <a:off x="0" y="352427"/>
            <a:ext cx="9144001" cy="837283"/>
          </a:xfrm>
          <a:prstGeom prst="rect">
            <a:avLst/>
          </a:prstGeom>
          <a:solidFill>
            <a:schemeClr val="lt1">
              <a:alpha val="77000"/>
            </a:schemeClr>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ru-RU"/>
          </a:p>
        </p:txBody>
      </p:sp>
      <p:sp>
        <p:nvSpPr>
          <p:cNvPr id="7" name="TextBox 6"/>
          <p:cNvSpPr txBox="1"/>
          <p:nvPr/>
        </p:nvSpPr>
        <p:spPr>
          <a:xfrm>
            <a:off x="1565823" y="522242"/>
            <a:ext cx="6334699" cy="590931"/>
          </a:xfrm>
          <a:prstGeom prst="rect">
            <a:avLst/>
          </a:prstGeom>
          <a:noFill/>
        </p:spPr>
        <p:txBody>
          <a:bodyPr wrap="square" rtlCol="0">
            <a:spAutoFit/>
          </a:bodyPr>
          <a:lstStyle/>
          <a:p>
            <a:pPr algn="ctr">
              <a:lnSpc>
                <a:spcPct val="90000"/>
              </a:lnSpc>
            </a:pPr>
            <a:r>
              <a:rPr lang="ru-RU" sz="3600" b="1" dirty="0" smtClean="0">
                <a:solidFill>
                  <a:srgbClr val="0070C0"/>
                </a:solidFill>
                <a:latin typeface="Century Gothic" panose="020B0502020202020204" pitchFamily="34" charset="0"/>
              </a:rPr>
              <a:t>Уравнение 2</a:t>
            </a:r>
            <a:endParaRPr lang="ru-RU" sz="3600" b="1" dirty="0">
              <a:solidFill>
                <a:srgbClr val="0070C0"/>
              </a:solidFill>
              <a:latin typeface="Century Gothic" panose="020B0502020202020204" pitchFamily="34" charset="0"/>
            </a:endParaRPr>
          </a:p>
        </p:txBody>
      </p:sp>
      <p:sp>
        <p:nvSpPr>
          <p:cNvPr id="8" name="Номер слайда 7"/>
          <p:cNvSpPr>
            <a:spLocks noGrp="1"/>
          </p:cNvSpPr>
          <p:nvPr>
            <p:ph type="sldNum" sz="quarter" idx="12"/>
          </p:nvPr>
        </p:nvSpPr>
        <p:spPr>
          <a:xfrm>
            <a:off x="8053330" y="6356351"/>
            <a:ext cx="462020" cy="365125"/>
          </a:xfrm>
        </p:spPr>
        <p:txBody>
          <a:bodyPr/>
          <a:lstStyle/>
          <a:p>
            <a:fld id="{4E384C8F-2489-4E34-8426-D6CAC85766FE}" type="slidenum">
              <a:rPr lang="ru-RU" smtClean="0">
                <a:solidFill>
                  <a:schemeClr val="accent1">
                    <a:lumMod val="75000"/>
                  </a:schemeClr>
                </a:solidFill>
                <a:latin typeface="Century Gothic" panose="020B0502020202020204" pitchFamily="34" charset="0"/>
              </a:rPr>
              <a:t>12</a:t>
            </a:fld>
            <a:endParaRPr lang="ru-RU" dirty="0">
              <a:solidFill>
                <a:schemeClr val="accent1">
                  <a:lumMod val="75000"/>
                </a:schemeClr>
              </a:solidFill>
              <a:latin typeface="Century Gothic" panose="020B0502020202020204" pitchFamily="34" charset="0"/>
            </a:endParaRPr>
          </a:p>
        </p:txBody>
      </p:sp>
      <p:pic>
        <p:nvPicPr>
          <p:cNvPr id="2" name="Рисунок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67924" y="2248183"/>
            <a:ext cx="2742973" cy="2742973"/>
          </a:xfrm>
          <a:prstGeom prst="rect">
            <a:avLst/>
          </a:prstGeom>
        </p:spPr>
      </p:pic>
      <p:pic>
        <p:nvPicPr>
          <p:cNvPr id="9" name="Рисунок 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715250" y="0"/>
            <a:ext cx="1428750" cy="1428750"/>
          </a:xfrm>
          <a:prstGeom prst="rect">
            <a:avLst/>
          </a:prstGeom>
        </p:spPr>
      </p:pic>
      <mc:AlternateContent xmlns:mc="http://schemas.openxmlformats.org/markup-compatibility/2006" xmlns:a14="http://schemas.microsoft.com/office/drawing/2010/main">
        <mc:Choice Requires="a14">
          <p:sp>
            <p:nvSpPr>
              <p:cNvPr id="4" name="Прямоугольник 3"/>
              <p:cNvSpPr/>
              <p:nvPr/>
            </p:nvSpPr>
            <p:spPr>
              <a:xfrm>
                <a:off x="1805625" y="1718621"/>
                <a:ext cx="3315895" cy="4199739"/>
              </a:xfrm>
              <a:prstGeom prst="rect">
                <a:avLst/>
              </a:prstGeom>
            </p:spPr>
            <p:txBody>
              <a:bodyPr wrap="square">
                <a:spAutoFit/>
              </a:bodyPr>
              <a:lstStyle/>
              <a:p>
                <a:pPr marL="82296" indent="0">
                  <a:buNone/>
                </a:pPr>
                <a14:m>
                  <m:oMathPara xmlns:m="http://schemas.openxmlformats.org/officeDocument/2006/math">
                    <m:oMathParaPr>
                      <m:jc m:val="centerGroup"/>
                    </m:oMathParaPr>
                    <m:oMath xmlns:m="http://schemas.openxmlformats.org/officeDocument/2006/math">
                      <m:sSup>
                        <m:sSupPr>
                          <m:ctrlPr>
                            <a:rPr lang="ru-RU" i="1" smtClean="0">
                              <a:latin typeface="Cambria Math" panose="02040503050406030204" pitchFamily="18" charset="0"/>
                            </a:rPr>
                          </m:ctrlPr>
                        </m:sSupPr>
                        <m:e>
                          <m:r>
                            <a:rPr lang="ru-RU" i="1">
                              <a:latin typeface="Cambria Math" panose="02040503050406030204" pitchFamily="18" charset="0"/>
                            </a:rPr>
                            <m:t>𝑦</m:t>
                          </m:r>
                        </m:e>
                        <m:sup>
                          <m:r>
                            <a:rPr lang="ru-RU" i="1">
                              <a:latin typeface="Cambria Math" panose="02040503050406030204" pitchFamily="18" charset="0"/>
                            </a:rPr>
                            <m:t>,</m:t>
                          </m:r>
                        </m:sup>
                      </m:sSup>
                      <m:d>
                        <m:dPr>
                          <m:ctrlPr>
                            <a:rPr lang="ru-RU" i="1">
                              <a:latin typeface="Cambria Math" panose="02040503050406030204" pitchFamily="18" charset="0"/>
                            </a:rPr>
                          </m:ctrlPr>
                        </m:dPr>
                        <m:e>
                          <m:r>
                            <a:rPr lang="ru-RU" i="1">
                              <a:latin typeface="Cambria Math" panose="02040503050406030204" pitchFamily="18" charset="0"/>
                            </a:rPr>
                            <m:t>1</m:t>
                          </m:r>
                        </m:e>
                      </m:d>
                      <m:r>
                        <a:rPr lang="ru-RU" i="1">
                          <a:latin typeface="Cambria Math" panose="02040503050406030204" pitchFamily="18" charset="0"/>
                        </a:rPr>
                        <m:t>=2</m:t>
                      </m:r>
                      <m:func>
                        <m:funcPr>
                          <m:ctrlPr>
                            <a:rPr lang="ru-RU" i="1">
                              <a:latin typeface="Cambria Math" panose="02040503050406030204" pitchFamily="18" charset="0"/>
                            </a:rPr>
                          </m:ctrlPr>
                        </m:funcPr>
                        <m:fName>
                          <m:r>
                            <m:rPr>
                              <m:sty m:val="p"/>
                            </m:rPr>
                            <a:rPr lang="ru-RU">
                              <a:latin typeface="Cambria Math" panose="02040503050406030204" pitchFamily="18" charset="0"/>
                            </a:rPr>
                            <m:t>ln</m:t>
                          </m:r>
                        </m:fName>
                        <m:e>
                          <m:r>
                            <a:rPr lang="ru-RU" i="1">
                              <a:latin typeface="Cambria Math" panose="02040503050406030204" pitchFamily="18" charset="0"/>
                            </a:rPr>
                            <m:t>4−3</m:t>
                          </m:r>
                          <m:func>
                            <m:funcPr>
                              <m:ctrlPr>
                                <a:rPr lang="ru-RU" i="1">
                                  <a:latin typeface="Cambria Math" panose="02040503050406030204" pitchFamily="18" charset="0"/>
                                </a:rPr>
                              </m:ctrlPr>
                            </m:funcPr>
                            <m:fName>
                              <m:r>
                                <m:rPr>
                                  <m:sty m:val="p"/>
                                </m:rPr>
                                <a:rPr lang="ru-RU">
                                  <a:latin typeface="Cambria Math" panose="02040503050406030204" pitchFamily="18" charset="0"/>
                                </a:rPr>
                                <m:t>ln</m:t>
                              </m:r>
                            </m:fName>
                            <m:e>
                              <m:r>
                                <a:rPr lang="ru-RU" i="1">
                                  <a:latin typeface="Cambria Math" panose="02040503050406030204" pitchFamily="18" charset="0"/>
                                </a:rPr>
                                <m:t>2=</m:t>
                              </m:r>
                              <m:func>
                                <m:funcPr>
                                  <m:ctrlPr>
                                    <a:rPr lang="ru-RU" i="1">
                                      <a:latin typeface="Cambria Math" panose="02040503050406030204" pitchFamily="18" charset="0"/>
                                    </a:rPr>
                                  </m:ctrlPr>
                                </m:funcPr>
                                <m:fName>
                                  <m:r>
                                    <m:rPr>
                                      <m:sty m:val="p"/>
                                    </m:rPr>
                                    <a:rPr lang="ru-RU">
                                      <a:latin typeface="Cambria Math" panose="02040503050406030204" pitchFamily="18" charset="0"/>
                                    </a:rPr>
                                    <m:t>ln</m:t>
                                  </m:r>
                                </m:fName>
                                <m:e>
                                  <m:r>
                                    <a:rPr lang="ru-RU" i="1">
                                      <a:latin typeface="Cambria Math" panose="02040503050406030204" pitchFamily="18" charset="0"/>
                                    </a:rPr>
                                    <m:t>2,    </m:t>
                                  </m:r>
                                  <m:func>
                                    <m:funcPr>
                                      <m:ctrlPr>
                                        <a:rPr lang="ru-RU" i="1">
                                          <a:latin typeface="Cambria Math" panose="02040503050406030204" pitchFamily="18" charset="0"/>
                                        </a:rPr>
                                      </m:ctrlPr>
                                    </m:funcPr>
                                    <m:fName>
                                      <m:r>
                                        <m:rPr>
                                          <m:sty m:val="p"/>
                                        </m:rPr>
                                        <a:rPr lang="ru-RU">
                                          <a:latin typeface="Cambria Math" panose="02040503050406030204" pitchFamily="18" charset="0"/>
                                        </a:rPr>
                                        <m:t>ln</m:t>
                                      </m:r>
                                    </m:fName>
                                    <m:e>
                                      <m:r>
                                        <a:rPr lang="ru-RU" i="1">
                                          <a:latin typeface="Cambria Math" panose="02040503050406030204" pitchFamily="18" charset="0"/>
                                        </a:rPr>
                                        <m:t>2&gt;0</m:t>
                                      </m:r>
                                    </m:e>
                                  </m:func>
                                  <m:r>
                                    <a:rPr lang="ru-RU" i="1">
                                      <a:latin typeface="Cambria Math" panose="02040503050406030204" pitchFamily="18" charset="0"/>
                                    </a:rPr>
                                    <m:t>  </m:t>
                                  </m:r>
                                </m:e>
                              </m:func>
                            </m:e>
                          </m:func>
                        </m:e>
                      </m:func>
                    </m:oMath>
                  </m:oMathPara>
                </a14:m>
                <a:endParaRPr lang="ru-RU" dirty="0">
                  <a:latin typeface="Cambria" panose="02040503050406030204" pitchFamily="18" charset="0"/>
                </a:endParaRPr>
              </a:p>
              <a:p>
                <a:pPr marL="82296" indent="0">
                  <a:buNone/>
                </a:pPr>
                <a14:m>
                  <m:oMath xmlns:m="http://schemas.openxmlformats.org/officeDocument/2006/math">
                    <m:sSup>
                      <m:sSupPr>
                        <m:ctrlPr>
                          <a:rPr lang="ru-RU" i="1">
                            <a:latin typeface="Cambria Math" panose="02040503050406030204" pitchFamily="18" charset="0"/>
                          </a:rPr>
                        </m:ctrlPr>
                      </m:sSupPr>
                      <m:e>
                        <m:r>
                          <a:rPr lang="ru-RU" i="1">
                            <a:latin typeface="Cambria Math" panose="02040503050406030204" pitchFamily="18" charset="0"/>
                          </a:rPr>
                          <m:t>𝑦</m:t>
                        </m:r>
                      </m:e>
                      <m:sup>
                        <m:r>
                          <a:rPr lang="ru-RU" i="1">
                            <a:latin typeface="Cambria Math" panose="02040503050406030204" pitchFamily="18" charset="0"/>
                          </a:rPr>
                          <m:t>,</m:t>
                        </m:r>
                      </m:sup>
                    </m:sSup>
                    <m:d>
                      <m:dPr>
                        <m:ctrlPr>
                          <a:rPr lang="ru-RU" i="1">
                            <a:latin typeface="Cambria Math" panose="02040503050406030204" pitchFamily="18" charset="0"/>
                          </a:rPr>
                        </m:ctrlPr>
                      </m:dPr>
                      <m:e>
                        <m:r>
                          <a:rPr lang="ru-RU" i="1">
                            <a:latin typeface="Cambria Math" panose="02040503050406030204" pitchFamily="18" charset="0"/>
                          </a:rPr>
                          <m:t>0</m:t>
                        </m:r>
                      </m:e>
                    </m:d>
                    <m:r>
                      <a:rPr lang="ru-RU" i="1">
                        <a:latin typeface="Cambria Math" panose="02040503050406030204" pitchFamily="18" charset="0"/>
                      </a:rPr>
                      <m:t>=</m:t>
                    </m:r>
                    <m:func>
                      <m:funcPr>
                        <m:ctrlPr>
                          <a:rPr lang="ru-RU" i="1">
                            <a:latin typeface="Cambria Math" panose="02040503050406030204" pitchFamily="18" charset="0"/>
                          </a:rPr>
                        </m:ctrlPr>
                      </m:funcPr>
                      <m:fName>
                        <m:r>
                          <m:rPr>
                            <m:sty m:val="p"/>
                          </m:rPr>
                          <a:rPr lang="ru-RU">
                            <a:latin typeface="Cambria Math" panose="02040503050406030204" pitchFamily="18" charset="0"/>
                          </a:rPr>
                          <m:t>ln</m:t>
                        </m:r>
                      </m:fName>
                      <m:e>
                        <m:f>
                          <m:fPr>
                            <m:ctrlPr>
                              <a:rPr lang="ru-RU" i="1">
                                <a:latin typeface="Cambria Math" panose="02040503050406030204" pitchFamily="18" charset="0"/>
                              </a:rPr>
                            </m:ctrlPr>
                          </m:fPr>
                          <m:num>
                            <m:r>
                              <a:rPr lang="ru-RU" i="1">
                                <a:latin typeface="Cambria Math" panose="02040503050406030204" pitchFamily="18" charset="0"/>
                              </a:rPr>
                              <m:t>4</m:t>
                            </m:r>
                          </m:num>
                          <m:den>
                            <m:r>
                              <a:rPr lang="ru-RU" i="1">
                                <a:latin typeface="Cambria Math" panose="02040503050406030204" pitchFamily="18" charset="0"/>
                              </a:rPr>
                              <m:t>9</m:t>
                            </m:r>
                          </m:den>
                        </m:f>
                      </m:e>
                    </m:func>
                    <m:r>
                      <a:rPr lang="ru-RU" i="1">
                        <a:latin typeface="Cambria Math" panose="02040503050406030204" pitchFamily="18" charset="0"/>
                      </a:rPr>
                      <m:t>,   </m:t>
                    </m:r>
                    <m:func>
                      <m:funcPr>
                        <m:ctrlPr>
                          <a:rPr lang="ru-RU" i="1">
                            <a:latin typeface="Cambria Math" panose="02040503050406030204" pitchFamily="18" charset="0"/>
                          </a:rPr>
                        </m:ctrlPr>
                      </m:funcPr>
                      <m:fName>
                        <m:r>
                          <m:rPr>
                            <m:sty m:val="p"/>
                          </m:rPr>
                          <a:rPr lang="ru-RU">
                            <a:latin typeface="Cambria Math" panose="02040503050406030204" pitchFamily="18" charset="0"/>
                          </a:rPr>
                          <m:t>ln</m:t>
                        </m:r>
                      </m:fName>
                      <m:e>
                        <m:f>
                          <m:fPr>
                            <m:ctrlPr>
                              <a:rPr lang="ru-RU" i="1">
                                <a:latin typeface="Cambria Math" panose="02040503050406030204" pitchFamily="18" charset="0"/>
                              </a:rPr>
                            </m:ctrlPr>
                          </m:fPr>
                          <m:num>
                            <m:r>
                              <a:rPr lang="ru-RU" i="1">
                                <a:latin typeface="Cambria Math" panose="02040503050406030204" pitchFamily="18" charset="0"/>
                              </a:rPr>
                              <m:t>4</m:t>
                            </m:r>
                          </m:num>
                          <m:den>
                            <m:r>
                              <a:rPr lang="ru-RU" i="1">
                                <a:latin typeface="Cambria Math" panose="02040503050406030204" pitchFamily="18" charset="0"/>
                              </a:rPr>
                              <m:t>9</m:t>
                            </m:r>
                          </m:den>
                        </m:f>
                      </m:e>
                    </m:func>
                    <m:r>
                      <a:rPr lang="ru-RU" i="1">
                        <a:latin typeface="Cambria Math" panose="02040503050406030204" pitchFamily="18" charset="0"/>
                      </a:rPr>
                      <m:t>&lt;0</m:t>
                    </m:r>
                  </m:oMath>
                </a14:m>
                <a:r>
                  <a:rPr lang="ru-RU" dirty="0">
                    <a:latin typeface="Cambria" panose="02040503050406030204" pitchFamily="18" charset="0"/>
                  </a:rPr>
                  <a:t>, значит функция убывает на промежутке </a:t>
                </a:r>
                <a14:m>
                  <m:oMath xmlns:m="http://schemas.openxmlformats.org/officeDocument/2006/math">
                    <m:r>
                      <a:rPr lang="ru-RU" i="1">
                        <a:latin typeface="Cambria Math" panose="02040503050406030204" pitchFamily="18" charset="0"/>
                      </a:rPr>
                      <m:t>(−∞; </m:t>
                    </m:r>
                    <m:d>
                      <m:dPr>
                        <m:begChr m:val=""/>
                        <m:endChr m:val="]"/>
                        <m:ctrlPr>
                          <a:rPr lang="ru-RU" i="1">
                            <a:latin typeface="Cambria Math" panose="02040503050406030204" pitchFamily="18" charset="0"/>
                          </a:rPr>
                        </m:ctrlPr>
                      </m:dPr>
                      <m:e>
                        <m:func>
                          <m:funcPr>
                            <m:ctrlPr>
                              <a:rPr lang="ru-RU" i="1">
                                <a:latin typeface="Cambria Math" panose="02040503050406030204" pitchFamily="18" charset="0"/>
                              </a:rPr>
                            </m:ctrlPr>
                          </m:funcPr>
                          <m:fName>
                            <m:sSub>
                              <m:sSubPr>
                                <m:ctrlPr>
                                  <a:rPr lang="ru-RU" i="1">
                                    <a:latin typeface="Cambria Math" panose="02040503050406030204" pitchFamily="18" charset="0"/>
                                  </a:rPr>
                                </m:ctrlPr>
                              </m:sSubPr>
                              <m:e>
                                <m:r>
                                  <m:rPr>
                                    <m:sty m:val="p"/>
                                  </m:rPr>
                                  <a:rPr lang="en-US">
                                    <a:latin typeface="Cambria Math" panose="02040503050406030204" pitchFamily="18" charset="0"/>
                                  </a:rPr>
                                  <m:t>log</m:t>
                                </m:r>
                              </m:e>
                              <m:sub>
                                <m:r>
                                  <a:rPr lang="ru-RU" i="1">
                                    <a:latin typeface="Cambria Math" panose="02040503050406030204" pitchFamily="18" charset="0"/>
                                  </a:rPr>
                                  <m:t>2</m:t>
                                </m:r>
                              </m:sub>
                            </m:sSub>
                          </m:fName>
                          <m:e>
                            <m:f>
                              <m:fPr>
                                <m:ctrlPr>
                                  <a:rPr lang="ru-RU" i="1">
                                    <a:latin typeface="Cambria Math" panose="02040503050406030204" pitchFamily="18" charset="0"/>
                                  </a:rPr>
                                </m:ctrlPr>
                              </m:fPr>
                              <m:num>
                                <m:r>
                                  <a:rPr lang="ru-RU" i="1">
                                    <a:latin typeface="Cambria Math" panose="02040503050406030204" pitchFamily="18" charset="0"/>
                                  </a:rPr>
                                  <m:t>3</m:t>
                                </m:r>
                              </m:num>
                              <m:den>
                                <m:r>
                                  <a:rPr lang="ru-RU" i="1">
                                    <a:latin typeface="Cambria Math" panose="02040503050406030204" pitchFamily="18" charset="0"/>
                                  </a:rPr>
                                  <m:t>2</m:t>
                                </m:r>
                              </m:den>
                            </m:f>
                          </m:e>
                        </m:func>
                      </m:e>
                    </m:d>
                    <m:r>
                      <a:rPr lang="ru-RU" i="1">
                        <a:latin typeface="Cambria Math" panose="02040503050406030204" pitchFamily="18" charset="0"/>
                      </a:rPr>
                      <m:t> и возрастает</m:t>
                    </m:r>
                  </m:oMath>
                </a14:m>
                <a:endParaRPr lang="ru-RU" i="1" dirty="0" smtClean="0">
                  <a:latin typeface="Cambria Math" panose="02040503050406030204" pitchFamily="18" charset="0"/>
                </a:endParaRPr>
              </a:p>
              <a:p>
                <a:pPr marL="82296" indent="0">
                  <a:buNone/>
                </a:pPr>
                <a14:m>
                  <m:oMathPara xmlns:m="http://schemas.openxmlformats.org/officeDocument/2006/math">
                    <m:oMathParaPr>
                      <m:jc m:val="centerGroup"/>
                    </m:oMathParaPr>
                    <m:oMath xmlns:m="http://schemas.openxmlformats.org/officeDocument/2006/math">
                      <m:r>
                        <a:rPr lang="ru-RU" i="1">
                          <a:latin typeface="Cambria Math" panose="02040503050406030204" pitchFamily="18" charset="0"/>
                        </a:rPr>
                        <m:t> на промежутке </m:t>
                      </m:r>
                      <m:d>
                        <m:dPr>
                          <m:begChr m:val="["/>
                          <m:endChr m:val=""/>
                          <m:ctrlPr>
                            <a:rPr lang="ru-RU" i="1">
                              <a:latin typeface="Cambria Math" panose="02040503050406030204" pitchFamily="18" charset="0"/>
                            </a:rPr>
                          </m:ctrlPr>
                        </m:dPr>
                        <m:e>
                          <m:func>
                            <m:funcPr>
                              <m:ctrlPr>
                                <a:rPr lang="ru-RU" i="1">
                                  <a:latin typeface="Cambria Math" panose="02040503050406030204" pitchFamily="18" charset="0"/>
                                </a:rPr>
                              </m:ctrlPr>
                            </m:funcPr>
                            <m:fName>
                              <m:sSub>
                                <m:sSubPr>
                                  <m:ctrlPr>
                                    <a:rPr lang="ru-RU" i="1">
                                      <a:latin typeface="Cambria Math" panose="02040503050406030204" pitchFamily="18" charset="0"/>
                                    </a:rPr>
                                  </m:ctrlPr>
                                </m:sSubPr>
                                <m:e>
                                  <m:r>
                                    <m:rPr>
                                      <m:sty m:val="p"/>
                                    </m:rPr>
                                    <a:rPr lang="en-US">
                                      <a:latin typeface="Cambria Math" panose="02040503050406030204" pitchFamily="18" charset="0"/>
                                    </a:rPr>
                                    <m:t>log</m:t>
                                  </m:r>
                                </m:e>
                                <m:sub>
                                  <m:r>
                                    <a:rPr lang="ru-RU" i="1">
                                      <a:latin typeface="Cambria Math" panose="02040503050406030204" pitchFamily="18" charset="0"/>
                                    </a:rPr>
                                    <m:t>2</m:t>
                                  </m:r>
                                </m:sub>
                              </m:sSub>
                            </m:fName>
                            <m:e>
                              <m:f>
                                <m:fPr>
                                  <m:ctrlPr>
                                    <a:rPr lang="ru-RU" i="1">
                                      <a:latin typeface="Cambria Math" panose="02040503050406030204" pitchFamily="18" charset="0"/>
                                    </a:rPr>
                                  </m:ctrlPr>
                                </m:fPr>
                                <m:num>
                                  <m:r>
                                    <a:rPr lang="ru-RU" i="1">
                                      <a:latin typeface="Cambria Math" panose="02040503050406030204" pitchFamily="18" charset="0"/>
                                    </a:rPr>
                                    <m:t>3</m:t>
                                  </m:r>
                                </m:num>
                                <m:den>
                                  <m:r>
                                    <a:rPr lang="ru-RU" i="1">
                                      <a:latin typeface="Cambria Math" panose="02040503050406030204" pitchFamily="18" charset="0"/>
                                    </a:rPr>
                                    <m:t>2</m:t>
                                  </m:r>
                                </m:den>
                              </m:f>
                            </m:e>
                          </m:func>
                          <m:r>
                            <a:rPr lang="ru-RU" i="1">
                              <a:latin typeface="Cambria Math" panose="02040503050406030204" pitchFamily="18" charset="0"/>
                            </a:rPr>
                            <m:t>;∞),    </m:t>
                          </m:r>
                          <m:r>
                            <a:rPr lang="en-US" i="1">
                              <a:latin typeface="Cambria Math" panose="02040503050406030204" pitchFamily="18" charset="0"/>
                            </a:rPr>
                            <m:t>𝑥</m:t>
                          </m:r>
                          <m:r>
                            <a:rPr lang="ru-RU" i="1">
                              <a:latin typeface="Cambria Math" panose="02040503050406030204" pitchFamily="18" charset="0"/>
                            </a:rPr>
                            <m:t>=</m:t>
                          </m:r>
                        </m:e>
                      </m:d>
                      <m:func>
                        <m:funcPr>
                          <m:ctrlPr>
                            <a:rPr lang="ru-RU" i="1">
                              <a:latin typeface="Cambria Math" panose="02040503050406030204" pitchFamily="18" charset="0"/>
                            </a:rPr>
                          </m:ctrlPr>
                        </m:funcPr>
                        <m:fName>
                          <m:sSub>
                            <m:sSubPr>
                              <m:ctrlPr>
                                <a:rPr lang="ru-RU" i="1">
                                  <a:latin typeface="Cambria Math" panose="02040503050406030204" pitchFamily="18" charset="0"/>
                                </a:rPr>
                              </m:ctrlPr>
                            </m:sSubPr>
                            <m:e>
                              <m:r>
                                <m:rPr>
                                  <m:sty m:val="p"/>
                                </m:rPr>
                                <a:rPr lang="en-US">
                                  <a:latin typeface="Cambria Math" panose="02040503050406030204" pitchFamily="18" charset="0"/>
                                </a:rPr>
                                <m:t>log</m:t>
                              </m:r>
                            </m:e>
                            <m:sub>
                              <m:r>
                                <a:rPr lang="ru-RU" i="1">
                                  <a:latin typeface="Cambria Math" panose="02040503050406030204" pitchFamily="18" charset="0"/>
                                </a:rPr>
                                <m:t>2</m:t>
                              </m:r>
                            </m:sub>
                          </m:sSub>
                        </m:fName>
                        <m:e>
                          <m:f>
                            <m:fPr>
                              <m:ctrlPr>
                                <a:rPr lang="ru-RU" i="1">
                                  <a:latin typeface="Cambria Math" panose="02040503050406030204" pitchFamily="18" charset="0"/>
                                </a:rPr>
                              </m:ctrlPr>
                            </m:fPr>
                            <m:num>
                              <m:r>
                                <a:rPr lang="ru-RU" i="1">
                                  <a:latin typeface="Cambria Math" panose="02040503050406030204" pitchFamily="18" charset="0"/>
                                </a:rPr>
                                <m:t>3</m:t>
                              </m:r>
                            </m:num>
                            <m:den>
                              <m:r>
                                <a:rPr lang="ru-RU" i="1">
                                  <a:latin typeface="Cambria Math" panose="02040503050406030204" pitchFamily="18" charset="0"/>
                                </a:rPr>
                                <m:t>2</m:t>
                              </m:r>
                            </m:den>
                          </m:f>
                        </m:e>
                      </m:func>
                      <m:r>
                        <a:rPr lang="ru-RU" i="1">
                          <a:latin typeface="Cambria Math" panose="02040503050406030204" pitchFamily="18" charset="0"/>
                        </a:rPr>
                        <m:t>−точка минимума </m:t>
                      </m:r>
                    </m:oMath>
                  </m:oMathPara>
                </a14:m>
                <a:endParaRPr lang="ru-RU" i="1" dirty="0" smtClean="0">
                  <a:latin typeface="Cambria Math" panose="02040503050406030204" pitchFamily="18" charset="0"/>
                </a:endParaRPr>
              </a:p>
              <a:p>
                <a:pPr marL="82296" indent="0">
                  <a:buNone/>
                </a:pPr>
                <a14:m>
                  <m:oMathPara xmlns:m="http://schemas.openxmlformats.org/officeDocument/2006/math">
                    <m:oMathParaPr>
                      <m:jc m:val="centerGroup"/>
                    </m:oMathParaPr>
                    <m:oMath xmlns:m="http://schemas.openxmlformats.org/officeDocument/2006/math">
                      <m:r>
                        <a:rPr lang="ru-RU" i="1">
                          <a:latin typeface="Cambria Math" panose="02040503050406030204" pitchFamily="18" charset="0"/>
                        </a:rPr>
                        <m:t>функции, </m:t>
                      </m:r>
                      <m:sSub>
                        <m:sSubPr>
                          <m:ctrlPr>
                            <a:rPr lang="ru-RU" i="1">
                              <a:latin typeface="Cambria Math" panose="02040503050406030204" pitchFamily="18" charset="0"/>
                            </a:rPr>
                          </m:ctrlPr>
                        </m:sSubPr>
                        <m:e>
                          <m:r>
                            <a:rPr lang="en-US" i="1">
                              <a:latin typeface="Cambria Math" panose="02040503050406030204" pitchFamily="18" charset="0"/>
                            </a:rPr>
                            <m:t>𝑦</m:t>
                          </m:r>
                        </m:e>
                        <m:sub>
                          <m:r>
                            <a:rPr lang="en-US" i="1">
                              <a:latin typeface="Cambria Math" panose="02040503050406030204" pitchFamily="18" charset="0"/>
                            </a:rPr>
                            <m:t>𝑚𝑖𝑛</m:t>
                          </m:r>
                        </m:sub>
                      </m:sSub>
                      <m:r>
                        <a:rPr lang="ru-RU" i="1">
                          <a:latin typeface="Cambria Math" panose="02040503050406030204" pitchFamily="18" charset="0"/>
                        </a:rPr>
                        <m:t>=−</m:t>
                      </m:r>
                      <m:f>
                        <m:fPr>
                          <m:ctrlPr>
                            <a:rPr lang="ru-RU" i="1">
                              <a:latin typeface="Cambria Math" panose="02040503050406030204" pitchFamily="18" charset="0"/>
                            </a:rPr>
                          </m:ctrlPr>
                        </m:fPr>
                        <m:num>
                          <m:r>
                            <a:rPr lang="ru-RU" i="1">
                              <a:latin typeface="Cambria Math" panose="02040503050406030204" pitchFamily="18" charset="0"/>
                            </a:rPr>
                            <m:t>9</m:t>
                          </m:r>
                        </m:num>
                        <m:den>
                          <m:r>
                            <a:rPr lang="ru-RU" i="1">
                              <a:latin typeface="Cambria Math" panose="02040503050406030204" pitchFamily="18" charset="0"/>
                            </a:rPr>
                            <m:t>4</m:t>
                          </m:r>
                        </m:den>
                      </m:f>
                      <m:r>
                        <a:rPr lang="ru-RU" i="1">
                          <a:latin typeface="Cambria Math" panose="02040503050406030204" pitchFamily="18" charset="0"/>
                        </a:rPr>
                        <m:t>−минимум функции</m:t>
                      </m:r>
                    </m:oMath>
                  </m:oMathPara>
                </a14:m>
                <a:endParaRPr lang="ru-RU" dirty="0">
                  <a:latin typeface="Cambria" panose="02040503050406030204" pitchFamily="18" charset="0"/>
                </a:endParaRPr>
              </a:p>
            </p:txBody>
          </p:sp>
        </mc:Choice>
        <mc:Fallback xmlns="">
          <p:sp>
            <p:nvSpPr>
              <p:cNvPr id="4" name="Прямоугольник 3"/>
              <p:cNvSpPr>
                <a:spLocks noRot="1" noChangeAspect="1" noMove="1" noResize="1" noEditPoints="1" noAdjustHandles="1" noChangeArrowheads="1" noChangeShapeType="1" noTextEdit="1"/>
              </p:cNvSpPr>
              <p:nvPr/>
            </p:nvSpPr>
            <p:spPr>
              <a:xfrm>
                <a:off x="1805625" y="1718621"/>
                <a:ext cx="3315895" cy="4199739"/>
              </a:xfrm>
              <a:prstGeom prst="rect">
                <a:avLst/>
              </a:prstGeom>
              <a:blipFill rotWithShape="0">
                <a:blip r:embed="rId6"/>
                <a:stretch>
                  <a:fillRect r="-16544"/>
                </a:stretch>
              </a:blipFill>
            </p:spPr>
            <p:txBody>
              <a:bodyPr/>
              <a:lstStyle/>
              <a:p>
                <a:r>
                  <a:rPr lang="ru-RU">
                    <a:noFill/>
                  </a:rPr>
                  <a:t> </a:t>
                </a:r>
              </a:p>
            </p:txBody>
          </p:sp>
        </mc:Fallback>
      </mc:AlternateContent>
      <p:pic>
        <p:nvPicPr>
          <p:cNvPr id="23" name="Рисунок 22"/>
          <p:cNvPicPr/>
          <p:nvPr/>
        </p:nvPicPr>
        <p:blipFill>
          <a:blip r:embed="rId7" cstate="print">
            <a:extLst>
              <a:ext uri="{28A0092B-C50C-407E-A947-70E740481C1C}">
                <a14:useLocalDpi xmlns:a14="http://schemas.microsoft.com/office/drawing/2010/main" val="0"/>
              </a:ext>
            </a:extLst>
          </a:blip>
          <a:stretch>
            <a:fillRect/>
          </a:stretch>
        </p:blipFill>
        <p:spPr>
          <a:xfrm>
            <a:off x="5030896" y="2406028"/>
            <a:ext cx="3243532" cy="3381555"/>
          </a:xfrm>
          <a:prstGeom prst="rect">
            <a:avLst/>
          </a:prstGeom>
        </p:spPr>
      </p:pic>
    </p:spTree>
    <p:extLst>
      <p:ext uri="{BB962C8B-B14F-4D97-AF65-F5344CB8AC3E}">
        <p14:creationId xmlns:p14="http://schemas.microsoft.com/office/powerpoint/2010/main" val="310765916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Номер слайда 3"/>
          <p:cNvSpPr>
            <a:spLocks noGrp="1"/>
          </p:cNvSpPr>
          <p:nvPr>
            <p:ph type="sldNum" sz="quarter" idx="12"/>
          </p:nvPr>
        </p:nvSpPr>
        <p:spPr/>
        <p:txBody>
          <a:bodyPr/>
          <a:lstStyle/>
          <a:p>
            <a:fld id="{4E384C8F-2489-4E34-8426-D6CAC85766FE}" type="slidenum">
              <a:rPr lang="ru-RU" smtClean="0"/>
              <a:t>13</a:t>
            </a:fld>
            <a:endParaRPr lang="ru-RU"/>
          </a:p>
        </p:txBody>
      </p:sp>
      <p:pic>
        <p:nvPicPr>
          <p:cNvPr id="5" name="Объект 4"/>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95970" y="621102"/>
            <a:ext cx="10871781" cy="6523069"/>
          </a:xfrm>
          <a:prstGeom prst="rect">
            <a:avLst/>
          </a:prstGeom>
        </p:spPr>
      </p:pic>
      <p:pic>
        <p:nvPicPr>
          <p:cNvPr id="6" name="Рисунок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6988" y="2652033"/>
            <a:ext cx="2742973" cy="2742973"/>
          </a:xfrm>
          <a:prstGeom prst="rect">
            <a:avLst/>
          </a:prstGeom>
        </p:spPr>
      </p:pic>
      <p:sp>
        <p:nvSpPr>
          <p:cNvPr id="8" name="Заголовок 7"/>
          <p:cNvSpPr>
            <a:spLocks noGrp="1"/>
          </p:cNvSpPr>
          <p:nvPr>
            <p:ph type="title"/>
          </p:nvPr>
        </p:nvSpPr>
        <p:spPr>
          <a:xfrm>
            <a:off x="0" y="365127"/>
            <a:ext cx="9144000" cy="773562"/>
          </a:xfrm>
          <a:prstGeom prst="rect">
            <a:avLst/>
          </a:prstGeom>
          <a:solidFill>
            <a:schemeClr val="lt1">
              <a:alpha val="77000"/>
            </a:schemeClr>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r>
              <a:rPr lang="ru-RU" b="1" dirty="0" smtClean="0">
                <a:solidFill>
                  <a:srgbClr val="002060"/>
                </a:solidFill>
                <a:latin typeface="Century Gothic" panose="020B0502020202020204" pitchFamily="34" charset="0"/>
              </a:rPr>
              <a:t>     </a:t>
            </a:r>
            <a:r>
              <a:rPr lang="ru-RU" b="1" dirty="0" smtClean="0">
                <a:solidFill>
                  <a:srgbClr val="0070C0"/>
                </a:solidFill>
                <a:latin typeface="Century Gothic" panose="020B0502020202020204" pitchFamily="34" charset="0"/>
              </a:rPr>
              <a:t>Уравнение 2</a:t>
            </a:r>
            <a:endParaRPr lang="ru-RU" b="1" dirty="0">
              <a:solidFill>
                <a:srgbClr val="0070C0"/>
              </a:solidFill>
              <a:latin typeface="Century Gothic" panose="020B0502020202020204" pitchFamily="34" charset="0"/>
            </a:endParaRPr>
          </a:p>
        </p:txBody>
      </p:sp>
      <p:pic>
        <p:nvPicPr>
          <p:cNvPr id="7" name="Рисунок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566983" y="-197964"/>
            <a:ext cx="1428750" cy="1428750"/>
          </a:xfrm>
          <a:prstGeom prst="rect">
            <a:avLst/>
          </a:prstGeom>
        </p:spPr>
      </p:pic>
      <mc:AlternateContent xmlns:mc="http://schemas.openxmlformats.org/markup-compatibility/2006" xmlns:a14="http://schemas.microsoft.com/office/drawing/2010/main">
        <mc:Choice Requires="a14">
          <p:sp>
            <p:nvSpPr>
              <p:cNvPr id="9" name="Прямоугольник 8"/>
              <p:cNvSpPr/>
              <p:nvPr/>
            </p:nvSpPr>
            <p:spPr>
              <a:xfrm>
                <a:off x="2329132" y="2076479"/>
                <a:ext cx="5952226" cy="3244606"/>
              </a:xfrm>
              <a:prstGeom prst="rect">
                <a:avLst/>
              </a:prstGeom>
            </p:spPr>
            <p:txBody>
              <a:bodyPr wrap="square">
                <a:spAutoFit/>
              </a:bodyPr>
              <a:lstStyle/>
              <a:p>
                <a:pPr algn="ctr"/>
                <a:r>
                  <a:rPr lang="ru-RU" sz="2000" dirty="0">
                    <a:latin typeface="Cambria" panose="02040503050406030204" pitchFamily="18" charset="0"/>
                  </a:rPr>
                  <a:t>Получается, что при </a:t>
                </a:r>
                <a14:m>
                  <m:oMath xmlns:m="http://schemas.openxmlformats.org/officeDocument/2006/math">
                    <m:r>
                      <a:rPr lang="ru-RU" sz="2000" i="1">
                        <a:latin typeface="Cambria Math" panose="02040503050406030204" pitchFamily="18" charset="0"/>
                      </a:rPr>
                      <m:t>𝑏</m:t>
                    </m:r>
                    <m:r>
                      <a:rPr lang="ru-RU" sz="2000" i="1">
                        <a:latin typeface="Cambria Math" panose="02040503050406030204" pitchFamily="18" charset="0"/>
                      </a:rPr>
                      <m:t>=0</m:t>
                    </m:r>
                  </m:oMath>
                </a14:m>
                <a:r>
                  <a:rPr lang="ru-RU" sz="2000" dirty="0">
                    <a:latin typeface="Cambria" panose="02040503050406030204" pitchFamily="18" charset="0"/>
                  </a:rPr>
                  <a:t> уравнение будет иметь одно решение. Уравнение будет иметь 2 решения, если </a:t>
                </a:r>
                <a14:m>
                  <m:oMath xmlns:m="http://schemas.openxmlformats.org/officeDocument/2006/math">
                    <m:r>
                      <a:rPr lang="ru-RU" sz="2000" i="1">
                        <a:latin typeface="Cambria Math" panose="02040503050406030204" pitchFamily="18" charset="0"/>
                      </a:rPr>
                      <m:t>𝑏</m:t>
                    </m:r>
                    <m:r>
                      <a:rPr lang="ru-RU" sz="2000" i="1">
                        <a:latin typeface="Cambria Math" panose="02040503050406030204" pitchFamily="18" charset="0"/>
                      </a:rPr>
                      <m:t>&gt;0, но меньше </m:t>
                    </m:r>
                    <m:f>
                      <m:fPr>
                        <m:ctrlPr>
                          <a:rPr lang="ru-RU" sz="2000" i="1">
                            <a:latin typeface="Cambria Math" panose="02040503050406030204" pitchFamily="18" charset="0"/>
                          </a:rPr>
                        </m:ctrlPr>
                      </m:fPr>
                      <m:num>
                        <m:r>
                          <a:rPr lang="ru-RU" sz="2000" i="1">
                            <a:latin typeface="Cambria Math" panose="02040503050406030204" pitchFamily="18" charset="0"/>
                          </a:rPr>
                          <m:t>9</m:t>
                        </m:r>
                      </m:num>
                      <m:den>
                        <m:r>
                          <a:rPr lang="ru-RU" sz="2000" i="1">
                            <a:latin typeface="Cambria Math" panose="02040503050406030204" pitchFamily="18" charset="0"/>
                          </a:rPr>
                          <m:t>4</m:t>
                        </m:r>
                      </m:den>
                    </m:f>
                  </m:oMath>
                </a14:m>
                <a:r>
                  <a:rPr lang="ru-RU" sz="2000" dirty="0">
                    <a:latin typeface="Cambria" panose="02040503050406030204" pitchFamily="18" charset="0"/>
                  </a:rPr>
                  <a:t>. </a:t>
                </a:r>
              </a:p>
              <a:p>
                <a:pPr algn="ctr"/>
                <a14:m>
                  <m:oMath xmlns:m="http://schemas.openxmlformats.org/officeDocument/2006/math">
                    <m:d>
                      <m:dPr>
                        <m:begChr m:val="{"/>
                        <m:endChr m:val=""/>
                        <m:ctrlPr>
                          <a:rPr lang="ru-RU" sz="2000" i="1">
                            <a:latin typeface="Cambria Math" panose="02040503050406030204" pitchFamily="18" charset="0"/>
                          </a:rPr>
                        </m:ctrlPr>
                      </m:dPr>
                      <m:e>
                        <m:eqArr>
                          <m:eqArrPr>
                            <m:ctrlPr>
                              <a:rPr lang="ru-RU" sz="2000" i="1">
                                <a:latin typeface="Cambria Math" panose="02040503050406030204" pitchFamily="18" charset="0"/>
                              </a:rPr>
                            </m:ctrlPr>
                          </m:eqArrPr>
                          <m:e>
                            <m:sSup>
                              <m:sSupPr>
                                <m:ctrlPr>
                                  <a:rPr lang="ru-RU" sz="2000" i="1">
                                    <a:latin typeface="Cambria Math" panose="02040503050406030204" pitchFamily="18" charset="0"/>
                                  </a:rPr>
                                </m:ctrlPr>
                              </m:sSupPr>
                              <m:e>
                                <m:r>
                                  <a:rPr lang="ru-RU" sz="2000" i="1">
                                    <a:latin typeface="Cambria Math" panose="02040503050406030204" pitchFamily="18" charset="0"/>
                                  </a:rPr>
                                  <m:t>𝑎</m:t>
                                </m:r>
                              </m:e>
                              <m:sup>
                                <m:r>
                                  <a:rPr lang="ru-RU" sz="2000">
                                    <a:latin typeface="Cambria Math" panose="02040503050406030204" pitchFamily="18" charset="0"/>
                                  </a:rPr>
                                  <m:t>2</m:t>
                                </m:r>
                              </m:sup>
                            </m:sSup>
                            <m:r>
                              <a:rPr lang="ru-RU" sz="2000" i="1">
                                <a:latin typeface="Cambria Math" panose="02040503050406030204" pitchFamily="18" charset="0"/>
                              </a:rPr>
                              <m:t>−</m:t>
                            </m:r>
                            <m:r>
                              <a:rPr lang="ru-RU" sz="2000">
                                <a:latin typeface="Cambria Math" panose="02040503050406030204" pitchFamily="18" charset="0"/>
                              </a:rPr>
                              <m:t>4</m:t>
                            </m:r>
                            <m:r>
                              <a:rPr lang="ru-RU" sz="2000" i="1">
                                <a:latin typeface="Cambria Math" panose="02040503050406030204" pitchFamily="18" charset="0"/>
                              </a:rPr>
                              <m:t>𝑎</m:t>
                            </m:r>
                            <m:r>
                              <a:rPr lang="ru-RU" sz="2000" i="1">
                                <a:latin typeface="Cambria Math" panose="02040503050406030204" pitchFamily="18" charset="0"/>
                              </a:rPr>
                              <m:t>&gt;0</m:t>
                            </m:r>
                          </m:e>
                          <m:e>
                            <m:sSup>
                              <m:sSupPr>
                                <m:ctrlPr>
                                  <a:rPr lang="ru-RU" sz="2000" i="1">
                                    <a:latin typeface="Cambria Math" panose="02040503050406030204" pitchFamily="18" charset="0"/>
                                  </a:rPr>
                                </m:ctrlPr>
                              </m:sSupPr>
                              <m:e>
                                <m:r>
                                  <a:rPr lang="ru-RU" sz="2000" i="1">
                                    <a:latin typeface="Cambria Math" panose="02040503050406030204" pitchFamily="18" charset="0"/>
                                  </a:rPr>
                                  <m:t>𝑎</m:t>
                                </m:r>
                              </m:e>
                              <m:sup>
                                <m:r>
                                  <a:rPr lang="ru-RU" sz="2000">
                                    <a:latin typeface="Cambria Math" panose="02040503050406030204" pitchFamily="18" charset="0"/>
                                  </a:rPr>
                                  <m:t>2</m:t>
                                </m:r>
                              </m:sup>
                            </m:sSup>
                            <m:r>
                              <a:rPr lang="ru-RU" sz="2000" i="1">
                                <a:latin typeface="Cambria Math" panose="02040503050406030204" pitchFamily="18" charset="0"/>
                              </a:rPr>
                              <m:t>−</m:t>
                            </m:r>
                            <m:r>
                              <a:rPr lang="ru-RU" sz="2000">
                                <a:latin typeface="Cambria Math" panose="02040503050406030204" pitchFamily="18" charset="0"/>
                              </a:rPr>
                              <m:t>4</m:t>
                            </m:r>
                            <m:r>
                              <a:rPr lang="ru-RU" sz="2000" i="1">
                                <a:latin typeface="Cambria Math" panose="02040503050406030204" pitchFamily="18" charset="0"/>
                              </a:rPr>
                              <m:t>𝑎</m:t>
                            </m:r>
                            <m:r>
                              <a:rPr lang="ru-RU" sz="2000" i="1">
                                <a:latin typeface="Cambria Math" panose="02040503050406030204" pitchFamily="18" charset="0"/>
                              </a:rPr>
                              <m:t>&lt;</m:t>
                            </m:r>
                            <m:f>
                              <m:fPr>
                                <m:ctrlPr>
                                  <a:rPr lang="ru-RU" sz="2000" i="1">
                                    <a:latin typeface="Cambria Math" panose="02040503050406030204" pitchFamily="18" charset="0"/>
                                  </a:rPr>
                                </m:ctrlPr>
                              </m:fPr>
                              <m:num>
                                <m:r>
                                  <a:rPr lang="ru-RU" sz="2000" i="1">
                                    <a:latin typeface="Cambria Math" panose="02040503050406030204" pitchFamily="18" charset="0"/>
                                  </a:rPr>
                                  <m:t>9</m:t>
                                </m:r>
                              </m:num>
                              <m:den>
                                <m:r>
                                  <a:rPr lang="ru-RU" sz="2000" i="1">
                                    <a:latin typeface="Cambria Math" panose="02040503050406030204" pitchFamily="18" charset="0"/>
                                  </a:rPr>
                                  <m:t>4</m:t>
                                </m:r>
                              </m:den>
                            </m:f>
                          </m:e>
                        </m:eqArr>
                      </m:e>
                    </m:d>
                  </m:oMath>
                </a14:m>
                <a:r>
                  <a:rPr lang="ru-RU" sz="2000" i="1" dirty="0">
                    <a:latin typeface="Cambria" panose="02040503050406030204" pitchFamily="18" charset="0"/>
                  </a:rPr>
                  <a:t>    </a:t>
                </a:r>
                <a14:m>
                  <m:oMath xmlns:m="http://schemas.openxmlformats.org/officeDocument/2006/math">
                    <m:d>
                      <m:dPr>
                        <m:begChr m:val="{"/>
                        <m:endChr m:val=""/>
                        <m:ctrlPr>
                          <a:rPr lang="ru-RU" sz="2000" i="1">
                            <a:latin typeface="Cambria Math" panose="02040503050406030204" pitchFamily="18" charset="0"/>
                          </a:rPr>
                        </m:ctrlPr>
                      </m:dPr>
                      <m:e>
                        <m:eqArr>
                          <m:eqArrPr>
                            <m:ctrlPr>
                              <a:rPr lang="ru-RU" sz="2000" i="1">
                                <a:latin typeface="Cambria Math" panose="02040503050406030204" pitchFamily="18" charset="0"/>
                              </a:rPr>
                            </m:ctrlPr>
                          </m:eqArrPr>
                          <m:e>
                            <m:r>
                              <a:rPr lang="ru-RU" sz="2000" i="1">
                                <a:latin typeface="Cambria Math" panose="02040503050406030204" pitchFamily="18" charset="0"/>
                              </a:rPr>
                              <m:t>(−∞;0)∪(4;∞)</m:t>
                            </m:r>
                          </m:e>
                          <m:e>
                            <m:r>
                              <a:rPr lang="ru-RU" sz="2000" i="1">
                                <a:latin typeface="Cambria Math" panose="02040503050406030204" pitchFamily="18" charset="0"/>
                              </a:rPr>
                              <m:t>4</m:t>
                            </m:r>
                            <m:sSup>
                              <m:sSupPr>
                                <m:ctrlPr>
                                  <a:rPr lang="ru-RU" sz="2000" i="1">
                                    <a:latin typeface="Cambria Math" panose="02040503050406030204" pitchFamily="18" charset="0"/>
                                  </a:rPr>
                                </m:ctrlPr>
                              </m:sSupPr>
                              <m:e>
                                <m:r>
                                  <a:rPr lang="ru-RU" sz="2000" i="1">
                                    <a:latin typeface="Cambria Math" panose="02040503050406030204" pitchFamily="18" charset="0"/>
                                  </a:rPr>
                                  <m:t>𝑎</m:t>
                                </m:r>
                              </m:e>
                              <m:sup>
                                <m:r>
                                  <a:rPr lang="ru-RU" sz="2000" i="1">
                                    <a:latin typeface="Cambria Math" panose="02040503050406030204" pitchFamily="18" charset="0"/>
                                  </a:rPr>
                                  <m:t>2</m:t>
                                </m:r>
                              </m:sup>
                            </m:sSup>
                            <m:r>
                              <a:rPr lang="ru-RU" sz="2000" i="1">
                                <a:latin typeface="Cambria Math" panose="02040503050406030204" pitchFamily="18" charset="0"/>
                              </a:rPr>
                              <m:t>−16</m:t>
                            </m:r>
                            <m:r>
                              <a:rPr lang="ru-RU" sz="2000" i="1">
                                <a:latin typeface="Cambria Math" panose="02040503050406030204" pitchFamily="18" charset="0"/>
                              </a:rPr>
                              <m:t>𝑎</m:t>
                            </m:r>
                            <m:r>
                              <a:rPr lang="ru-RU" sz="2000" i="1">
                                <a:latin typeface="Cambria Math" panose="02040503050406030204" pitchFamily="18" charset="0"/>
                              </a:rPr>
                              <m:t>−9&lt;0</m:t>
                            </m:r>
                          </m:e>
                        </m:eqArr>
                      </m:e>
                    </m:d>
                  </m:oMath>
                </a14:m>
                <a:r>
                  <a:rPr lang="ru-RU" sz="2000" i="1" dirty="0">
                    <a:latin typeface="Cambria" panose="02040503050406030204" pitchFamily="18" charset="0"/>
                  </a:rPr>
                  <a:t>    </a:t>
                </a:r>
                <a14:m>
                  <m:oMath xmlns:m="http://schemas.openxmlformats.org/officeDocument/2006/math">
                    <m:d>
                      <m:dPr>
                        <m:begChr m:val="{"/>
                        <m:endChr m:val=""/>
                        <m:ctrlPr>
                          <a:rPr lang="ru-RU" sz="2000" i="1">
                            <a:latin typeface="Cambria Math" panose="02040503050406030204" pitchFamily="18" charset="0"/>
                          </a:rPr>
                        </m:ctrlPr>
                      </m:dPr>
                      <m:e>
                        <m:eqArr>
                          <m:eqArrPr>
                            <m:ctrlPr>
                              <a:rPr lang="ru-RU" sz="2000" i="1">
                                <a:latin typeface="Cambria Math" panose="02040503050406030204" pitchFamily="18" charset="0"/>
                              </a:rPr>
                            </m:ctrlPr>
                          </m:eqArrPr>
                          <m:e>
                            <m:r>
                              <a:rPr lang="ru-RU" sz="2000" i="1">
                                <a:latin typeface="Cambria Math" panose="02040503050406030204" pitchFamily="18" charset="0"/>
                              </a:rPr>
                              <m:t>(−∞;0)∪(4;∞)</m:t>
                            </m:r>
                          </m:e>
                          <m:e>
                            <m:r>
                              <a:rPr lang="ru-RU" sz="2000" i="1">
                                <a:latin typeface="Cambria Math" panose="02040503050406030204" pitchFamily="18" charset="0"/>
                              </a:rPr>
                              <m:t>(−0,5;4,5)</m:t>
                            </m:r>
                          </m:e>
                        </m:eqArr>
                      </m:e>
                    </m:d>
                  </m:oMath>
                </a14:m>
                <a:r>
                  <a:rPr lang="ru-RU" sz="2000" i="1" dirty="0">
                    <a:latin typeface="Cambria" panose="02040503050406030204" pitchFamily="18" charset="0"/>
                  </a:rPr>
                  <a:t>   </a:t>
                </a:r>
                <a14:m>
                  <m:oMath xmlns:m="http://schemas.openxmlformats.org/officeDocument/2006/math">
                    <m:r>
                      <a:rPr lang="ru-RU" sz="2000" i="1">
                        <a:latin typeface="Cambria Math" panose="02040503050406030204" pitchFamily="18" charset="0"/>
                      </a:rPr>
                      <m:t>(−0,5;0)∪(4;4,5)</m:t>
                    </m:r>
                  </m:oMath>
                </a14:m>
                <a:endParaRPr lang="ru-RU" sz="2000" dirty="0">
                  <a:latin typeface="Cambria" panose="02040503050406030204" pitchFamily="18" charset="0"/>
                </a:endParaRPr>
              </a:p>
              <a:p>
                <a:pPr algn="ctr"/>
                <a:r>
                  <a:rPr lang="ru-RU" sz="2000" dirty="0">
                    <a:latin typeface="Cambria" panose="02040503050406030204" pitchFamily="18" charset="0"/>
                  </a:rPr>
                  <a:t>Ответ: </a:t>
                </a:r>
                <a14:m>
                  <m:oMath xmlns:m="http://schemas.openxmlformats.org/officeDocument/2006/math">
                    <m:r>
                      <a:rPr lang="ru-RU" sz="2000" i="1">
                        <a:latin typeface="Cambria Math" panose="02040503050406030204" pitchFamily="18" charset="0"/>
                      </a:rPr>
                      <m:t>при </m:t>
                    </m:r>
                    <m:r>
                      <a:rPr lang="en-US" sz="2000" i="1">
                        <a:latin typeface="Cambria Math" panose="02040503050406030204" pitchFamily="18" charset="0"/>
                      </a:rPr>
                      <m:t>𝑎</m:t>
                    </m:r>
                    <m:r>
                      <a:rPr lang="ru-RU" sz="2000" i="1">
                        <a:latin typeface="Cambria Math" panose="02040503050406030204" pitchFamily="18" charset="0"/>
                      </a:rPr>
                      <m:t>∈</m:t>
                    </m:r>
                    <m:d>
                      <m:dPr>
                        <m:ctrlPr>
                          <a:rPr lang="ru-RU" sz="2000" i="1">
                            <a:latin typeface="Cambria Math" panose="02040503050406030204" pitchFamily="18" charset="0"/>
                          </a:rPr>
                        </m:ctrlPr>
                      </m:dPr>
                      <m:e>
                        <m:r>
                          <a:rPr lang="ru-RU" sz="2000" i="1">
                            <a:latin typeface="Cambria Math" panose="02040503050406030204" pitchFamily="18" charset="0"/>
                          </a:rPr>
                          <m:t>−0,5;0</m:t>
                        </m:r>
                      </m:e>
                    </m:d>
                    <m:r>
                      <a:rPr lang="ru-RU" sz="2000" i="1">
                        <a:latin typeface="Cambria Math" panose="02040503050406030204" pitchFamily="18" charset="0"/>
                      </a:rPr>
                      <m:t>∪</m:t>
                    </m:r>
                    <m:d>
                      <m:dPr>
                        <m:ctrlPr>
                          <a:rPr lang="ru-RU" sz="2000" i="1">
                            <a:latin typeface="Cambria Math" panose="02040503050406030204" pitchFamily="18" charset="0"/>
                          </a:rPr>
                        </m:ctrlPr>
                      </m:dPr>
                      <m:e>
                        <m:r>
                          <a:rPr lang="ru-RU" sz="2000" i="1">
                            <a:latin typeface="Cambria Math" panose="02040503050406030204" pitchFamily="18" charset="0"/>
                          </a:rPr>
                          <m:t>4;4,5</m:t>
                        </m:r>
                      </m:e>
                    </m:d>
                    <m:r>
                      <a:rPr lang="ru-RU" sz="2000" i="1">
                        <a:latin typeface="Cambria Math" panose="02040503050406030204" pitchFamily="18" charset="0"/>
                      </a:rPr>
                      <m:t> уравнениеимеет 2 корня. </m:t>
                    </m:r>
                  </m:oMath>
                </a14:m>
                <a:endParaRPr lang="ru-RU" sz="2000" dirty="0">
                  <a:latin typeface="Cambria" panose="02040503050406030204" pitchFamily="18" charset="0"/>
                </a:endParaRPr>
              </a:p>
            </p:txBody>
          </p:sp>
        </mc:Choice>
        <mc:Fallback xmlns="">
          <p:sp>
            <p:nvSpPr>
              <p:cNvPr id="9" name="Прямоугольник 8"/>
              <p:cNvSpPr>
                <a:spLocks noRot="1" noChangeAspect="1" noMove="1" noResize="1" noEditPoints="1" noAdjustHandles="1" noChangeArrowheads="1" noChangeShapeType="1" noTextEdit="1"/>
              </p:cNvSpPr>
              <p:nvPr/>
            </p:nvSpPr>
            <p:spPr>
              <a:xfrm>
                <a:off x="2329132" y="2076479"/>
                <a:ext cx="5952226" cy="3244606"/>
              </a:xfrm>
              <a:prstGeom prst="rect">
                <a:avLst/>
              </a:prstGeom>
              <a:blipFill rotWithShape="0">
                <a:blip r:embed="rId5"/>
                <a:stretch>
                  <a:fillRect l="-1025" t="-1128" r="-1947" b="-376"/>
                </a:stretch>
              </a:blipFill>
            </p:spPr>
            <p:txBody>
              <a:bodyPr/>
              <a:lstStyle/>
              <a:p>
                <a:r>
                  <a:rPr lang="ru-RU">
                    <a:noFill/>
                  </a:rPr>
                  <a:t> </a:t>
                </a:r>
              </a:p>
            </p:txBody>
          </p:sp>
        </mc:Fallback>
      </mc:AlternateContent>
    </p:spTree>
    <p:extLst>
      <p:ext uri="{BB962C8B-B14F-4D97-AF65-F5344CB8AC3E}">
        <p14:creationId xmlns:p14="http://schemas.microsoft.com/office/powerpoint/2010/main" val="348390697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0" y="1714718"/>
            <a:ext cx="9144000" cy="2751522"/>
          </a:xfrm>
          <a:prstGeom prst="rect">
            <a:avLst/>
          </a:prstGeom>
          <a:noFill/>
        </p:spPr>
        <p:txBody>
          <a:bodyPr wrap="square" rtlCol="0">
            <a:spAutoFit/>
          </a:bodyPr>
          <a:lstStyle/>
          <a:p>
            <a:pPr algn="ctr">
              <a:lnSpc>
                <a:spcPct val="90000"/>
              </a:lnSpc>
            </a:pPr>
            <a:r>
              <a:rPr lang="ru-RU" sz="9600" dirty="0" smtClean="0">
                <a:solidFill>
                  <a:schemeClr val="bg1"/>
                </a:solidFill>
                <a:latin typeface="Century Gothic" panose="020B0502020202020204" pitchFamily="34" charset="0"/>
              </a:rPr>
              <a:t>спасибо</a:t>
            </a:r>
          </a:p>
          <a:p>
            <a:pPr algn="ctr">
              <a:lnSpc>
                <a:spcPct val="90000"/>
              </a:lnSpc>
            </a:pPr>
            <a:r>
              <a:rPr lang="ru-RU" sz="9600" dirty="0">
                <a:solidFill>
                  <a:schemeClr val="bg1"/>
                </a:solidFill>
                <a:latin typeface="Century Gothic" panose="020B0502020202020204" pitchFamily="34" charset="0"/>
              </a:rPr>
              <a:t>з</a:t>
            </a:r>
            <a:r>
              <a:rPr lang="ru-RU" sz="9600" dirty="0" smtClean="0">
                <a:solidFill>
                  <a:schemeClr val="bg1"/>
                </a:solidFill>
                <a:latin typeface="Century Gothic" panose="020B0502020202020204" pitchFamily="34" charset="0"/>
              </a:rPr>
              <a:t>а внимание</a:t>
            </a:r>
            <a:endParaRPr lang="ru-RU" sz="9600" dirty="0">
              <a:solidFill>
                <a:schemeClr val="bg1"/>
              </a:solidFill>
              <a:latin typeface="Century Gothic" panose="020B0502020202020204" pitchFamily="34" charset="0"/>
            </a:endParaRPr>
          </a:p>
        </p:txBody>
      </p:sp>
      <p:sp>
        <p:nvSpPr>
          <p:cNvPr id="8" name="Номер слайда 7"/>
          <p:cNvSpPr>
            <a:spLocks noGrp="1"/>
          </p:cNvSpPr>
          <p:nvPr>
            <p:ph type="sldNum" sz="quarter" idx="12"/>
          </p:nvPr>
        </p:nvSpPr>
        <p:spPr>
          <a:xfrm>
            <a:off x="8053330" y="6356351"/>
            <a:ext cx="462020" cy="365125"/>
          </a:xfrm>
        </p:spPr>
        <p:txBody>
          <a:bodyPr/>
          <a:lstStyle/>
          <a:p>
            <a:fld id="{4E384C8F-2489-4E34-8426-D6CAC85766FE}" type="slidenum">
              <a:rPr lang="ru-RU" smtClean="0">
                <a:solidFill>
                  <a:schemeClr val="accent1">
                    <a:lumMod val="75000"/>
                  </a:schemeClr>
                </a:solidFill>
                <a:latin typeface="Century Gothic" panose="020B0502020202020204" pitchFamily="34" charset="0"/>
              </a:rPr>
              <a:t>14</a:t>
            </a:fld>
            <a:endParaRPr lang="ru-RU" dirty="0">
              <a:solidFill>
                <a:schemeClr val="accent1">
                  <a:lumMod val="75000"/>
                </a:schemeClr>
              </a:solidFill>
              <a:latin typeface="Century Gothic" panose="020B0502020202020204" pitchFamily="34" charset="0"/>
            </a:endParaRPr>
          </a:p>
        </p:txBody>
      </p:sp>
    </p:spTree>
    <p:extLst>
      <p:ext uri="{BB962C8B-B14F-4D97-AF65-F5344CB8AC3E}">
        <p14:creationId xmlns:p14="http://schemas.microsoft.com/office/powerpoint/2010/main" val="43910824"/>
      </p:ext>
    </p:extLst>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Рисунок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67885" y="540155"/>
            <a:ext cx="10869751" cy="6917850"/>
          </a:xfrm>
          <a:prstGeom prst="rect">
            <a:avLst/>
          </a:prstGeom>
        </p:spPr>
      </p:pic>
      <p:sp>
        <p:nvSpPr>
          <p:cNvPr id="6" name="Прямоугольник 5"/>
          <p:cNvSpPr/>
          <p:nvPr/>
        </p:nvSpPr>
        <p:spPr>
          <a:xfrm>
            <a:off x="-1" y="351704"/>
            <a:ext cx="9144001" cy="837283"/>
          </a:xfrm>
          <a:prstGeom prst="rect">
            <a:avLst/>
          </a:prstGeom>
          <a:solidFill>
            <a:schemeClr val="lt1">
              <a:alpha val="77000"/>
            </a:schemeClr>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r>
              <a:rPr lang="ru-RU" sz="3600" b="1" dirty="0" smtClean="0">
                <a:solidFill>
                  <a:srgbClr val="002060"/>
                </a:solidFill>
                <a:latin typeface="Century Gothic" panose="020B0502020202020204" pitchFamily="34" charset="0"/>
              </a:rPr>
              <a:t>Уравнения с параметрами</a:t>
            </a:r>
            <a:endParaRPr lang="ru-RU" sz="3600" b="1" dirty="0">
              <a:solidFill>
                <a:srgbClr val="002060"/>
              </a:solidFill>
              <a:latin typeface="Century Gothic" panose="020B0502020202020204" pitchFamily="34" charset="0"/>
            </a:endParaRPr>
          </a:p>
        </p:txBody>
      </p:sp>
      <p:sp>
        <p:nvSpPr>
          <p:cNvPr id="8" name="Номер слайда 7"/>
          <p:cNvSpPr>
            <a:spLocks noGrp="1"/>
          </p:cNvSpPr>
          <p:nvPr>
            <p:ph type="sldNum" sz="quarter" idx="12"/>
          </p:nvPr>
        </p:nvSpPr>
        <p:spPr>
          <a:xfrm>
            <a:off x="8053330" y="6356351"/>
            <a:ext cx="462020" cy="365125"/>
          </a:xfrm>
        </p:spPr>
        <p:txBody>
          <a:bodyPr/>
          <a:lstStyle/>
          <a:p>
            <a:fld id="{4E384C8F-2489-4E34-8426-D6CAC85766FE}" type="slidenum">
              <a:rPr lang="ru-RU" smtClean="0">
                <a:solidFill>
                  <a:schemeClr val="accent1">
                    <a:lumMod val="75000"/>
                  </a:schemeClr>
                </a:solidFill>
                <a:latin typeface="Century Gothic" panose="020B0502020202020204" pitchFamily="34" charset="0"/>
              </a:rPr>
              <a:t>2</a:t>
            </a:fld>
            <a:endParaRPr lang="ru-RU" dirty="0">
              <a:solidFill>
                <a:schemeClr val="accent1">
                  <a:lumMod val="75000"/>
                </a:schemeClr>
              </a:solidFill>
              <a:latin typeface="Century Gothic" panose="020B0502020202020204" pitchFamily="34" charset="0"/>
            </a:endParaRPr>
          </a:p>
        </p:txBody>
      </p:sp>
      <p:pic>
        <p:nvPicPr>
          <p:cNvPr id="2" name="Рисунок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67924" y="2248183"/>
            <a:ext cx="2742973" cy="2742973"/>
          </a:xfrm>
          <a:prstGeom prst="rect">
            <a:avLst/>
          </a:prstGeom>
        </p:spPr>
      </p:pic>
      <p:pic>
        <p:nvPicPr>
          <p:cNvPr id="5" name="Рисунок 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753709" y="160745"/>
            <a:ext cx="1219200" cy="1219200"/>
          </a:xfrm>
          <a:prstGeom prst="rect">
            <a:avLst/>
          </a:prstGeom>
        </p:spPr>
      </p:pic>
      <p:sp>
        <p:nvSpPr>
          <p:cNvPr id="11" name="Прямоугольник 10"/>
          <p:cNvSpPr/>
          <p:nvPr/>
        </p:nvSpPr>
        <p:spPr>
          <a:xfrm>
            <a:off x="2203816" y="1839703"/>
            <a:ext cx="5926348" cy="3693319"/>
          </a:xfrm>
          <a:prstGeom prst="rect">
            <a:avLst/>
          </a:prstGeom>
        </p:spPr>
        <p:txBody>
          <a:bodyPr wrap="square">
            <a:spAutoFit/>
          </a:bodyPr>
          <a:lstStyle/>
          <a:p>
            <a:pPr algn="just"/>
            <a:r>
              <a:rPr lang="ru-RU" dirty="0">
                <a:latin typeface="Cambria" panose="02040503050406030204" pitchFamily="18" charset="0"/>
              </a:rPr>
              <a:t>Задачи с параметрами играют важную роль в формировании логического мышления и математической культуры учащегося, но их решение вызывает у них значительные затруднения. Это связано с тем, что каждое уравнение с параметрами представляет собой целый класс обычных уравнений, для каждого из которых должно быть получено решение. Такие задачи предлагаются на едином государственном экзамене. По итогам ЕГЭ разных лет можно сделать вывод, что решение задач с параметрами вызывает наибольшею трудность у учащихся. По данным </a:t>
            </a:r>
            <a:r>
              <a:rPr lang="ru-RU" dirty="0" err="1">
                <a:latin typeface="Cambria" panose="02040503050406030204" pitchFamily="18" charset="0"/>
              </a:rPr>
              <a:t>Рособрнадзора</a:t>
            </a:r>
            <a:r>
              <a:rPr lang="ru-RU" dirty="0">
                <a:latin typeface="Cambria" panose="02040503050406030204" pitchFamily="18" charset="0"/>
              </a:rPr>
              <a:t>  около 87.9% не приступают к выполнению данного типа заданий. </a:t>
            </a:r>
          </a:p>
        </p:txBody>
      </p:sp>
    </p:spTree>
    <p:extLst>
      <p:ext uri="{BB962C8B-B14F-4D97-AF65-F5344CB8AC3E}">
        <p14:creationId xmlns:p14="http://schemas.microsoft.com/office/powerpoint/2010/main" val="1784752322"/>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Рисунок 1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50633" y="453891"/>
            <a:ext cx="10869751" cy="6917850"/>
          </a:xfrm>
          <a:prstGeom prst="rect">
            <a:avLst/>
          </a:prstGeom>
        </p:spPr>
      </p:pic>
      <p:sp>
        <p:nvSpPr>
          <p:cNvPr id="6" name="Прямоугольник 5"/>
          <p:cNvSpPr/>
          <p:nvPr/>
        </p:nvSpPr>
        <p:spPr>
          <a:xfrm>
            <a:off x="-1" y="351704"/>
            <a:ext cx="9144001" cy="837283"/>
          </a:xfrm>
          <a:prstGeom prst="rect">
            <a:avLst/>
          </a:prstGeom>
          <a:solidFill>
            <a:schemeClr val="lt1">
              <a:alpha val="77000"/>
            </a:schemeClr>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ru-RU"/>
          </a:p>
        </p:txBody>
      </p:sp>
      <p:sp>
        <p:nvSpPr>
          <p:cNvPr id="7" name="TextBox 6"/>
          <p:cNvSpPr txBox="1"/>
          <p:nvPr/>
        </p:nvSpPr>
        <p:spPr>
          <a:xfrm>
            <a:off x="319486" y="453891"/>
            <a:ext cx="9367978" cy="1089529"/>
          </a:xfrm>
          <a:prstGeom prst="rect">
            <a:avLst/>
          </a:prstGeom>
          <a:noFill/>
        </p:spPr>
        <p:txBody>
          <a:bodyPr wrap="square" rtlCol="0">
            <a:spAutoFit/>
          </a:bodyPr>
          <a:lstStyle/>
          <a:p>
            <a:pPr algn="ctr">
              <a:lnSpc>
                <a:spcPct val="90000"/>
              </a:lnSpc>
            </a:pPr>
            <a:r>
              <a:rPr lang="ru-RU" sz="3600" b="1" dirty="0" smtClean="0">
                <a:solidFill>
                  <a:srgbClr val="0070C0"/>
                </a:solidFill>
                <a:latin typeface="Century Gothic" panose="020B0502020202020204" pitchFamily="34" charset="0"/>
              </a:rPr>
              <a:t>Уравнение 1</a:t>
            </a:r>
            <a:endParaRPr lang="ru-RU" sz="3600" b="1" dirty="0">
              <a:solidFill>
                <a:srgbClr val="0070C0"/>
              </a:solidFill>
              <a:latin typeface="Century Gothic" panose="020B0502020202020204" pitchFamily="34" charset="0"/>
            </a:endParaRPr>
          </a:p>
          <a:p>
            <a:pPr>
              <a:lnSpc>
                <a:spcPct val="90000"/>
              </a:lnSpc>
            </a:pPr>
            <a:endParaRPr lang="ru-RU" sz="3600" dirty="0">
              <a:solidFill>
                <a:srgbClr val="002060"/>
              </a:solidFill>
              <a:latin typeface="Century Gothic" panose="020B0502020202020204" pitchFamily="34" charset="0"/>
            </a:endParaRPr>
          </a:p>
        </p:txBody>
      </p:sp>
      <p:sp>
        <p:nvSpPr>
          <p:cNvPr id="8" name="Номер слайда 7"/>
          <p:cNvSpPr>
            <a:spLocks noGrp="1"/>
          </p:cNvSpPr>
          <p:nvPr>
            <p:ph type="sldNum" sz="quarter" idx="12"/>
          </p:nvPr>
        </p:nvSpPr>
        <p:spPr>
          <a:xfrm>
            <a:off x="8053330" y="6356351"/>
            <a:ext cx="462020" cy="365125"/>
          </a:xfrm>
        </p:spPr>
        <p:txBody>
          <a:bodyPr/>
          <a:lstStyle/>
          <a:p>
            <a:fld id="{4E384C8F-2489-4E34-8426-D6CAC85766FE}" type="slidenum">
              <a:rPr lang="ru-RU" smtClean="0">
                <a:solidFill>
                  <a:schemeClr val="accent1">
                    <a:lumMod val="75000"/>
                  </a:schemeClr>
                </a:solidFill>
                <a:latin typeface="Century Gothic" panose="020B0502020202020204" pitchFamily="34" charset="0"/>
              </a:rPr>
              <a:t>3</a:t>
            </a:fld>
            <a:endParaRPr lang="ru-RU" dirty="0">
              <a:solidFill>
                <a:schemeClr val="accent1">
                  <a:lumMod val="75000"/>
                </a:schemeClr>
              </a:solidFill>
              <a:latin typeface="Century Gothic" panose="020B0502020202020204" pitchFamily="34" charset="0"/>
            </a:endParaRPr>
          </a:p>
        </p:txBody>
      </p:sp>
      <p:pic>
        <p:nvPicPr>
          <p:cNvPr id="2" name="Рисунок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91405" y="2248181"/>
            <a:ext cx="2944919" cy="2944919"/>
          </a:xfrm>
          <a:prstGeom prst="rect">
            <a:avLst/>
          </a:prstGeom>
        </p:spPr>
      </p:pic>
      <p:pic>
        <p:nvPicPr>
          <p:cNvPr id="9" name="Рисунок 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730836" y="167672"/>
            <a:ext cx="1205345" cy="1205345"/>
          </a:xfrm>
          <a:prstGeom prst="rect">
            <a:avLst/>
          </a:prstGeom>
        </p:spPr>
      </p:pic>
      <mc:AlternateContent xmlns:mc="http://schemas.openxmlformats.org/markup-compatibility/2006" xmlns:a14="http://schemas.microsoft.com/office/drawing/2010/main">
        <mc:Choice Requires="a14">
          <p:sp>
            <p:nvSpPr>
              <p:cNvPr id="12" name="Прямоугольник 11"/>
              <p:cNvSpPr/>
              <p:nvPr/>
            </p:nvSpPr>
            <p:spPr>
              <a:xfrm>
                <a:off x="2177936" y="1678416"/>
                <a:ext cx="6012611" cy="4084451"/>
              </a:xfrm>
              <a:prstGeom prst="rect">
                <a:avLst/>
              </a:prstGeom>
            </p:spPr>
            <p:txBody>
              <a:bodyPr wrap="square">
                <a:spAutoFit/>
              </a:bodyPr>
              <a:lstStyle/>
              <a:p>
                <a:pPr marL="82296" indent="0">
                  <a:buNone/>
                </a:pPr>
                <a:r>
                  <a:rPr lang="ru-RU" dirty="0"/>
                  <a:t>1.Найти, при каком значении параметра а, уравнение  </a:t>
                </a:r>
                <a14:m>
                  <m:oMath xmlns:m="http://schemas.openxmlformats.org/officeDocument/2006/math">
                    <m:sSup>
                      <m:sSupPr>
                        <m:ctrlPr>
                          <a:rPr lang="ru-RU" i="1">
                            <a:latin typeface="Cambria Math" panose="02040503050406030204" pitchFamily="18" charset="0"/>
                          </a:rPr>
                        </m:ctrlPr>
                      </m:sSupPr>
                      <m:e>
                        <m:r>
                          <a:rPr lang="ru-RU" i="1">
                            <a:latin typeface="Cambria Math" panose="02040503050406030204" pitchFamily="18" charset="0"/>
                          </a:rPr>
                          <m:t>9</m:t>
                        </m:r>
                      </m:e>
                      <m:sup>
                        <m:r>
                          <a:rPr lang="en-US" i="1">
                            <a:latin typeface="Cambria Math" panose="02040503050406030204" pitchFamily="18" charset="0"/>
                          </a:rPr>
                          <m:t>𝑥</m:t>
                        </m:r>
                      </m:sup>
                    </m:sSup>
                    <m:r>
                      <a:rPr lang="ru-RU" i="1">
                        <a:latin typeface="Cambria Math" panose="02040503050406030204" pitchFamily="18" charset="0"/>
                      </a:rPr>
                      <m:t>+</m:t>
                    </m:r>
                    <m:sSup>
                      <m:sSupPr>
                        <m:ctrlPr>
                          <a:rPr lang="ru-RU" i="1">
                            <a:latin typeface="Cambria Math" panose="02040503050406030204" pitchFamily="18" charset="0"/>
                          </a:rPr>
                        </m:ctrlPr>
                      </m:sSupPr>
                      <m:e>
                        <m:r>
                          <a:rPr lang="ru-RU" i="1">
                            <a:latin typeface="Cambria Math" panose="02040503050406030204" pitchFamily="18" charset="0"/>
                          </a:rPr>
                          <m:t>3</m:t>
                        </m:r>
                      </m:e>
                      <m:sup>
                        <m:r>
                          <a:rPr lang="ru-RU" i="1">
                            <a:latin typeface="Cambria Math" panose="02040503050406030204" pitchFamily="18" charset="0"/>
                          </a:rPr>
                          <m:t>𝑥</m:t>
                        </m:r>
                      </m:sup>
                    </m:sSup>
                    <m:r>
                      <a:rPr lang="ru-RU" i="1">
                        <a:latin typeface="Cambria Math" panose="02040503050406030204" pitchFamily="18" charset="0"/>
                      </a:rPr>
                      <m:t>+</m:t>
                    </m:r>
                    <m:sSup>
                      <m:sSupPr>
                        <m:ctrlPr>
                          <a:rPr lang="ru-RU" i="1">
                            <a:latin typeface="Cambria Math" panose="02040503050406030204" pitchFamily="18" charset="0"/>
                          </a:rPr>
                        </m:ctrlPr>
                      </m:sSupPr>
                      <m:e>
                        <m:r>
                          <a:rPr lang="ru-RU" i="1">
                            <a:latin typeface="Cambria Math" panose="02040503050406030204" pitchFamily="18" charset="0"/>
                          </a:rPr>
                          <m:t>𝑎</m:t>
                        </m:r>
                      </m:e>
                      <m:sup>
                        <m:r>
                          <a:rPr lang="ru-RU" i="1">
                            <a:latin typeface="Cambria Math" panose="02040503050406030204" pitchFamily="18" charset="0"/>
                          </a:rPr>
                          <m:t>2</m:t>
                        </m:r>
                      </m:sup>
                    </m:sSup>
                    <m:r>
                      <a:rPr lang="ru-RU" i="1">
                        <a:latin typeface="Cambria Math" panose="02040503050406030204" pitchFamily="18" charset="0"/>
                      </a:rPr>
                      <m:t>−14</m:t>
                    </m:r>
                    <m:r>
                      <a:rPr lang="ru-RU" i="1">
                        <a:latin typeface="Cambria Math" panose="02040503050406030204" pitchFamily="18" charset="0"/>
                      </a:rPr>
                      <m:t>𝑎</m:t>
                    </m:r>
                    <m:r>
                      <a:rPr lang="ru-RU" i="1">
                        <a:latin typeface="Cambria Math" panose="02040503050406030204" pitchFamily="18" charset="0"/>
                      </a:rPr>
                      <m:t>=0</m:t>
                    </m:r>
                  </m:oMath>
                </a14:m>
                <a:r>
                  <a:rPr lang="ru-RU" dirty="0"/>
                  <a:t>  имеет единственный корень.</a:t>
                </a:r>
              </a:p>
              <a:p>
                <a:pPr marL="82296" indent="0">
                  <a:buNone/>
                </a:pPr>
                <a:r>
                  <a:rPr lang="ru-RU" dirty="0"/>
                  <a:t>Решение: </a:t>
                </a:r>
                <a14:m>
                  <m:oMath xmlns:m="http://schemas.openxmlformats.org/officeDocument/2006/math">
                    <m:sSup>
                      <m:sSupPr>
                        <m:ctrlPr>
                          <a:rPr lang="ru-RU" i="1">
                            <a:latin typeface="Cambria Math" panose="02040503050406030204" pitchFamily="18" charset="0"/>
                          </a:rPr>
                        </m:ctrlPr>
                      </m:sSupPr>
                      <m:e>
                        <m:r>
                          <a:rPr lang="ru-RU" i="1">
                            <a:latin typeface="Cambria Math" panose="02040503050406030204" pitchFamily="18" charset="0"/>
                          </a:rPr>
                          <m:t>9</m:t>
                        </m:r>
                      </m:e>
                      <m:sup>
                        <m:r>
                          <a:rPr lang="en-US" i="1">
                            <a:latin typeface="Cambria Math" panose="02040503050406030204" pitchFamily="18" charset="0"/>
                          </a:rPr>
                          <m:t>𝑥</m:t>
                        </m:r>
                      </m:sup>
                    </m:sSup>
                    <m:r>
                      <a:rPr lang="ru-RU" i="1">
                        <a:latin typeface="Cambria Math" panose="02040503050406030204" pitchFamily="18" charset="0"/>
                      </a:rPr>
                      <m:t>+</m:t>
                    </m:r>
                    <m:sSup>
                      <m:sSupPr>
                        <m:ctrlPr>
                          <a:rPr lang="ru-RU" i="1">
                            <a:latin typeface="Cambria Math" panose="02040503050406030204" pitchFamily="18" charset="0"/>
                          </a:rPr>
                        </m:ctrlPr>
                      </m:sSupPr>
                      <m:e>
                        <m:r>
                          <a:rPr lang="ru-RU" i="1">
                            <a:latin typeface="Cambria Math" panose="02040503050406030204" pitchFamily="18" charset="0"/>
                          </a:rPr>
                          <m:t>3</m:t>
                        </m:r>
                      </m:e>
                      <m:sup>
                        <m:r>
                          <a:rPr lang="ru-RU" i="1">
                            <a:latin typeface="Cambria Math" panose="02040503050406030204" pitchFamily="18" charset="0"/>
                          </a:rPr>
                          <m:t>𝑥</m:t>
                        </m:r>
                      </m:sup>
                    </m:sSup>
                    <m:r>
                      <a:rPr lang="ru-RU" i="1">
                        <a:latin typeface="Cambria Math" panose="02040503050406030204" pitchFamily="18" charset="0"/>
                      </a:rPr>
                      <m:t>+</m:t>
                    </m:r>
                    <m:sSup>
                      <m:sSupPr>
                        <m:ctrlPr>
                          <a:rPr lang="ru-RU" i="1">
                            <a:latin typeface="Cambria Math" panose="02040503050406030204" pitchFamily="18" charset="0"/>
                          </a:rPr>
                        </m:ctrlPr>
                      </m:sSupPr>
                      <m:e>
                        <m:r>
                          <a:rPr lang="ru-RU" i="1">
                            <a:latin typeface="Cambria Math" panose="02040503050406030204" pitchFamily="18" charset="0"/>
                          </a:rPr>
                          <m:t>𝑎</m:t>
                        </m:r>
                      </m:e>
                      <m:sup>
                        <m:r>
                          <a:rPr lang="ru-RU" i="1">
                            <a:latin typeface="Cambria Math" panose="02040503050406030204" pitchFamily="18" charset="0"/>
                          </a:rPr>
                          <m:t>2</m:t>
                        </m:r>
                      </m:sup>
                    </m:sSup>
                    <m:r>
                      <a:rPr lang="ru-RU" i="1">
                        <a:latin typeface="Cambria Math" panose="02040503050406030204" pitchFamily="18" charset="0"/>
                      </a:rPr>
                      <m:t>−14</m:t>
                    </m:r>
                    <m:r>
                      <a:rPr lang="ru-RU" i="1">
                        <a:latin typeface="Cambria Math" panose="02040503050406030204" pitchFamily="18" charset="0"/>
                      </a:rPr>
                      <m:t>𝑎</m:t>
                    </m:r>
                    <m:r>
                      <a:rPr lang="ru-RU" i="1">
                        <a:latin typeface="Cambria Math" panose="02040503050406030204" pitchFamily="18" charset="0"/>
                      </a:rPr>
                      <m:t>=0</m:t>
                    </m:r>
                  </m:oMath>
                </a14:m>
                <a:r>
                  <a:rPr lang="ru-RU" dirty="0"/>
                  <a:t>  </a:t>
                </a:r>
              </a:p>
              <a:p>
                <a:pPr marL="82296" indent="0">
                  <a:buNone/>
                </a:pPr>
                <a:r>
                  <a:rPr lang="ru-RU" dirty="0"/>
                  <a:t>Выполним замену: </a:t>
                </a:r>
                <a14:m>
                  <m:oMath xmlns:m="http://schemas.openxmlformats.org/officeDocument/2006/math">
                    <m:sSup>
                      <m:sSupPr>
                        <m:ctrlPr>
                          <a:rPr lang="ru-RU" i="1">
                            <a:latin typeface="Cambria Math" panose="02040503050406030204" pitchFamily="18" charset="0"/>
                          </a:rPr>
                        </m:ctrlPr>
                      </m:sSupPr>
                      <m:e>
                        <m:r>
                          <a:rPr lang="ru-RU" i="1">
                            <a:latin typeface="Cambria Math" panose="02040503050406030204" pitchFamily="18" charset="0"/>
                          </a:rPr>
                          <m:t>3</m:t>
                        </m:r>
                      </m:e>
                      <m:sup>
                        <m:r>
                          <a:rPr lang="ru-RU" i="1">
                            <a:latin typeface="Cambria Math" panose="02040503050406030204" pitchFamily="18" charset="0"/>
                          </a:rPr>
                          <m:t>𝑥</m:t>
                        </m:r>
                      </m:sup>
                    </m:sSup>
                    <m:r>
                      <a:rPr lang="ru-RU" i="1">
                        <a:latin typeface="Cambria Math" panose="02040503050406030204" pitchFamily="18" charset="0"/>
                      </a:rPr>
                      <m:t>=</m:t>
                    </m:r>
                    <m:r>
                      <a:rPr lang="en-US" i="1">
                        <a:latin typeface="Cambria Math" panose="02040503050406030204" pitchFamily="18" charset="0"/>
                      </a:rPr>
                      <m:t>𝑚</m:t>
                    </m:r>
                    <m:r>
                      <a:rPr lang="ru-RU" i="1">
                        <a:latin typeface="Cambria Math" panose="02040503050406030204" pitchFamily="18" charset="0"/>
                      </a:rPr>
                      <m:t>,  где </m:t>
                    </m:r>
                    <m:r>
                      <a:rPr lang="en-US" i="1">
                        <a:latin typeface="Cambria Math" panose="02040503050406030204" pitchFamily="18" charset="0"/>
                      </a:rPr>
                      <m:t>𝑚</m:t>
                    </m:r>
                    <m:r>
                      <a:rPr lang="ru-RU" i="1">
                        <a:latin typeface="Cambria Math" panose="02040503050406030204" pitchFamily="18" charset="0"/>
                      </a:rPr>
                      <m:t>&gt;0</m:t>
                    </m:r>
                  </m:oMath>
                </a14:m>
                <a:r>
                  <a:rPr lang="ru-RU" dirty="0"/>
                  <a:t>, тогда уравнение примет вид</a:t>
                </a:r>
              </a:p>
              <a:p>
                <a:pPr marL="82296" indent="0">
                  <a:buNone/>
                </a:pPr>
                <a14:m>
                  <m:oMathPara xmlns:m="http://schemas.openxmlformats.org/officeDocument/2006/math">
                    <m:oMathParaPr>
                      <m:jc m:val="centerGroup"/>
                    </m:oMathParaPr>
                    <m:oMath xmlns:m="http://schemas.openxmlformats.org/officeDocument/2006/math">
                      <m:sSup>
                        <m:sSupPr>
                          <m:ctrlPr>
                            <a:rPr lang="ru-RU" i="1">
                              <a:latin typeface="Cambria Math" panose="02040503050406030204" pitchFamily="18" charset="0"/>
                            </a:rPr>
                          </m:ctrlPr>
                        </m:sSupPr>
                        <m:e>
                          <m:r>
                            <a:rPr lang="en-US" i="1">
                              <a:latin typeface="Cambria Math" panose="02040503050406030204" pitchFamily="18" charset="0"/>
                            </a:rPr>
                            <m:t>𝑚</m:t>
                          </m:r>
                        </m:e>
                        <m:sup>
                          <m:r>
                            <a:rPr lang="ru-RU" i="1">
                              <a:latin typeface="Cambria Math" panose="02040503050406030204" pitchFamily="18" charset="0"/>
                            </a:rPr>
                            <m:t>2</m:t>
                          </m:r>
                        </m:sup>
                      </m:sSup>
                      <m:r>
                        <a:rPr lang="ru-RU" i="1">
                          <a:latin typeface="Cambria Math" panose="02040503050406030204" pitchFamily="18" charset="0"/>
                        </a:rPr>
                        <m:t>+</m:t>
                      </m:r>
                      <m:r>
                        <a:rPr lang="ru-RU" i="1">
                          <a:latin typeface="Cambria Math" panose="02040503050406030204" pitchFamily="18" charset="0"/>
                        </a:rPr>
                        <m:t>𝑚</m:t>
                      </m:r>
                      <m:r>
                        <a:rPr lang="ru-RU" i="1">
                          <a:latin typeface="Cambria Math" panose="02040503050406030204" pitchFamily="18" charset="0"/>
                        </a:rPr>
                        <m:t>+</m:t>
                      </m:r>
                      <m:sSup>
                        <m:sSupPr>
                          <m:ctrlPr>
                            <a:rPr lang="ru-RU" i="1">
                              <a:latin typeface="Cambria Math" panose="02040503050406030204" pitchFamily="18" charset="0"/>
                            </a:rPr>
                          </m:ctrlPr>
                        </m:sSupPr>
                        <m:e>
                          <m:r>
                            <a:rPr lang="ru-RU" i="1">
                              <a:latin typeface="Cambria Math" panose="02040503050406030204" pitchFamily="18" charset="0"/>
                            </a:rPr>
                            <m:t>𝑎</m:t>
                          </m:r>
                        </m:e>
                        <m:sup>
                          <m:r>
                            <a:rPr lang="ru-RU" i="1">
                              <a:latin typeface="Cambria Math" panose="02040503050406030204" pitchFamily="18" charset="0"/>
                            </a:rPr>
                            <m:t>2</m:t>
                          </m:r>
                        </m:sup>
                      </m:sSup>
                      <m:r>
                        <a:rPr lang="ru-RU" i="1">
                          <a:latin typeface="Cambria Math" panose="02040503050406030204" pitchFamily="18" charset="0"/>
                        </a:rPr>
                        <m:t>−14</m:t>
                      </m:r>
                      <m:r>
                        <a:rPr lang="ru-RU" i="1">
                          <a:latin typeface="Cambria Math" panose="02040503050406030204" pitchFamily="18" charset="0"/>
                        </a:rPr>
                        <m:t>𝑎</m:t>
                      </m:r>
                      <m:r>
                        <a:rPr lang="ru-RU" i="1">
                          <a:latin typeface="Cambria Math" panose="02040503050406030204" pitchFamily="18" charset="0"/>
                        </a:rPr>
                        <m:t>=0</m:t>
                      </m:r>
                    </m:oMath>
                  </m:oMathPara>
                </a14:m>
                <a:endParaRPr lang="ru-RU" dirty="0"/>
              </a:p>
              <a:p>
                <a:pPr marL="82296" indent="0">
                  <a:buNone/>
                </a:pPr>
                <a:r>
                  <a:rPr lang="ru-RU" dirty="0"/>
                  <a:t>Получили квадратное уравнение. Данное квадратное уравнение будет иметь единственный корень (два одинаковых) при условии </a:t>
                </a:r>
                <a:r>
                  <a:rPr lang="en-US" dirty="0"/>
                  <a:t>D</a:t>
                </a:r>
                <a:r>
                  <a:rPr lang="ru-RU" dirty="0"/>
                  <a:t>=0. Этот корень будет равен </a:t>
                </a:r>
                <a14:m>
                  <m:oMath xmlns:m="http://schemas.openxmlformats.org/officeDocument/2006/math">
                    <m:r>
                      <a:rPr lang="ru-RU" i="1">
                        <a:latin typeface="Cambria Math" panose="02040503050406030204" pitchFamily="18" charset="0"/>
                      </a:rPr>
                      <m:t>𝑚</m:t>
                    </m:r>
                    <m:r>
                      <a:rPr lang="ru-RU" i="1">
                        <a:latin typeface="Cambria Math" panose="02040503050406030204" pitchFamily="18" charset="0"/>
                      </a:rPr>
                      <m:t>=−</m:t>
                    </m:r>
                    <m:f>
                      <m:fPr>
                        <m:ctrlPr>
                          <a:rPr lang="ru-RU" i="1">
                            <a:latin typeface="Cambria Math" panose="02040503050406030204" pitchFamily="18" charset="0"/>
                          </a:rPr>
                        </m:ctrlPr>
                      </m:fPr>
                      <m:num>
                        <m:r>
                          <a:rPr lang="ru-RU" i="1">
                            <a:latin typeface="Cambria Math" panose="02040503050406030204" pitchFamily="18" charset="0"/>
                          </a:rPr>
                          <m:t>1</m:t>
                        </m:r>
                      </m:num>
                      <m:den>
                        <m:r>
                          <a:rPr lang="ru-RU" i="1">
                            <a:latin typeface="Cambria Math" panose="02040503050406030204" pitchFamily="18" charset="0"/>
                          </a:rPr>
                          <m:t>2</m:t>
                        </m:r>
                      </m:den>
                    </m:f>
                  </m:oMath>
                </a14:m>
                <a:r>
                  <a:rPr lang="ru-RU" dirty="0"/>
                  <a:t>. Тогда: </a:t>
                </a:r>
                <a14:m>
                  <m:oMath xmlns:m="http://schemas.openxmlformats.org/officeDocument/2006/math">
                    <m:sSup>
                      <m:sSupPr>
                        <m:ctrlPr>
                          <a:rPr lang="ru-RU" i="1">
                            <a:latin typeface="Cambria Math" panose="02040503050406030204" pitchFamily="18" charset="0"/>
                          </a:rPr>
                        </m:ctrlPr>
                      </m:sSupPr>
                      <m:e>
                        <m:r>
                          <a:rPr lang="ru-RU" i="1">
                            <a:latin typeface="Cambria Math" panose="02040503050406030204" pitchFamily="18" charset="0"/>
                          </a:rPr>
                          <m:t>3</m:t>
                        </m:r>
                      </m:e>
                      <m:sup>
                        <m:r>
                          <a:rPr lang="en-US" i="1">
                            <a:latin typeface="Cambria Math" panose="02040503050406030204" pitchFamily="18" charset="0"/>
                          </a:rPr>
                          <m:t>𝑥</m:t>
                        </m:r>
                      </m:sup>
                    </m:sSup>
                    <m:r>
                      <a:rPr lang="ru-RU" i="1">
                        <a:latin typeface="Cambria Math" panose="02040503050406030204" pitchFamily="18" charset="0"/>
                      </a:rPr>
                      <m:t>=−</m:t>
                    </m:r>
                    <m:f>
                      <m:fPr>
                        <m:ctrlPr>
                          <a:rPr lang="ru-RU" i="1">
                            <a:latin typeface="Cambria Math" panose="02040503050406030204" pitchFamily="18" charset="0"/>
                          </a:rPr>
                        </m:ctrlPr>
                      </m:fPr>
                      <m:num>
                        <m:r>
                          <a:rPr lang="ru-RU" i="1">
                            <a:latin typeface="Cambria Math" panose="02040503050406030204" pitchFamily="18" charset="0"/>
                          </a:rPr>
                          <m:t>1</m:t>
                        </m:r>
                      </m:num>
                      <m:den>
                        <m:r>
                          <a:rPr lang="ru-RU" i="1">
                            <a:latin typeface="Cambria Math" panose="02040503050406030204" pitchFamily="18" charset="0"/>
                          </a:rPr>
                          <m:t>2</m:t>
                        </m:r>
                      </m:den>
                    </m:f>
                  </m:oMath>
                </a14:m>
                <a:r>
                  <a:rPr lang="ru-RU" dirty="0"/>
                  <a:t> не будет иметь решений.</a:t>
                </a:r>
              </a:p>
              <a:p>
                <a:pPr marL="82296" indent="0">
                  <a:buNone/>
                </a:pPr>
                <a:r>
                  <a:rPr lang="ru-RU" dirty="0"/>
                  <a:t>Рассмотрим случай, когда квадратное уравнение будет иметь 2 различных действительных корня. Дискриминант уравнения имеет вид:</a:t>
                </a:r>
              </a:p>
              <a:p>
                <a:pPr marL="82296" indent="0">
                  <a:buNone/>
                </a:pPr>
                <a:r>
                  <a:rPr lang="en-US" dirty="0"/>
                  <a:t>D</a:t>
                </a:r>
                <a14:m>
                  <m:oMath xmlns:m="http://schemas.openxmlformats.org/officeDocument/2006/math">
                    <m:r>
                      <a:rPr lang="ru-RU" i="1">
                        <a:latin typeface="Cambria Math" panose="02040503050406030204" pitchFamily="18" charset="0"/>
                      </a:rPr>
                      <m:t> =1−4</m:t>
                    </m:r>
                    <m:d>
                      <m:dPr>
                        <m:ctrlPr>
                          <a:rPr lang="ru-RU" i="1">
                            <a:latin typeface="Cambria Math" panose="02040503050406030204" pitchFamily="18" charset="0"/>
                          </a:rPr>
                        </m:ctrlPr>
                      </m:dPr>
                      <m:e>
                        <m:sSup>
                          <m:sSupPr>
                            <m:ctrlPr>
                              <a:rPr lang="ru-RU" i="1">
                                <a:latin typeface="Cambria Math" panose="02040503050406030204" pitchFamily="18" charset="0"/>
                              </a:rPr>
                            </m:ctrlPr>
                          </m:sSupPr>
                          <m:e>
                            <m:r>
                              <a:rPr lang="ru-RU" i="1">
                                <a:latin typeface="Cambria Math" panose="02040503050406030204" pitchFamily="18" charset="0"/>
                              </a:rPr>
                              <m:t>𝑎</m:t>
                            </m:r>
                          </m:e>
                          <m:sup>
                            <m:r>
                              <a:rPr lang="ru-RU" i="1">
                                <a:latin typeface="Cambria Math" panose="02040503050406030204" pitchFamily="18" charset="0"/>
                              </a:rPr>
                              <m:t>2</m:t>
                            </m:r>
                          </m:sup>
                        </m:sSup>
                        <m:r>
                          <a:rPr lang="ru-RU" i="1">
                            <a:latin typeface="Cambria Math" panose="02040503050406030204" pitchFamily="18" charset="0"/>
                          </a:rPr>
                          <m:t>−14</m:t>
                        </m:r>
                        <m:r>
                          <a:rPr lang="ru-RU" i="1">
                            <a:latin typeface="Cambria Math" panose="02040503050406030204" pitchFamily="18" charset="0"/>
                          </a:rPr>
                          <m:t>𝑎</m:t>
                        </m:r>
                      </m:e>
                    </m:d>
                    <m:r>
                      <a:rPr lang="ru-RU" i="1">
                        <a:latin typeface="Cambria Math" panose="02040503050406030204" pitchFamily="18" charset="0"/>
                      </a:rPr>
                      <m:t>=1−4</m:t>
                    </m:r>
                    <m:sSup>
                      <m:sSupPr>
                        <m:ctrlPr>
                          <a:rPr lang="ru-RU" i="1">
                            <a:latin typeface="Cambria Math" panose="02040503050406030204" pitchFamily="18" charset="0"/>
                          </a:rPr>
                        </m:ctrlPr>
                      </m:sSupPr>
                      <m:e>
                        <m:r>
                          <a:rPr lang="ru-RU" i="1">
                            <a:latin typeface="Cambria Math" panose="02040503050406030204" pitchFamily="18" charset="0"/>
                          </a:rPr>
                          <m:t>𝑎</m:t>
                        </m:r>
                      </m:e>
                      <m:sup>
                        <m:r>
                          <a:rPr lang="ru-RU" i="1">
                            <a:latin typeface="Cambria Math" panose="02040503050406030204" pitchFamily="18" charset="0"/>
                          </a:rPr>
                          <m:t>2</m:t>
                        </m:r>
                      </m:sup>
                    </m:sSup>
                    <m:r>
                      <a:rPr lang="ru-RU" i="1">
                        <a:latin typeface="Cambria Math" panose="02040503050406030204" pitchFamily="18" charset="0"/>
                      </a:rPr>
                      <m:t>+56</m:t>
                    </m:r>
                    <m:r>
                      <a:rPr lang="ru-RU" i="1">
                        <a:latin typeface="Cambria Math" panose="02040503050406030204" pitchFamily="18" charset="0"/>
                      </a:rPr>
                      <m:t>𝑎</m:t>
                    </m:r>
                    <m:r>
                      <a:rPr lang="ru-RU" i="1">
                        <a:latin typeface="Cambria Math" panose="02040503050406030204" pitchFamily="18" charset="0"/>
                      </a:rPr>
                      <m:t>=−4</m:t>
                    </m:r>
                    <m:sSup>
                      <m:sSupPr>
                        <m:ctrlPr>
                          <a:rPr lang="ru-RU" i="1">
                            <a:latin typeface="Cambria Math" panose="02040503050406030204" pitchFamily="18" charset="0"/>
                          </a:rPr>
                        </m:ctrlPr>
                      </m:sSupPr>
                      <m:e>
                        <m:r>
                          <a:rPr lang="ru-RU" i="1">
                            <a:latin typeface="Cambria Math" panose="02040503050406030204" pitchFamily="18" charset="0"/>
                          </a:rPr>
                          <m:t>𝑎</m:t>
                        </m:r>
                      </m:e>
                      <m:sup>
                        <m:r>
                          <a:rPr lang="ru-RU" i="1">
                            <a:latin typeface="Cambria Math" panose="02040503050406030204" pitchFamily="18" charset="0"/>
                          </a:rPr>
                          <m:t>2</m:t>
                        </m:r>
                      </m:sup>
                    </m:sSup>
                    <m:r>
                      <a:rPr lang="ru-RU" i="1">
                        <a:latin typeface="Cambria Math" panose="02040503050406030204" pitchFamily="18" charset="0"/>
                      </a:rPr>
                      <m:t>+56</m:t>
                    </m:r>
                    <m:r>
                      <a:rPr lang="ru-RU" i="1">
                        <a:latin typeface="Cambria Math" panose="02040503050406030204" pitchFamily="18" charset="0"/>
                      </a:rPr>
                      <m:t>𝑎</m:t>
                    </m:r>
                    <m:r>
                      <a:rPr lang="ru-RU" i="1">
                        <a:latin typeface="Cambria Math" panose="02040503050406030204" pitchFamily="18" charset="0"/>
                      </a:rPr>
                      <m:t>+1</m:t>
                    </m:r>
                  </m:oMath>
                </a14:m>
                <a:endParaRPr lang="ru-RU" dirty="0"/>
              </a:p>
            </p:txBody>
          </p:sp>
        </mc:Choice>
        <mc:Fallback xmlns="">
          <p:sp>
            <p:nvSpPr>
              <p:cNvPr id="12" name="Прямоугольник 11"/>
              <p:cNvSpPr>
                <a:spLocks noRot="1" noChangeAspect="1" noMove="1" noResize="1" noEditPoints="1" noAdjustHandles="1" noChangeArrowheads="1" noChangeShapeType="1" noTextEdit="1"/>
              </p:cNvSpPr>
              <p:nvPr/>
            </p:nvSpPr>
            <p:spPr>
              <a:xfrm>
                <a:off x="2177936" y="1678416"/>
                <a:ext cx="6012611" cy="4084451"/>
              </a:xfrm>
              <a:prstGeom prst="rect">
                <a:avLst/>
              </a:prstGeom>
              <a:blipFill rotWithShape="0">
                <a:blip r:embed="rId6"/>
                <a:stretch>
                  <a:fillRect t="-746" r="-304" b="-1493"/>
                </a:stretch>
              </a:blipFill>
            </p:spPr>
            <p:txBody>
              <a:bodyPr/>
              <a:lstStyle/>
              <a:p>
                <a:r>
                  <a:rPr lang="ru-RU">
                    <a:noFill/>
                  </a:rPr>
                  <a:t> </a:t>
                </a:r>
              </a:p>
            </p:txBody>
          </p:sp>
        </mc:Fallback>
      </mc:AlternateContent>
    </p:spTree>
    <p:extLst>
      <p:ext uri="{BB962C8B-B14F-4D97-AF65-F5344CB8AC3E}">
        <p14:creationId xmlns:p14="http://schemas.microsoft.com/office/powerpoint/2010/main" val="110139332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Рисунок 1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47593" y="487132"/>
            <a:ext cx="11529749" cy="6917850"/>
          </a:xfrm>
          <a:prstGeom prst="rect">
            <a:avLst/>
          </a:prstGeom>
        </p:spPr>
      </p:pic>
      <p:sp>
        <p:nvSpPr>
          <p:cNvPr id="6" name="Прямоугольник 5"/>
          <p:cNvSpPr/>
          <p:nvPr/>
        </p:nvSpPr>
        <p:spPr>
          <a:xfrm>
            <a:off x="-1" y="351704"/>
            <a:ext cx="9144001" cy="837283"/>
          </a:xfrm>
          <a:prstGeom prst="rect">
            <a:avLst/>
          </a:prstGeom>
          <a:solidFill>
            <a:schemeClr val="lt1">
              <a:alpha val="77000"/>
            </a:schemeClr>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ru-RU"/>
          </a:p>
        </p:txBody>
      </p:sp>
      <p:sp>
        <p:nvSpPr>
          <p:cNvPr id="7" name="TextBox 6"/>
          <p:cNvSpPr txBox="1"/>
          <p:nvPr/>
        </p:nvSpPr>
        <p:spPr>
          <a:xfrm>
            <a:off x="1868777" y="474879"/>
            <a:ext cx="6334699" cy="590931"/>
          </a:xfrm>
          <a:prstGeom prst="rect">
            <a:avLst/>
          </a:prstGeom>
          <a:noFill/>
        </p:spPr>
        <p:txBody>
          <a:bodyPr wrap="square" rtlCol="0">
            <a:spAutoFit/>
          </a:bodyPr>
          <a:lstStyle/>
          <a:p>
            <a:pPr algn="ctr">
              <a:lnSpc>
                <a:spcPct val="90000"/>
              </a:lnSpc>
            </a:pPr>
            <a:r>
              <a:rPr lang="ru-RU" sz="3600" b="1" dirty="0" smtClean="0">
                <a:solidFill>
                  <a:srgbClr val="0070C0"/>
                </a:solidFill>
                <a:latin typeface="Century Gothic" panose="020B0502020202020204" pitchFamily="34" charset="0"/>
              </a:rPr>
              <a:t>Уравнение 1</a:t>
            </a:r>
            <a:endParaRPr lang="ru-RU" sz="3600" b="1" dirty="0">
              <a:solidFill>
                <a:srgbClr val="0070C0"/>
              </a:solidFill>
              <a:latin typeface="Century Gothic" panose="020B0502020202020204" pitchFamily="34" charset="0"/>
            </a:endParaRPr>
          </a:p>
        </p:txBody>
      </p:sp>
      <p:sp>
        <p:nvSpPr>
          <p:cNvPr id="8" name="Номер слайда 7"/>
          <p:cNvSpPr>
            <a:spLocks noGrp="1"/>
          </p:cNvSpPr>
          <p:nvPr>
            <p:ph type="sldNum" sz="quarter" idx="12"/>
          </p:nvPr>
        </p:nvSpPr>
        <p:spPr>
          <a:xfrm>
            <a:off x="8053330" y="6356351"/>
            <a:ext cx="462020" cy="365125"/>
          </a:xfrm>
        </p:spPr>
        <p:txBody>
          <a:bodyPr/>
          <a:lstStyle/>
          <a:p>
            <a:fld id="{4E384C8F-2489-4E34-8426-D6CAC85766FE}" type="slidenum">
              <a:rPr lang="ru-RU" smtClean="0">
                <a:solidFill>
                  <a:schemeClr val="accent1">
                    <a:lumMod val="75000"/>
                  </a:schemeClr>
                </a:solidFill>
                <a:latin typeface="Century Gothic" panose="020B0502020202020204" pitchFamily="34" charset="0"/>
              </a:rPr>
              <a:t>4</a:t>
            </a:fld>
            <a:endParaRPr lang="ru-RU" dirty="0">
              <a:solidFill>
                <a:schemeClr val="accent1">
                  <a:lumMod val="75000"/>
                </a:schemeClr>
              </a:solidFill>
              <a:latin typeface="Century Gothic" panose="020B0502020202020204" pitchFamily="34" charset="0"/>
            </a:endParaRPr>
          </a:p>
        </p:txBody>
      </p:sp>
      <p:pic>
        <p:nvPicPr>
          <p:cNvPr id="2" name="Рисунок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65714" y="2244729"/>
            <a:ext cx="2742973" cy="2742973"/>
          </a:xfrm>
          <a:prstGeom prst="rect">
            <a:avLst/>
          </a:prstGeom>
        </p:spPr>
      </p:pic>
      <p:pic>
        <p:nvPicPr>
          <p:cNvPr id="9" name="Рисунок 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715250" y="0"/>
            <a:ext cx="1428750" cy="1428750"/>
          </a:xfrm>
          <a:prstGeom prst="rect">
            <a:avLst/>
          </a:prstGeom>
        </p:spPr>
      </p:pic>
      <mc:AlternateContent xmlns:mc="http://schemas.openxmlformats.org/markup-compatibility/2006" xmlns:a14="http://schemas.microsoft.com/office/drawing/2010/main">
        <mc:Choice Requires="a14">
          <p:sp>
            <p:nvSpPr>
              <p:cNvPr id="3" name="Прямоугольник 2"/>
              <p:cNvSpPr/>
              <p:nvPr/>
            </p:nvSpPr>
            <p:spPr>
              <a:xfrm>
                <a:off x="2104846" y="1955637"/>
                <a:ext cx="6857999" cy="3387979"/>
              </a:xfrm>
              <a:prstGeom prst="rect">
                <a:avLst/>
              </a:prstGeom>
            </p:spPr>
            <p:txBody>
              <a:bodyPr wrap="square">
                <a:spAutoFit/>
              </a:bodyPr>
              <a:lstStyle/>
              <a:p>
                <a:pPr marL="27432" marR="0" lvl="0" indent="0" defTabSz="914400" eaLnBrk="1" fontAlgn="auto" latinLnBrk="0" hangingPunct="1">
                  <a:lnSpc>
                    <a:spcPct val="100000"/>
                  </a:lnSpc>
                  <a:spcBef>
                    <a:spcPts val="600"/>
                  </a:spcBef>
                  <a:spcAft>
                    <a:spcPts val="0"/>
                  </a:spcAft>
                  <a:buClr>
                    <a:srgbClr val="D34817"/>
                  </a:buClr>
                  <a:buSzPct val="80000"/>
                  <a:buFontTx/>
                  <a:buNone/>
                  <a:tabLst/>
                  <a:defRPr/>
                </a:pPr>
                <a:r>
                  <a:rPr kumimoji="0" lang="en-US" sz="2000" b="0" i="0" u="none" strike="noStrike" kern="0" cap="none" spc="0" normalizeH="0" baseline="0" noProof="0" dirty="0" smtClean="0">
                    <a:ln>
                      <a:noFill/>
                    </a:ln>
                    <a:solidFill>
                      <a:srgbClr val="696464">
                        <a:shade val="30000"/>
                        <a:satMod val="150000"/>
                      </a:srgbClr>
                    </a:solidFill>
                    <a:effectLst/>
                    <a:uLnTx/>
                    <a:uFillTx/>
                    <a:latin typeface="Cambria" panose="02040503050406030204" pitchFamily="18" charset="0"/>
                  </a:rPr>
                  <a:t>D </a:t>
                </a:r>
                <a:r>
                  <a:rPr kumimoji="0" lang="ru-RU" sz="2000" b="0" i="0" u="none" strike="noStrike" kern="0" cap="none" spc="0" normalizeH="0" baseline="0" noProof="0" dirty="0">
                    <a:ln>
                      <a:noFill/>
                    </a:ln>
                    <a:solidFill>
                      <a:srgbClr val="696464">
                        <a:shade val="30000"/>
                        <a:satMod val="150000"/>
                      </a:srgbClr>
                    </a:solidFill>
                    <a:effectLst/>
                    <a:uLnTx/>
                    <a:uFillTx/>
                    <a:latin typeface="Cambria" panose="02040503050406030204" pitchFamily="18" charset="0"/>
                  </a:rPr>
                  <a:t>&gt; 0, если </a:t>
                </a:r>
                <a14:m>
                  <m:oMath xmlns:m="http://schemas.openxmlformats.org/officeDocument/2006/math">
                    <m:r>
                      <a:rPr kumimoji="0" lang="ru-RU" sz="2000" b="0" i="1" u="none" strike="noStrike" kern="0" cap="none" spc="0" normalizeH="0" baseline="0" noProof="0">
                        <a:ln>
                          <a:noFill/>
                        </a:ln>
                        <a:solidFill>
                          <a:srgbClr val="696464">
                            <a:shade val="30000"/>
                            <a:satMod val="150000"/>
                          </a:srgbClr>
                        </a:solidFill>
                        <a:effectLst/>
                        <a:uLnTx/>
                        <a:uFillTx/>
                        <a:latin typeface="Cambria Math" panose="02040503050406030204" pitchFamily="18" charset="0"/>
                      </a:rPr>
                      <m:t>−4</m:t>
                    </m:r>
                    <m:sSup>
                      <m:sSupPr>
                        <m:ctrlPr>
                          <a:rPr kumimoji="0" lang="ru-RU" sz="2000" b="0" i="1" u="none" strike="noStrike" kern="0" cap="none" spc="0" normalizeH="0" baseline="0" noProof="0">
                            <a:ln>
                              <a:noFill/>
                            </a:ln>
                            <a:solidFill>
                              <a:srgbClr val="696464">
                                <a:shade val="30000"/>
                                <a:satMod val="150000"/>
                              </a:srgbClr>
                            </a:solidFill>
                            <a:effectLst/>
                            <a:uLnTx/>
                            <a:uFillTx/>
                            <a:latin typeface="Cambria Math" panose="02040503050406030204" pitchFamily="18" charset="0"/>
                          </a:rPr>
                        </m:ctrlPr>
                      </m:sSupPr>
                      <m:e>
                        <m:r>
                          <a:rPr kumimoji="0" lang="ru-RU" sz="2000" b="0" i="1" u="none" strike="noStrike" kern="0" cap="none" spc="0" normalizeH="0" baseline="0" noProof="0">
                            <a:ln>
                              <a:noFill/>
                            </a:ln>
                            <a:solidFill>
                              <a:srgbClr val="696464">
                                <a:shade val="30000"/>
                                <a:satMod val="150000"/>
                              </a:srgbClr>
                            </a:solidFill>
                            <a:effectLst/>
                            <a:uLnTx/>
                            <a:uFillTx/>
                            <a:latin typeface="Cambria Math" panose="02040503050406030204" pitchFamily="18" charset="0"/>
                          </a:rPr>
                          <m:t>𝑎</m:t>
                        </m:r>
                      </m:e>
                      <m:sup>
                        <m:r>
                          <a:rPr kumimoji="0" lang="ru-RU" sz="2000" b="0" i="1" u="none" strike="noStrike" kern="0" cap="none" spc="0" normalizeH="0" baseline="0" noProof="0">
                            <a:ln>
                              <a:noFill/>
                            </a:ln>
                            <a:solidFill>
                              <a:srgbClr val="696464">
                                <a:shade val="30000"/>
                                <a:satMod val="150000"/>
                              </a:srgbClr>
                            </a:solidFill>
                            <a:effectLst/>
                            <a:uLnTx/>
                            <a:uFillTx/>
                            <a:latin typeface="Cambria Math" panose="02040503050406030204" pitchFamily="18" charset="0"/>
                          </a:rPr>
                          <m:t>2</m:t>
                        </m:r>
                      </m:sup>
                    </m:sSup>
                    <m:r>
                      <a:rPr kumimoji="0" lang="ru-RU" sz="2000" b="0" i="1" u="none" strike="noStrike" kern="0" cap="none" spc="0" normalizeH="0" baseline="0" noProof="0">
                        <a:ln>
                          <a:noFill/>
                        </a:ln>
                        <a:solidFill>
                          <a:srgbClr val="696464">
                            <a:shade val="30000"/>
                            <a:satMod val="150000"/>
                          </a:srgbClr>
                        </a:solidFill>
                        <a:effectLst/>
                        <a:uLnTx/>
                        <a:uFillTx/>
                        <a:latin typeface="Cambria Math" panose="02040503050406030204" pitchFamily="18" charset="0"/>
                      </a:rPr>
                      <m:t>+56</m:t>
                    </m:r>
                    <m:r>
                      <a:rPr kumimoji="0" lang="ru-RU" sz="2000" b="0" i="1" u="none" strike="noStrike" kern="0" cap="none" spc="0" normalizeH="0" baseline="0" noProof="0">
                        <a:ln>
                          <a:noFill/>
                        </a:ln>
                        <a:solidFill>
                          <a:srgbClr val="696464">
                            <a:shade val="30000"/>
                            <a:satMod val="150000"/>
                          </a:srgbClr>
                        </a:solidFill>
                        <a:effectLst/>
                        <a:uLnTx/>
                        <a:uFillTx/>
                        <a:latin typeface="Cambria Math" panose="02040503050406030204" pitchFamily="18" charset="0"/>
                      </a:rPr>
                      <m:t>𝑎</m:t>
                    </m:r>
                    <m:r>
                      <a:rPr kumimoji="0" lang="ru-RU" sz="2000" b="0" i="1" u="none" strike="noStrike" kern="0" cap="none" spc="0" normalizeH="0" baseline="0" noProof="0">
                        <a:ln>
                          <a:noFill/>
                        </a:ln>
                        <a:solidFill>
                          <a:srgbClr val="696464">
                            <a:shade val="30000"/>
                            <a:satMod val="150000"/>
                          </a:srgbClr>
                        </a:solidFill>
                        <a:effectLst/>
                        <a:uLnTx/>
                        <a:uFillTx/>
                        <a:latin typeface="Cambria Math" panose="02040503050406030204" pitchFamily="18" charset="0"/>
                      </a:rPr>
                      <m:t>+1&gt;0</m:t>
                    </m:r>
                  </m:oMath>
                </a14:m>
                <a:r>
                  <a:rPr kumimoji="0" lang="ru-RU" sz="2000" b="0" i="0" u="none" strike="noStrike" kern="0" cap="none" spc="0" normalizeH="0" baseline="0" noProof="0" dirty="0">
                    <a:ln>
                      <a:noFill/>
                    </a:ln>
                    <a:solidFill>
                      <a:srgbClr val="696464">
                        <a:shade val="30000"/>
                        <a:satMod val="150000"/>
                      </a:srgbClr>
                    </a:solidFill>
                    <a:effectLst/>
                    <a:uLnTx/>
                    <a:uFillTx/>
                    <a:latin typeface="Cambria" panose="02040503050406030204" pitchFamily="18" charset="0"/>
                  </a:rPr>
                  <a:t>. Решим неравенство: </a:t>
                </a:r>
              </a:p>
              <a:p>
                <a:pPr marL="27432" marR="0" lvl="0" indent="0" defTabSz="914400" eaLnBrk="1" fontAlgn="auto" latinLnBrk="0" hangingPunct="1">
                  <a:lnSpc>
                    <a:spcPct val="100000"/>
                  </a:lnSpc>
                  <a:spcBef>
                    <a:spcPts val="600"/>
                  </a:spcBef>
                  <a:spcAft>
                    <a:spcPts val="0"/>
                  </a:spcAft>
                  <a:buClr>
                    <a:srgbClr val="D34817"/>
                  </a:buClr>
                  <a:buSzPct val="80000"/>
                  <a:buFontTx/>
                  <a:buNone/>
                  <a:tabLst/>
                  <a:defRPr/>
                </a:pPr>
                <a14:m>
                  <m:oMathPara xmlns:m="http://schemas.openxmlformats.org/officeDocument/2006/math">
                    <m:oMathParaPr>
                      <m:jc m:val="centerGroup"/>
                    </m:oMathParaPr>
                    <m:oMath xmlns:m="http://schemas.openxmlformats.org/officeDocument/2006/math">
                      <m:sSub>
                        <m:sSubPr>
                          <m:ctrlPr>
                            <a:rPr kumimoji="0" lang="ru-RU" sz="2000" b="0" i="1" u="none" strike="noStrike" kern="0" cap="none" spc="0" normalizeH="0" baseline="0" noProof="0">
                              <a:ln>
                                <a:noFill/>
                              </a:ln>
                              <a:solidFill>
                                <a:srgbClr val="696464">
                                  <a:shade val="30000"/>
                                  <a:satMod val="150000"/>
                                </a:srgbClr>
                              </a:solidFill>
                              <a:effectLst/>
                              <a:uLnTx/>
                              <a:uFillTx/>
                              <a:latin typeface="Cambria Math" panose="02040503050406030204" pitchFamily="18" charset="0"/>
                            </a:rPr>
                          </m:ctrlPr>
                        </m:sSubPr>
                        <m:e>
                          <m:r>
                            <a:rPr kumimoji="0" lang="en-US" sz="2000" b="0" i="1" u="none" strike="noStrike" kern="0" cap="none" spc="0" normalizeH="0" baseline="0" noProof="0">
                              <a:ln>
                                <a:noFill/>
                              </a:ln>
                              <a:solidFill>
                                <a:srgbClr val="696464">
                                  <a:shade val="30000"/>
                                  <a:satMod val="150000"/>
                                </a:srgbClr>
                              </a:solidFill>
                              <a:effectLst/>
                              <a:uLnTx/>
                              <a:uFillTx/>
                              <a:latin typeface="Cambria Math" panose="02040503050406030204" pitchFamily="18" charset="0"/>
                            </a:rPr>
                            <m:t>𝐷</m:t>
                          </m:r>
                        </m:e>
                        <m:sub>
                          <m:r>
                            <a:rPr kumimoji="0" lang="en-US" sz="2000" b="0" i="1" u="none" strike="noStrike" kern="0" cap="none" spc="0" normalizeH="0" baseline="0" noProof="0">
                              <a:ln>
                                <a:noFill/>
                              </a:ln>
                              <a:solidFill>
                                <a:srgbClr val="696464">
                                  <a:shade val="30000"/>
                                  <a:satMod val="150000"/>
                                </a:srgbClr>
                              </a:solidFill>
                              <a:effectLst/>
                              <a:uLnTx/>
                              <a:uFillTx/>
                              <a:latin typeface="Cambria Math" panose="02040503050406030204" pitchFamily="18" charset="0"/>
                            </a:rPr>
                            <m:t>1</m:t>
                          </m:r>
                        </m:sub>
                      </m:sSub>
                      <m:r>
                        <a:rPr kumimoji="0" lang="en-US" sz="2000" b="0" i="1" u="none" strike="noStrike" kern="0" cap="none" spc="0" normalizeH="0" baseline="0" noProof="0">
                          <a:ln>
                            <a:noFill/>
                          </a:ln>
                          <a:solidFill>
                            <a:srgbClr val="696464">
                              <a:shade val="30000"/>
                              <a:satMod val="150000"/>
                            </a:srgbClr>
                          </a:solidFill>
                          <a:effectLst/>
                          <a:uLnTx/>
                          <a:uFillTx/>
                          <a:latin typeface="Cambria Math" panose="02040503050406030204" pitchFamily="18" charset="0"/>
                        </a:rPr>
                        <m:t>=</m:t>
                      </m:r>
                      <m:sSup>
                        <m:sSupPr>
                          <m:ctrlPr>
                            <a:rPr kumimoji="0" lang="ru-RU" sz="2000" b="0" i="1" u="none" strike="noStrike" kern="0" cap="none" spc="0" normalizeH="0" baseline="0" noProof="0">
                              <a:ln>
                                <a:noFill/>
                              </a:ln>
                              <a:solidFill>
                                <a:srgbClr val="696464">
                                  <a:shade val="30000"/>
                                  <a:satMod val="150000"/>
                                </a:srgbClr>
                              </a:solidFill>
                              <a:effectLst/>
                              <a:uLnTx/>
                              <a:uFillTx/>
                              <a:latin typeface="Cambria Math" panose="02040503050406030204" pitchFamily="18" charset="0"/>
                            </a:rPr>
                          </m:ctrlPr>
                        </m:sSupPr>
                        <m:e>
                          <m:r>
                            <a:rPr kumimoji="0" lang="en-US" sz="2000" b="0" i="1" u="none" strike="noStrike" kern="0" cap="none" spc="0" normalizeH="0" baseline="0" noProof="0">
                              <a:ln>
                                <a:noFill/>
                              </a:ln>
                              <a:solidFill>
                                <a:srgbClr val="696464">
                                  <a:shade val="30000"/>
                                  <a:satMod val="150000"/>
                                </a:srgbClr>
                              </a:solidFill>
                              <a:effectLst/>
                              <a:uLnTx/>
                              <a:uFillTx/>
                              <a:latin typeface="Cambria Math" panose="02040503050406030204" pitchFamily="18" charset="0"/>
                            </a:rPr>
                            <m:t>56</m:t>
                          </m:r>
                        </m:e>
                        <m:sup>
                          <m:r>
                            <a:rPr kumimoji="0" lang="en-US" sz="2000" b="0" i="1" u="none" strike="noStrike" kern="0" cap="none" spc="0" normalizeH="0" baseline="0" noProof="0">
                              <a:ln>
                                <a:noFill/>
                              </a:ln>
                              <a:solidFill>
                                <a:srgbClr val="696464">
                                  <a:shade val="30000"/>
                                  <a:satMod val="150000"/>
                                </a:srgbClr>
                              </a:solidFill>
                              <a:effectLst/>
                              <a:uLnTx/>
                              <a:uFillTx/>
                              <a:latin typeface="Cambria Math" panose="02040503050406030204" pitchFamily="18" charset="0"/>
                            </a:rPr>
                            <m:t>2</m:t>
                          </m:r>
                        </m:sup>
                      </m:sSup>
                      <m:r>
                        <a:rPr kumimoji="0" lang="en-US" sz="2000" b="0" i="1" u="none" strike="noStrike" kern="0" cap="none" spc="0" normalizeH="0" baseline="0" noProof="0">
                          <a:ln>
                            <a:noFill/>
                          </a:ln>
                          <a:solidFill>
                            <a:srgbClr val="696464">
                              <a:shade val="30000"/>
                              <a:satMod val="150000"/>
                            </a:srgbClr>
                          </a:solidFill>
                          <a:effectLst/>
                          <a:uLnTx/>
                          <a:uFillTx/>
                          <a:latin typeface="Cambria Math" panose="02040503050406030204" pitchFamily="18" charset="0"/>
                        </a:rPr>
                        <m:t>−4∙</m:t>
                      </m:r>
                      <m:d>
                        <m:dPr>
                          <m:ctrlPr>
                            <a:rPr kumimoji="0" lang="ru-RU" sz="2000" b="0" i="1" u="none" strike="noStrike" kern="0" cap="none" spc="0" normalizeH="0" baseline="0" noProof="0">
                              <a:ln>
                                <a:noFill/>
                              </a:ln>
                              <a:solidFill>
                                <a:srgbClr val="696464">
                                  <a:shade val="30000"/>
                                  <a:satMod val="150000"/>
                                </a:srgbClr>
                              </a:solidFill>
                              <a:effectLst/>
                              <a:uLnTx/>
                              <a:uFillTx/>
                              <a:latin typeface="Cambria Math" panose="02040503050406030204" pitchFamily="18" charset="0"/>
                            </a:rPr>
                          </m:ctrlPr>
                        </m:dPr>
                        <m:e>
                          <m:r>
                            <a:rPr kumimoji="0" lang="en-US" sz="2000" b="0" i="1" u="none" strike="noStrike" kern="0" cap="none" spc="0" normalizeH="0" baseline="0" noProof="0">
                              <a:ln>
                                <a:noFill/>
                              </a:ln>
                              <a:solidFill>
                                <a:srgbClr val="696464">
                                  <a:shade val="30000"/>
                                  <a:satMod val="150000"/>
                                </a:srgbClr>
                              </a:solidFill>
                              <a:effectLst/>
                              <a:uLnTx/>
                              <a:uFillTx/>
                              <a:latin typeface="Cambria Math" panose="02040503050406030204" pitchFamily="18" charset="0"/>
                            </a:rPr>
                            <m:t>−4</m:t>
                          </m:r>
                        </m:e>
                      </m:d>
                      <m:r>
                        <a:rPr kumimoji="0" lang="en-US" sz="2000" b="0" i="1" u="none" strike="noStrike" kern="0" cap="none" spc="0" normalizeH="0" baseline="0" noProof="0">
                          <a:ln>
                            <a:noFill/>
                          </a:ln>
                          <a:solidFill>
                            <a:srgbClr val="696464">
                              <a:shade val="30000"/>
                              <a:satMod val="150000"/>
                            </a:srgbClr>
                          </a:solidFill>
                          <a:effectLst/>
                          <a:uLnTx/>
                          <a:uFillTx/>
                          <a:latin typeface="Cambria Math" panose="02040503050406030204" pitchFamily="18" charset="0"/>
                        </a:rPr>
                        <m:t>=3152</m:t>
                      </m:r>
                    </m:oMath>
                  </m:oMathPara>
                </a14:m>
                <a:endParaRPr kumimoji="0" lang="ru-RU" sz="2000" b="0" i="0" u="none" strike="noStrike" kern="0" cap="none" spc="0" normalizeH="0" baseline="0" noProof="0" dirty="0">
                  <a:ln>
                    <a:noFill/>
                  </a:ln>
                  <a:solidFill>
                    <a:srgbClr val="696464">
                      <a:shade val="30000"/>
                      <a:satMod val="150000"/>
                    </a:srgbClr>
                  </a:solidFill>
                  <a:effectLst/>
                  <a:uLnTx/>
                  <a:uFillTx/>
                  <a:latin typeface="Cambria" panose="02040503050406030204" pitchFamily="18" charset="0"/>
                </a:endParaRPr>
              </a:p>
              <a:p>
                <a:pPr marL="27432" marR="0" lvl="0" indent="0" defTabSz="914400" eaLnBrk="1" fontAlgn="auto" latinLnBrk="0" hangingPunct="1">
                  <a:lnSpc>
                    <a:spcPct val="100000"/>
                  </a:lnSpc>
                  <a:spcBef>
                    <a:spcPts val="600"/>
                  </a:spcBef>
                  <a:spcAft>
                    <a:spcPts val="0"/>
                  </a:spcAft>
                  <a:buClr>
                    <a:srgbClr val="D34817"/>
                  </a:buClr>
                  <a:buSzPct val="80000"/>
                  <a:buFontTx/>
                  <a:buNone/>
                  <a:tabLst/>
                  <a:defRPr/>
                </a:pPr>
                <a14:m>
                  <m:oMathPara xmlns:m="http://schemas.openxmlformats.org/officeDocument/2006/math">
                    <m:oMathParaPr>
                      <m:jc m:val="centerGroup"/>
                    </m:oMathParaPr>
                    <m:oMath xmlns:m="http://schemas.openxmlformats.org/officeDocument/2006/math">
                      <m:sSub>
                        <m:sSubPr>
                          <m:ctrlPr>
                            <a:rPr kumimoji="0" lang="ru-RU" sz="2000" b="0" i="1" u="none" strike="noStrike" kern="0" cap="none" spc="0" normalizeH="0" baseline="0" noProof="0">
                              <a:ln>
                                <a:noFill/>
                              </a:ln>
                              <a:solidFill>
                                <a:srgbClr val="696464">
                                  <a:shade val="30000"/>
                                  <a:satMod val="150000"/>
                                </a:srgbClr>
                              </a:solidFill>
                              <a:effectLst/>
                              <a:uLnTx/>
                              <a:uFillTx/>
                              <a:latin typeface="Cambria Math" panose="02040503050406030204" pitchFamily="18" charset="0"/>
                            </a:rPr>
                          </m:ctrlPr>
                        </m:sSubPr>
                        <m:e>
                          <m:r>
                            <a:rPr kumimoji="0" lang="en-US" sz="2000" b="0" i="1" u="none" strike="noStrike" kern="0" cap="none" spc="0" normalizeH="0" baseline="0" noProof="0">
                              <a:ln>
                                <a:noFill/>
                              </a:ln>
                              <a:solidFill>
                                <a:srgbClr val="696464">
                                  <a:shade val="30000"/>
                                  <a:satMod val="150000"/>
                                </a:srgbClr>
                              </a:solidFill>
                              <a:effectLst/>
                              <a:uLnTx/>
                              <a:uFillTx/>
                              <a:latin typeface="Cambria Math" panose="02040503050406030204" pitchFamily="18" charset="0"/>
                            </a:rPr>
                            <m:t>𝑎</m:t>
                          </m:r>
                        </m:e>
                        <m:sub>
                          <m:r>
                            <a:rPr kumimoji="0" lang="en-US" sz="2000" b="0" i="1" u="none" strike="noStrike" kern="0" cap="none" spc="0" normalizeH="0" baseline="0" noProof="0">
                              <a:ln>
                                <a:noFill/>
                              </a:ln>
                              <a:solidFill>
                                <a:srgbClr val="696464">
                                  <a:shade val="30000"/>
                                  <a:satMod val="150000"/>
                                </a:srgbClr>
                              </a:solidFill>
                              <a:effectLst/>
                              <a:uLnTx/>
                              <a:uFillTx/>
                              <a:latin typeface="Cambria Math" panose="02040503050406030204" pitchFamily="18" charset="0"/>
                            </a:rPr>
                            <m:t>1</m:t>
                          </m:r>
                        </m:sub>
                      </m:sSub>
                      <m:r>
                        <a:rPr kumimoji="0" lang="en-US" sz="2000" b="0" i="1" u="none" strike="noStrike" kern="0" cap="none" spc="0" normalizeH="0" baseline="0" noProof="0">
                          <a:ln>
                            <a:noFill/>
                          </a:ln>
                          <a:solidFill>
                            <a:srgbClr val="696464">
                              <a:shade val="30000"/>
                              <a:satMod val="150000"/>
                            </a:srgbClr>
                          </a:solidFill>
                          <a:effectLst/>
                          <a:uLnTx/>
                          <a:uFillTx/>
                          <a:latin typeface="Cambria Math" panose="02040503050406030204" pitchFamily="18" charset="0"/>
                        </a:rPr>
                        <m:t>=</m:t>
                      </m:r>
                      <m:f>
                        <m:fPr>
                          <m:ctrlPr>
                            <a:rPr kumimoji="0" lang="ru-RU" sz="2000" b="0" i="1" u="none" strike="noStrike" kern="0" cap="none" spc="0" normalizeH="0" baseline="0" noProof="0">
                              <a:ln>
                                <a:noFill/>
                              </a:ln>
                              <a:solidFill>
                                <a:srgbClr val="696464">
                                  <a:shade val="30000"/>
                                  <a:satMod val="150000"/>
                                </a:srgbClr>
                              </a:solidFill>
                              <a:effectLst/>
                              <a:uLnTx/>
                              <a:uFillTx/>
                              <a:latin typeface="Cambria Math" panose="02040503050406030204" pitchFamily="18" charset="0"/>
                            </a:rPr>
                          </m:ctrlPr>
                        </m:fPr>
                        <m:num>
                          <m:r>
                            <a:rPr kumimoji="0" lang="en-US" sz="2000" b="0" i="1" u="none" strike="noStrike" kern="0" cap="none" spc="0" normalizeH="0" baseline="0" noProof="0">
                              <a:ln>
                                <a:noFill/>
                              </a:ln>
                              <a:solidFill>
                                <a:srgbClr val="696464">
                                  <a:shade val="30000"/>
                                  <a:satMod val="150000"/>
                                </a:srgbClr>
                              </a:solidFill>
                              <a:effectLst/>
                              <a:uLnTx/>
                              <a:uFillTx/>
                              <a:latin typeface="Cambria Math" panose="02040503050406030204" pitchFamily="18" charset="0"/>
                            </a:rPr>
                            <m:t>−56+</m:t>
                          </m:r>
                          <m:rad>
                            <m:radPr>
                              <m:degHide m:val="on"/>
                              <m:ctrlPr>
                                <a:rPr kumimoji="0" lang="ru-RU" sz="2000" b="0" i="1" u="none" strike="noStrike" kern="0" cap="none" spc="0" normalizeH="0" baseline="0" noProof="0">
                                  <a:ln>
                                    <a:noFill/>
                                  </a:ln>
                                  <a:solidFill>
                                    <a:srgbClr val="696464">
                                      <a:shade val="30000"/>
                                      <a:satMod val="150000"/>
                                    </a:srgbClr>
                                  </a:solidFill>
                                  <a:effectLst/>
                                  <a:uLnTx/>
                                  <a:uFillTx/>
                                  <a:latin typeface="Cambria Math" panose="02040503050406030204" pitchFamily="18" charset="0"/>
                                </a:rPr>
                              </m:ctrlPr>
                            </m:radPr>
                            <m:deg/>
                            <m:e>
                              <m:r>
                                <a:rPr kumimoji="0" lang="en-US" sz="2000" b="0" i="1" u="none" strike="noStrike" kern="0" cap="none" spc="0" normalizeH="0" baseline="0" noProof="0">
                                  <a:ln>
                                    <a:noFill/>
                                  </a:ln>
                                  <a:solidFill>
                                    <a:srgbClr val="696464">
                                      <a:shade val="30000"/>
                                      <a:satMod val="150000"/>
                                    </a:srgbClr>
                                  </a:solidFill>
                                  <a:effectLst/>
                                  <a:uLnTx/>
                                  <a:uFillTx/>
                                  <a:latin typeface="Cambria Math" panose="02040503050406030204" pitchFamily="18" charset="0"/>
                                </a:rPr>
                                <m:t>3152</m:t>
                              </m:r>
                            </m:e>
                          </m:rad>
                        </m:num>
                        <m:den>
                          <m:r>
                            <a:rPr kumimoji="0" lang="en-US" sz="2000" b="0" i="1" u="none" strike="noStrike" kern="0" cap="none" spc="0" normalizeH="0" baseline="0" noProof="0">
                              <a:ln>
                                <a:noFill/>
                              </a:ln>
                              <a:solidFill>
                                <a:srgbClr val="696464">
                                  <a:shade val="30000"/>
                                  <a:satMod val="150000"/>
                                </a:srgbClr>
                              </a:solidFill>
                              <a:effectLst/>
                              <a:uLnTx/>
                              <a:uFillTx/>
                              <a:latin typeface="Cambria Math" panose="02040503050406030204" pitchFamily="18" charset="0"/>
                            </a:rPr>
                            <m:t>−8</m:t>
                          </m:r>
                        </m:den>
                      </m:f>
                      <m:r>
                        <a:rPr kumimoji="0" lang="en-US" sz="2000" b="0" i="1" u="none" strike="noStrike" kern="0" cap="none" spc="0" normalizeH="0" baseline="0" noProof="0">
                          <a:ln>
                            <a:noFill/>
                          </a:ln>
                          <a:solidFill>
                            <a:srgbClr val="696464">
                              <a:shade val="30000"/>
                              <a:satMod val="150000"/>
                            </a:srgbClr>
                          </a:solidFill>
                          <a:effectLst/>
                          <a:uLnTx/>
                          <a:uFillTx/>
                          <a:latin typeface="Cambria Math" panose="02040503050406030204" pitchFamily="18" charset="0"/>
                        </a:rPr>
                        <m:t>=</m:t>
                      </m:r>
                      <m:f>
                        <m:fPr>
                          <m:ctrlPr>
                            <a:rPr kumimoji="0" lang="ru-RU" sz="2000" b="0" i="1" u="none" strike="noStrike" kern="0" cap="none" spc="0" normalizeH="0" baseline="0" noProof="0">
                              <a:ln>
                                <a:noFill/>
                              </a:ln>
                              <a:solidFill>
                                <a:srgbClr val="696464">
                                  <a:shade val="30000"/>
                                  <a:satMod val="150000"/>
                                </a:srgbClr>
                              </a:solidFill>
                              <a:effectLst/>
                              <a:uLnTx/>
                              <a:uFillTx/>
                              <a:latin typeface="Cambria Math" panose="02040503050406030204" pitchFamily="18" charset="0"/>
                            </a:rPr>
                          </m:ctrlPr>
                        </m:fPr>
                        <m:num>
                          <m:r>
                            <a:rPr kumimoji="0" lang="en-US" sz="2000" b="0" i="1" u="none" strike="noStrike" kern="0" cap="none" spc="0" normalizeH="0" baseline="0" noProof="0">
                              <a:ln>
                                <a:noFill/>
                              </a:ln>
                              <a:solidFill>
                                <a:srgbClr val="696464">
                                  <a:shade val="30000"/>
                                  <a:satMod val="150000"/>
                                </a:srgbClr>
                              </a:solidFill>
                              <a:effectLst/>
                              <a:uLnTx/>
                              <a:uFillTx/>
                              <a:latin typeface="Cambria Math" panose="02040503050406030204" pitchFamily="18" charset="0"/>
                            </a:rPr>
                            <m:t>56−4</m:t>
                          </m:r>
                          <m:rad>
                            <m:radPr>
                              <m:degHide m:val="on"/>
                              <m:ctrlPr>
                                <a:rPr kumimoji="0" lang="ru-RU" sz="2000" b="0" i="1" u="none" strike="noStrike" kern="0" cap="none" spc="0" normalizeH="0" baseline="0" noProof="0">
                                  <a:ln>
                                    <a:noFill/>
                                  </a:ln>
                                  <a:solidFill>
                                    <a:srgbClr val="696464">
                                      <a:shade val="30000"/>
                                      <a:satMod val="150000"/>
                                    </a:srgbClr>
                                  </a:solidFill>
                                  <a:effectLst/>
                                  <a:uLnTx/>
                                  <a:uFillTx/>
                                  <a:latin typeface="Cambria Math" panose="02040503050406030204" pitchFamily="18" charset="0"/>
                                </a:rPr>
                              </m:ctrlPr>
                            </m:radPr>
                            <m:deg/>
                            <m:e>
                              <m:r>
                                <a:rPr kumimoji="0" lang="en-US" sz="2000" b="0" i="1" u="none" strike="noStrike" kern="0" cap="none" spc="0" normalizeH="0" baseline="0" noProof="0">
                                  <a:ln>
                                    <a:noFill/>
                                  </a:ln>
                                  <a:solidFill>
                                    <a:srgbClr val="696464">
                                      <a:shade val="30000"/>
                                      <a:satMod val="150000"/>
                                    </a:srgbClr>
                                  </a:solidFill>
                                  <a:effectLst/>
                                  <a:uLnTx/>
                                  <a:uFillTx/>
                                  <a:latin typeface="Cambria Math" panose="02040503050406030204" pitchFamily="18" charset="0"/>
                                </a:rPr>
                                <m:t>197</m:t>
                              </m:r>
                            </m:e>
                          </m:rad>
                        </m:num>
                        <m:den>
                          <m:r>
                            <a:rPr kumimoji="0" lang="en-US" sz="2000" b="0" i="1" u="none" strike="noStrike" kern="0" cap="none" spc="0" normalizeH="0" baseline="0" noProof="0">
                              <a:ln>
                                <a:noFill/>
                              </a:ln>
                              <a:solidFill>
                                <a:srgbClr val="696464">
                                  <a:shade val="30000"/>
                                  <a:satMod val="150000"/>
                                </a:srgbClr>
                              </a:solidFill>
                              <a:effectLst/>
                              <a:uLnTx/>
                              <a:uFillTx/>
                              <a:latin typeface="Cambria Math" panose="02040503050406030204" pitchFamily="18" charset="0"/>
                            </a:rPr>
                            <m:t>8</m:t>
                          </m:r>
                        </m:den>
                      </m:f>
                      <m:r>
                        <a:rPr kumimoji="0" lang="en-US" sz="2000" b="0" i="1" u="none" strike="noStrike" kern="0" cap="none" spc="0" normalizeH="0" baseline="0" noProof="0">
                          <a:ln>
                            <a:noFill/>
                          </a:ln>
                          <a:solidFill>
                            <a:srgbClr val="696464">
                              <a:shade val="30000"/>
                              <a:satMod val="150000"/>
                            </a:srgbClr>
                          </a:solidFill>
                          <a:effectLst/>
                          <a:uLnTx/>
                          <a:uFillTx/>
                          <a:latin typeface="Cambria Math" panose="02040503050406030204" pitchFamily="18" charset="0"/>
                        </a:rPr>
                        <m:t>=</m:t>
                      </m:r>
                      <m:f>
                        <m:fPr>
                          <m:ctrlPr>
                            <a:rPr kumimoji="0" lang="ru-RU" sz="2000" b="0" i="1" u="none" strike="noStrike" kern="0" cap="none" spc="0" normalizeH="0" baseline="0" noProof="0">
                              <a:ln>
                                <a:noFill/>
                              </a:ln>
                              <a:solidFill>
                                <a:srgbClr val="696464">
                                  <a:shade val="30000"/>
                                  <a:satMod val="150000"/>
                                </a:srgbClr>
                              </a:solidFill>
                              <a:effectLst/>
                              <a:uLnTx/>
                              <a:uFillTx/>
                              <a:latin typeface="Cambria Math" panose="02040503050406030204" pitchFamily="18" charset="0"/>
                            </a:rPr>
                          </m:ctrlPr>
                        </m:fPr>
                        <m:num>
                          <m:r>
                            <a:rPr kumimoji="0" lang="en-US" sz="2000" b="0" i="1" u="none" strike="noStrike" kern="0" cap="none" spc="0" normalizeH="0" baseline="0" noProof="0">
                              <a:ln>
                                <a:noFill/>
                              </a:ln>
                              <a:solidFill>
                                <a:srgbClr val="696464">
                                  <a:shade val="30000"/>
                                  <a:satMod val="150000"/>
                                </a:srgbClr>
                              </a:solidFill>
                              <a:effectLst/>
                              <a:uLnTx/>
                              <a:uFillTx/>
                              <a:latin typeface="Cambria Math" panose="02040503050406030204" pitchFamily="18" charset="0"/>
                            </a:rPr>
                            <m:t>14−</m:t>
                          </m:r>
                          <m:rad>
                            <m:radPr>
                              <m:degHide m:val="on"/>
                              <m:ctrlPr>
                                <a:rPr kumimoji="0" lang="ru-RU" sz="2000" b="0" i="1" u="none" strike="noStrike" kern="0" cap="none" spc="0" normalizeH="0" baseline="0" noProof="0">
                                  <a:ln>
                                    <a:noFill/>
                                  </a:ln>
                                  <a:solidFill>
                                    <a:srgbClr val="696464">
                                      <a:shade val="30000"/>
                                      <a:satMod val="150000"/>
                                    </a:srgbClr>
                                  </a:solidFill>
                                  <a:effectLst/>
                                  <a:uLnTx/>
                                  <a:uFillTx/>
                                  <a:latin typeface="Cambria Math" panose="02040503050406030204" pitchFamily="18" charset="0"/>
                                </a:rPr>
                              </m:ctrlPr>
                            </m:radPr>
                            <m:deg/>
                            <m:e>
                              <m:r>
                                <a:rPr kumimoji="0" lang="en-US" sz="2000" b="0" i="1" u="none" strike="noStrike" kern="0" cap="none" spc="0" normalizeH="0" baseline="0" noProof="0">
                                  <a:ln>
                                    <a:noFill/>
                                  </a:ln>
                                  <a:solidFill>
                                    <a:srgbClr val="696464">
                                      <a:shade val="30000"/>
                                      <a:satMod val="150000"/>
                                    </a:srgbClr>
                                  </a:solidFill>
                                  <a:effectLst/>
                                  <a:uLnTx/>
                                  <a:uFillTx/>
                                  <a:latin typeface="Cambria Math" panose="02040503050406030204" pitchFamily="18" charset="0"/>
                                </a:rPr>
                                <m:t>197</m:t>
                              </m:r>
                            </m:e>
                          </m:rad>
                        </m:num>
                        <m:den>
                          <m:r>
                            <a:rPr kumimoji="0" lang="en-US" sz="2000" b="0" i="1" u="none" strike="noStrike" kern="0" cap="none" spc="0" normalizeH="0" baseline="0" noProof="0">
                              <a:ln>
                                <a:noFill/>
                              </a:ln>
                              <a:solidFill>
                                <a:srgbClr val="696464">
                                  <a:shade val="30000"/>
                                  <a:satMod val="150000"/>
                                </a:srgbClr>
                              </a:solidFill>
                              <a:effectLst/>
                              <a:uLnTx/>
                              <a:uFillTx/>
                              <a:latin typeface="Cambria Math" panose="02040503050406030204" pitchFamily="18" charset="0"/>
                            </a:rPr>
                            <m:t>2</m:t>
                          </m:r>
                        </m:den>
                      </m:f>
                    </m:oMath>
                  </m:oMathPara>
                </a14:m>
                <a:endParaRPr kumimoji="0" lang="ru-RU" sz="2000" b="0" i="0" u="none" strike="noStrike" kern="0" cap="none" spc="0" normalizeH="0" baseline="0" noProof="0" dirty="0">
                  <a:ln>
                    <a:noFill/>
                  </a:ln>
                  <a:solidFill>
                    <a:srgbClr val="696464">
                      <a:shade val="30000"/>
                      <a:satMod val="150000"/>
                    </a:srgbClr>
                  </a:solidFill>
                  <a:effectLst/>
                  <a:uLnTx/>
                  <a:uFillTx/>
                  <a:latin typeface="Cambria" panose="02040503050406030204" pitchFamily="18" charset="0"/>
                </a:endParaRPr>
              </a:p>
              <a:p>
                <a:pPr marL="27432" marR="0" lvl="0" indent="0" defTabSz="914400" eaLnBrk="1" fontAlgn="auto" latinLnBrk="0" hangingPunct="1">
                  <a:lnSpc>
                    <a:spcPct val="100000"/>
                  </a:lnSpc>
                  <a:spcBef>
                    <a:spcPts val="600"/>
                  </a:spcBef>
                  <a:spcAft>
                    <a:spcPts val="0"/>
                  </a:spcAft>
                  <a:buClr>
                    <a:srgbClr val="D34817"/>
                  </a:buClr>
                  <a:buSzPct val="80000"/>
                  <a:buFontTx/>
                  <a:buNone/>
                  <a:tabLst/>
                  <a:defRPr/>
                </a:pPr>
                <a14:m>
                  <m:oMathPara xmlns:m="http://schemas.openxmlformats.org/officeDocument/2006/math">
                    <m:oMathParaPr>
                      <m:jc m:val="centerGroup"/>
                    </m:oMathParaPr>
                    <m:oMath xmlns:m="http://schemas.openxmlformats.org/officeDocument/2006/math">
                      <m:sSub>
                        <m:sSubPr>
                          <m:ctrlPr>
                            <a:rPr kumimoji="0" lang="ru-RU" sz="2000" b="0" i="1" u="none" strike="noStrike" kern="0" cap="none" spc="0" normalizeH="0" baseline="0" noProof="0">
                              <a:ln>
                                <a:noFill/>
                              </a:ln>
                              <a:solidFill>
                                <a:srgbClr val="696464">
                                  <a:shade val="30000"/>
                                  <a:satMod val="150000"/>
                                </a:srgbClr>
                              </a:solidFill>
                              <a:effectLst/>
                              <a:uLnTx/>
                              <a:uFillTx/>
                              <a:latin typeface="Cambria Math" panose="02040503050406030204" pitchFamily="18" charset="0"/>
                            </a:rPr>
                          </m:ctrlPr>
                        </m:sSubPr>
                        <m:e>
                          <m:r>
                            <a:rPr kumimoji="0" lang="en-US" sz="2000" b="0" i="1" u="none" strike="noStrike" kern="0" cap="none" spc="0" normalizeH="0" baseline="0" noProof="0">
                              <a:ln>
                                <a:noFill/>
                              </a:ln>
                              <a:solidFill>
                                <a:srgbClr val="696464">
                                  <a:shade val="30000"/>
                                  <a:satMod val="150000"/>
                                </a:srgbClr>
                              </a:solidFill>
                              <a:effectLst/>
                              <a:uLnTx/>
                              <a:uFillTx/>
                              <a:latin typeface="Cambria Math" panose="02040503050406030204" pitchFamily="18" charset="0"/>
                            </a:rPr>
                            <m:t>𝑎</m:t>
                          </m:r>
                        </m:e>
                        <m:sub>
                          <m:r>
                            <a:rPr kumimoji="0" lang="en-US" sz="2000" b="0" i="1" u="none" strike="noStrike" kern="0" cap="none" spc="0" normalizeH="0" baseline="0" noProof="0">
                              <a:ln>
                                <a:noFill/>
                              </a:ln>
                              <a:solidFill>
                                <a:srgbClr val="696464">
                                  <a:shade val="30000"/>
                                  <a:satMod val="150000"/>
                                </a:srgbClr>
                              </a:solidFill>
                              <a:effectLst/>
                              <a:uLnTx/>
                              <a:uFillTx/>
                              <a:latin typeface="Cambria Math" panose="02040503050406030204" pitchFamily="18" charset="0"/>
                            </a:rPr>
                            <m:t>2</m:t>
                          </m:r>
                        </m:sub>
                      </m:sSub>
                      <m:r>
                        <a:rPr kumimoji="0" lang="en-US" sz="2000" b="0" i="1" u="none" strike="noStrike" kern="0" cap="none" spc="0" normalizeH="0" baseline="0" noProof="0">
                          <a:ln>
                            <a:noFill/>
                          </a:ln>
                          <a:solidFill>
                            <a:srgbClr val="696464">
                              <a:shade val="30000"/>
                              <a:satMod val="150000"/>
                            </a:srgbClr>
                          </a:solidFill>
                          <a:effectLst/>
                          <a:uLnTx/>
                          <a:uFillTx/>
                          <a:latin typeface="Cambria Math" panose="02040503050406030204" pitchFamily="18" charset="0"/>
                        </a:rPr>
                        <m:t>=</m:t>
                      </m:r>
                      <m:f>
                        <m:fPr>
                          <m:ctrlPr>
                            <a:rPr kumimoji="0" lang="ru-RU" sz="2000" b="0" i="1" u="none" strike="noStrike" kern="0" cap="none" spc="0" normalizeH="0" baseline="0" noProof="0">
                              <a:ln>
                                <a:noFill/>
                              </a:ln>
                              <a:solidFill>
                                <a:srgbClr val="696464">
                                  <a:shade val="30000"/>
                                  <a:satMod val="150000"/>
                                </a:srgbClr>
                              </a:solidFill>
                              <a:effectLst/>
                              <a:uLnTx/>
                              <a:uFillTx/>
                              <a:latin typeface="Cambria Math" panose="02040503050406030204" pitchFamily="18" charset="0"/>
                            </a:rPr>
                          </m:ctrlPr>
                        </m:fPr>
                        <m:num>
                          <m:r>
                            <a:rPr kumimoji="0" lang="en-US" sz="2000" b="0" i="1" u="none" strike="noStrike" kern="0" cap="none" spc="0" normalizeH="0" baseline="0" noProof="0">
                              <a:ln>
                                <a:noFill/>
                              </a:ln>
                              <a:solidFill>
                                <a:srgbClr val="696464">
                                  <a:shade val="30000"/>
                                  <a:satMod val="150000"/>
                                </a:srgbClr>
                              </a:solidFill>
                              <a:effectLst/>
                              <a:uLnTx/>
                              <a:uFillTx/>
                              <a:latin typeface="Cambria Math" panose="02040503050406030204" pitchFamily="18" charset="0"/>
                            </a:rPr>
                            <m:t>14+</m:t>
                          </m:r>
                          <m:rad>
                            <m:radPr>
                              <m:degHide m:val="on"/>
                              <m:ctrlPr>
                                <a:rPr kumimoji="0" lang="ru-RU" sz="2000" b="0" i="1" u="none" strike="noStrike" kern="0" cap="none" spc="0" normalizeH="0" baseline="0" noProof="0">
                                  <a:ln>
                                    <a:noFill/>
                                  </a:ln>
                                  <a:solidFill>
                                    <a:srgbClr val="696464">
                                      <a:shade val="30000"/>
                                      <a:satMod val="150000"/>
                                    </a:srgbClr>
                                  </a:solidFill>
                                  <a:effectLst/>
                                  <a:uLnTx/>
                                  <a:uFillTx/>
                                  <a:latin typeface="Cambria Math" panose="02040503050406030204" pitchFamily="18" charset="0"/>
                                </a:rPr>
                              </m:ctrlPr>
                            </m:radPr>
                            <m:deg/>
                            <m:e>
                              <m:r>
                                <a:rPr kumimoji="0" lang="en-US" sz="2000" b="0" i="1" u="none" strike="noStrike" kern="0" cap="none" spc="0" normalizeH="0" baseline="0" noProof="0">
                                  <a:ln>
                                    <a:noFill/>
                                  </a:ln>
                                  <a:solidFill>
                                    <a:srgbClr val="696464">
                                      <a:shade val="30000"/>
                                      <a:satMod val="150000"/>
                                    </a:srgbClr>
                                  </a:solidFill>
                                  <a:effectLst/>
                                  <a:uLnTx/>
                                  <a:uFillTx/>
                                  <a:latin typeface="Cambria Math" panose="02040503050406030204" pitchFamily="18" charset="0"/>
                                </a:rPr>
                                <m:t>197</m:t>
                              </m:r>
                            </m:e>
                          </m:rad>
                        </m:num>
                        <m:den>
                          <m:r>
                            <a:rPr kumimoji="0" lang="en-US" sz="2000" b="0" i="1" u="none" strike="noStrike" kern="0" cap="none" spc="0" normalizeH="0" baseline="0" noProof="0">
                              <a:ln>
                                <a:noFill/>
                              </a:ln>
                              <a:solidFill>
                                <a:srgbClr val="696464">
                                  <a:shade val="30000"/>
                                  <a:satMod val="150000"/>
                                </a:srgbClr>
                              </a:solidFill>
                              <a:effectLst/>
                              <a:uLnTx/>
                              <a:uFillTx/>
                              <a:latin typeface="Cambria Math" panose="02040503050406030204" pitchFamily="18" charset="0"/>
                            </a:rPr>
                            <m:t>2</m:t>
                          </m:r>
                        </m:den>
                      </m:f>
                    </m:oMath>
                  </m:oMathPara>
                </a14:m>
                <a:endParaRPr kumimoji="0" lang="ru-RU" sz="2000" b="0" i="0" u="none" strike="noStrike" kern="0" cap="none" spc="0" normalizeH="0" baseline="0" noProof="0" dirty="0">
                  <a:ln>
                    <a:noFill/>
                  </a:ln>
                  <a:solidFill>
                    <a:srgbClr val="696464">
                      <a:shade val="30000"/>
                      <a:satMod val="150000"/>
                    </a:srgbClr>
                  </a:solidFill>
                  <a:effectLst/>
                  <a:uLnTx/>
                  <a:uFillTx/>
                  <a:latin typeface="Cambria" panose="02040503050406030204" pitchFamily="18" charset="0"/>
                </a:endParaRPr>
              </a:p>
              <a:p>
                <a:pPr marL="27432" marR="0" lvl="0" indent="0" defTabSz="914400" eaLnBrk="1" fontAlgn="auto" latinLnBrk="0" hangingPunct="1">
                  <a:lnSpc>
                    <a:spcPct val="100000"/>
                  </a:lnSpc>
                  <a:spcBef>
                    <a:spcPts val="600"/>
                  </a:spcBef>
                  <a:spcAft>
                    <a:spcPts val="0"/>
                  </a:spcAft>
                  <a:buClr>
                    <a:srgbClr val="D34817"/>
                  </a:buClr>
                  <a:buSzPct val="80000"/>
                  <a:buFontTx/>
                  <a:buNone/>
                  <a:tabLst/>
                  <a:defRPr/>
                </a:pPr>
                <a14:m>
                  <m:oMathPara xmlns:m="http://schemas.openxmlformats.org/officeDocument/2006/math">
                    <m:oMathParaPr>
                      <m:jc m:val="centerGroup"/>
                    </m:oMathParaPr>
                    <m:oMath xmlns:m="http://schemas.openxmlformats.org/officeDocument/2006/math">
                      <m:r>
                        <a:rPr kumimoji="0" lang="en-US" sz="2000" b="0" i="1" u="none" strike="noStrike" kern="0" cap="none" spc="0" normalizeH="0" baseline="0" noProof="0">
                          <a:ln>
                            <a:noFill/>
                          </a:ln>
                          <a:solidFill>
                            <a:srgbClr val="696464">
                              <a:shade val="30000"/>
                              <a:satMod val="150000"/>
                            </a:srgbClr>
                          </a:solidFill>
                          <a:effectLst/>
                          <a:uLnTx/>
                          <a:uFillTx/>
                          <a:latin typeface="Cambria Math" panose="02040503050406030204" pitchFamily="18" charset="0"/>
                        </a:rPr>
                        <m:t>𝑎</m:t>
                      </m:r>
                      <m:r>
                        <a:rPr kumimoji="0" lang="en-US" sz="2000" b="0" i="1" u="none" strike="noStrike" kern="0" cap="none" spc="0" normalizeH="0" baseline="0" noProof="0">
                          <a:ln>
                            <a:noFill/>
                          </a:ln>
                          <a:solidFill>
                            <a:srgbClr val="696464">
                              <a:shade val="30000"/>
                              <a:satMod val="150000"/>
                            </a:srgbClr>
                          </a:solidFill>
                          <a:effectLst/>
                          <a:uLnTx/>
                          <a:uFillTx/>
                          <a:latin typeface="Cambria Math" panose="02040503050406030204" pitchFamily="18" charset="0"/>
                        </a:rPr>
                        <m:t>∈</m:t>
                      </m:r>
                      <m:d>
                        <m:dPr>
                          <m:ctrlPr>
                            <a:rPr kumimoji="0" lang="ru-RU" sz="2000" b="0" i="1" u="none" strike="noStrike" kern="0" cap="none" spc="0" normalizeH="0" baseline="0" noProof="0">
                              <a:ln>
                                <a:noFill/>
                              </a:ln>
                              <a:solidFill>
                                <a:srgbClr val="696464">
                                  <a:shade val="30000"/>
                                  <a:satMod val="150000"/>
                                </a:srgbClr>
                              </a:solidFill>
                              <a:effectLst/>
                              <a:uLnTx/>
                              <a:uFillTx/>
                              <a:latin typeface="Cambria Math" panose="02040503050406030204" pitchFamily="18" charset="0"/>
                            </a:rPr>
                          </m:ctrlPr>
                        </m:dPr>
                        <m:e>
                          <m:f>
                            <m:fPr>
                              <m:ctrlPr>
                                <a:rPr kumimoji="0" lang="ru-RU" sz="2000" b="0" i="1" u="none" strike="noStrike" kern="0" cap="none" spc="0" normalizeH="0" baseline="0" noProof="0">
                                  <a:ln>
                                    <a:noFill/>
                                  </a:ln>
                                  <a:solidFill>
                                    <a:srgbClr val="696464">
                                      <a:shade val="30000"/>
                                      <a:satMod val="150000"/>
                                    </a:srgbClr>
                                  </a:solidFill>
                                  <a:effectLst/>
                                  <a:uLnTx/>
                                  <a:uFillTx/>
                                  <a:latin typeface="Cambria Math" panose="02040503050406030204" pitchFamily="18" charset="0"/>
                                </a:rPr>
                              </m:ctrlPr>
                            </m:fPr>
                            <m:num>
                              <m:r>
                                <a:rPr kumimoji="0" lang="en-US" sz="2000" b="0" i="1" u="none" strike="noStrike" kern="0" cap="none" spc="0" normalizeH="0" baseline="0" noProof="0">
                                  <a:ln>
                                    <a:noFill/>
                                  </a:ln>
                                  <a:solidFill>
                                    <a:srgbClr val="696464">
                                      <a:shade val="30000"/>
                                      <a:satMod val="150000"/>
                                    </a:srgbClr>
                                  </a:solidFill>
                                  <a:effectLst/>
                                  <a:uLnTx/>
                                  <a:uFillTx/>
                                  <a:latin typeface="Cambria Math" panose="02040503050406030204" pitchFamily="18" charset="0"/>
                                </a:rPr>
                                <m:t>14−</m:t>
                              </m:r>
                              <m:rad>
                                <m:radPr>
                                  <m:degHide m:val="on"/>
                                  <m:ctrlPr>
                                    <a:rPr kumimoji="0" lang="ru-RU" sz="2000" b="0" i="1" u="none" strike="noStrike" kern="0" cap="none" spc="0" normalizeH="0" baseline="0" noProof="0">
                                      <a:ln>
                                        <a:noFill/>
                                      </a:ln>
                                      <a:solidFill>
                                        <a:srgbClr val="696464">
                                          <a:shade val="30000"/>
                                          <a:satMod val="150000"/>
                                        </a:srgbClr>
                                      </a:solidFill>
                                      <a:effectLst/>
                                      <a:uLnTx/>
                                      <a:uFillTx/>
                                      <a:latin typeface="Cambria Math" panose="02040503050406030204" pitchFamily="18" charset="0"/>
                                    </a:rPr>
                                  </m:ctrlPr>
                                </m:radPr>
                                <m:deg/>
                                <m:e>
                                  <m:r>
                                    <a:rPr kumimoji="0" lang="en-US" sz="2000" b="0" i="1" u="none" strike="noStrike" kern="0" cap="none" spc="0" normalizeH="0" baseline="0" noProof="0">
                                      <a:ln>
                                        <a:noFill/>
                                      </a:ln>
                                      <a:solidFill>
                                        <a:srgbClr val="696464">
                                          <a:shade val="30000"/>
                                          <a:satMod val="150000"/>
                                        </a:srgbClr>
                                      </a:solidFill>
                                      <a:effectLst/>
                                      <a:uLnTx/>
                                      <a:uFillTx/>
                                      <a:latin typeface="Cambria Math" panose="02040503050406030204" pitchFamily="18" charset="0"/>
                                    </a:rPr>
                                    <m:t>197</m:t>
                                  </m:r>
                                </m:e>
                              </m:rad>
                            </m:num>
                            <m:den>
                              <m:r>
                                <a:rPr kumimoji="0" lang="en-US" sz="2000" b="0" i="1" u="none" strike="noStrike" kern="0" cap="none" spc="0" normalizeH="0" baseline="0" noProof="0">
                                  <a:ln>
                                    <a:noFill/>
                                  </a:ln>
                                  <a:solidFill>
                                    <a:srgbClr val="696464">
                                      <a:shade val="30000"/>
                                      <a:satMod val="150000"/>
                                    </a:srgbClr>
                                  </a:solidFill>
                                  <a:effectLst/>
                                  <a:uLnTx/>
                                  <a:uFillTx/>
                                  <a:latin typeface="Cambria Math" panose="02040503050406030204" pitchFamily="18" charset="0"/>
                                </a:rPr>
                                <m:t>2</m:t>
                              </m:r>
                            </m:den>
                          </m:f>
                          <m:r>
                            <a:rPr kumimoji="0" lang="en-US" sz="2000" b="0" i="1" u="none" strike="noStrike" kern="0" cap="none" spc="0" normalizeH="0" baseline="0" noProof="0">
                              <a:ln>
                                <a:noFill/>
                              </a:ln>
                              <a:solidFill>
                                <a:srgbClr val="696464">
                                  <a:shade val="30000"/>
                                  <a:satMod val="150000"/>
                                </a:srgbClr>
                              </a:solidFill>
                              <a:effectLst/>
                              <a:uLnTx/>
                              <a:uFillTx/>
                              <a:latin typeface="Cambria Math" panose="02040503050406030204" pitchFamily="18" charset="0"/>
                            </a:rPr>
                            <m:t>;</m:t>
                          </m:r>
                          <m:f>
                            <m:fPr>
                              <m:ctrlPr>
                                <a:rPr kumimoji="0" lang="ru-RU" sz="2000" b="0" i="1" u="none" strike="noStrike" kern="0" cap="none" spc="0" normalizeH="0" baseline="0" noProof="0">
                                  <a:ln>
                                    <a:noFill/>
                                  </a:ln>
                                  <a:solidFill>
                                    <a:srgbClr val="696464">
                                      <a:shade val="30000"/>
                                      <a:satMod val="150000"/>
                                    </a:srgbClr>
                                  </a:solidFill>
                                  <a:effectLst/>
                                  <a:uLnTx/>
                                  <a:uFillTx/>
                                  <a:latin typeface="Cambria Math" panose="02040503050406030204" pitchFamily="18" charset="0"/>
                                </a:rPr>
                              </m:ctrlPr>
                            </m:fPr>
                            <m:num>
                              <m:r>
                                <a:rPr kumimoji="0" lang="en-US" sz="2000" b="0" i="1" u="none" strike="noStrike" kern="0" cap="none" spc="0" normalizeH="0" baseline="0" noProof="0">
                                  <a:ln>
                                    <a:noFill/>
                                  </a:ln>
                                  <a:solidFill>
                                    <a:srgbClr val="696464">
                                      <a:shade val="30000"/>
                                      <a:satMod val="150000"/>
                                    </a:srgbClr>
                                  </a:solidFill>
                                  <a:effectLst/>
                                  <a:uLnTx/>
                                  <a:uFillTx/>
                                  <a:latin typeface="Cambria Math" panose="02040503050406030204" pitchFamily="18" charset="0"/>
                                </a:rPr>
                                <m:t>14+</m:t>
                              </m:r>
                              <m:rad>
                                <m:radPr>
                                  <m:degHide m:val="on"/>
                                  <m:ctrlPr>
                                    <a:rPr kumimoji="0" lang="ru-RU" sz="2000" b="0" i="1" u="none" strike="noStrike" kern="0" cap="none" spc="0" normalizeH="0" baseline="0" noProof="0">
                                      <a:ln>
                                        <a:noFill/>
                                      </a:ln>
                                      <a:solidFill>
                                        <a:srgbClr val="696464">
                                          <a:shade val="30000"/>
                                          <a:satMod val="150000"/>
                                        </a:srgbClr>
                                      </a:solidFill>
                                      <a:effectLst/>
                                      <a:uLnTx/>
                                      <a:uFillTx/>
                                      <a:latin typeface="Cambria Math" panose="02040503050406030204" pitchFamily="18" charset="0"/>
                                    </a:rPr>
                                  </m:ctrlPr>
                                </m:radPr>
                                <m:deg/>
                                <m:e>
                                  <m:r>
                                    <a:rPr kumimoji="0" lang="en-US" sz="2000" b="0" i="1" u="none" strike="noStrike" kern="0" cap="none" spc="0" normalizeH="0" baseline="0" noProof="0">
                                      <a:ln>
                                        <a:noFill/>
                                      </a:ln>
                                      <a:solidFill>
                                        <a:srgbClr val="696464">
                                          <a:shade val="30000"/>
                                          <a:satMod val="150000"/>
                                        </a:srgbClr>
                                      </a:solidFill>
                                      <a:effectLst/>
                                      <a:uLnTx/>
                                      <a:uFillTx/>
                                      <a:latin typeface="Cambria Math" panose="02040503050406030204" pitchFamily="18" charset="0"/>
                                    </a:rPr>
                                    <m:t>197</m:t>
                                  </m:r>
                                </m:e>
                              </m:rad>
                            </m:num>
                            <m:den>
                              <m:r>
                                <a:rPr kumimoji="0" lang="en-US" sz="2000" b="0" i="1" u="none" strike="noStrike" kern="0" cap="none" spc="0" normalizeH="0" baseline="0" noProof="0">
                                  <a:ln>
                                    <a:noFill/>
                                  </a:ln>
                                  <a:solidFill>
                                    <a:srgbClr val="696464">
                                      <a:shade val="30000"/>
                                      <a:satMod val="150000"/>
                                    </a:srgbClr>
                                  </a:solidFill>
                                  <a:effectLst/>
                                  <a:uLnTx/>
                                  <a:uFillTx/>
                                  <a:latin typeface="Cambria Math" panose="02040503050406030204" pitchFamily="18" charset="0"/>
                                </a:rPr>
                                <m:t>2</m:t>
                              </m:r>
                            </m:den>
                          </m:f>
                        </m:e>
                      </m:d>
                    </m:oMath>
                  </m:oMathPara>
                </a14:m>
                <a:endParaRPr kumimoji="0" lang="ru-RU" sz="2000" b="0" i="0" u="none" strike="noStrike" kern="0" cap="none" spc="0" normalizeH="0" baseline="0" noProof="0" dirty="0" smtClean="0">
                  <a:ln>
                    <a:noFill/>
                  </a:ln>
                  <a:solidFill>
                    <a:srgbClr val="696464">
                      <a:shade val="30000"/>
                      <a:satMod val="150000"/>
                    </a:srgbClr>
                  </a:solidFill>
                  <a:effectLst/>
                  <a:uLnTx/>
                  <a:uFillTx/>
                  <a:latin typeface="Cambria" panose="02040503050406030204" pitchFamily="18" charset="0"/>
                </a:endParaRPr>
              </a:p>
              <a:p>
                <a:pPr marL="27432" marR="0" lvl="0" indent="0" defTabSz="914400" eaLnBrk="1" fontAlgn="auto" latinLnBrk="0" hangingPunct="1">
                  <a:lnSpc>
                    <a:spcPct val="100000"/>
                  </a:lnSpc>
                  <a:spcBef>
                    <a:spcPts val="600"/>
                  </a:spcBef>
                  <a:spcAft>
                    <a:spcPts val="0"/>
                  </a:spcAft>
                  <a:buClr>
                    <a:srgbClr val="D34817"/>
                  </a:buClr>
                  <a:buSzPct val="80000"/>
                  <a:buFontTx/>
                  <a:buNone/>
                  <a:tabLst/>
                  <a:defRPr/>
                </a:pPr>
                <a:r>
                  <a:rPr kumimoji="0" lang="ru-RU" sz="2000" b="0" i="0" u="none" strike="noStrike" kern="0" cap="none" spc="0" normalizeH="0" baseline="0" noProof="0" dirty="0">
                    <a:ln>
                      <a:noFill/>
                    </a:ln>
                    <a:solidFill>
                      <a:srgbClr val="696464">
                        <a:shade val="30000"/>
                        <a:satMod val="150000"/>
                      </a:srgbClr>
                    </a:solidFill>
                    <a:effectLst/>
                    <a:uLnTx/>
                    <a:uFillTx/>
                    <a:latin typeface="Cambria" panose="02040503050406030204" pitchFamily="18" charset="0"/>
                  </a:rPr>
                  <a:t>При полученных значениях параметра </a:t>
                </a:r>
                <a:r>
                  <a:rPr kumimoji="0" lang="en-US" sz="2000" b="0" i="0" u="none" strike="noStrike" kern="0" cap="none" spc="0" normalizeH="0" baseline="0" noProof="0" dirty="0">
                    <a:ln>
                      <a:noFill/>
                    </a:ln>
                    <a:solidFill>
                      <a:srgbClr val="696464">
                        <a:shade val="30000"/>
                        <a:satMod val="150000"/>
                      </a:srgbClr>
                    </a:solidFill>
                    <a:effectLst/>
                    <a:uLnTx/>
                    <a:uFillTx/>
                    <a:latin typeface="Cambria" panose="02040503050406030204" pitchFamily="18" charset="0"/>
                  </a:rPr>
                  <a:t>a D</a:t>
                </a:r>
                <a:r>
                  <a:rPr kumimoji="0" lang="ru-RU" sz="2000" b="0" i="0" u="none" strike="noStrike" kern="0" cap="none" spc="0" normalizeH="0" baseline="0" noProof="0" dirty="0">
                    <a:ln>
                      <a:noFill/>
                    </a:ln>
                    <a:solidFill>
                      <a:srgbClr val="696464">
                        <a:shade val="30000"/>
                        <a:satMod val="150000"/>
                      </a:srgbClr>
                    </a:solidFill>
                    <a:effectLst/>
                    <a:uLnTx/>
                    <a:uFillTx/>
                    <a:latin typeface="Cambria" panose="02040503050406030204" pitchFamily="18" charset="0"/>
                  </a:rPr>
                  <a:t>&gt;0, а значит квадратное уравнение имеет 2 различных корня. </a:t>
                </a:r>
                <a:endParaRPr kumimoji="0" lang="ru-RU" sz="2000" b="0" i="0" u="none" strike="noStrike" kern="0" cap="none" spc="0" normalizeH="0" baseline="0" noProof="0" dirty="0" smtClean="0">
                  <a:ln>
                    <a:noFill/>
                  </a:ln>
                  <a:solidFill>
                    <a:sysClr val="windowText" lastClr="000000"/>
                  </a:solidFill>
                  <a:effectLst/>
                  <a:uLnTx/>
                  <a:uFillTx/>
                  <a:latin typeface="Cambria" panose="02040503050406030204" pitchFamily="18" charset="0"/>
                </a:endParaRPr>
              </a:p>
            </p:txBody>
          </p:sp>
        </mc:Choice>
        <mc:Fallback xmlns="">
          <p:sp>
            <p:nvSpPr>
              <p:cNvPr id="3" name="Прямоугольник 2"/>
              <p:cNvSpPr>
                <a:spLocks noRot="1" noChangeAspect="1" noMove="1" noResize="1" noEditPoints="1" noAdjustHandles="1" noChangeArrowheads="1" noChangeShapeType="1" noTextEdit="1"/>
              </p:cNvSpPr>
              <p:nvPr/>
            </p:nvSpPr>
            <p:spPr>
              <a:xfrm>
                <a:off x="2104846" y="1955637"/>
                <a:ext cx="6857999" cy="3387979"/>
              </a:xfrm>
              <a:prstGeom prst="rect">
                <a:avLst/>
              </a:prstGeom>
              <a:blipFill rotWithShape="0">
                <a:blip r:embed="rId6"/>
                <a:stretch>
                  <a:fillRect l="-533" t="-1079" b="-2158"/>
                </a:stretch>
              </a:blipFill>
            </p:spPr>
            <p:txBody>
              <a:bodyPr/>
              <a:lstStyle/>
              <a:p>
                <a:r>
                  <a:rPr lang="ru-RU">
                    <a:noFill/>
                  </a:rPr>
                  <a:t> </a:t>
                </a:r>
              </a:p>
            </p:txBody>
          </p:sp>
        </mc:Fallback>
      </mc:AlternateContent>
    </p:spTree>
    <p:extLst>
      <p:ext uri="{BB962C8B-B14F-4D97-AF65-F5344CB8AC3E}">
        <p14:creationId xmlns:p14="http://schemas.microsoft.com/office/powerpoint/2010/main" val="150776665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Рисунок 1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15701" y="430004"/>
            <a:ext cx="11529749" cy="6917850"/>
          </a:xfrm>
          <a:prstGeom prst="rect">
            <a:avLst/>
          </a:prstGeom>
        </p:spPr>
      </p:pic>
      <p:sp>
        <p:nvSpPr>
          <p:cNvPr id="6" name="Прямоугольник 5"/>
          <p:cNvSpPr/>
          <p:nvPr/>
        </p:nvSpPr>
        <p:spPr>
          <a:xfrm>
            <a:off x="-1" y="351704"/>
            <a:ext cx="9144001" cy="837283"/>
          </a:xfrm>
          <a:prstGeom prst="rect">
            <a:avLst/>
          </a:prstGeom>
          <a:solidFill>
            <a:schemeClr val="lt1">
              <a:alpha val="77000"/>
            </a:schemeClr>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ru-RU"/>
          </a:p>
        </p:txBody>
      </p:sp>
      <p:sp>
        <p:nvSpPr>
          <p:cNvPr id="7" name="TextBox 6"/>
          <p:cNvSpPr txBox="1"/>
          <p:nvPr/>
        </p:nvSpPr>
        <p:spPr>
          <a:xfrm>
            <a:off x="1779441" y="430004"/>
            <a:ext cx="6334699" cy="590931"/>
          </a:xfrm>
          <a:prstGeom prst="rect">
            <a:avLst/>
          </a:prstGeom>
          <a:noFill/>
        </p:spPr>
        <p:txBody>
          <a:bodyPr wrap="square" rtlCol="0">
            <a:spAutoFit/>
          </a:bodyPr>
          <a:lstStyle/>
          <a:p>
            <a:pPr algn="ctr">
              <a:lnSpc>
                <a:spcPct val="90000"/>
              </a:lnSpc>
            </a:pPr>
            <a:r>
              <a:rPr lang="ru-RU" sz="3600" b="1" dirty="0" smtClean="0">
                <a:solidFill>
                  <a:srgbClr val="0070C0"/>
                </a:solidFill>
                <a:latin typeface="Century Gothic" panose="020B0502020202020204" pitchFamily="34" charset="0"/>
              </a:rPr>
              <a:t>Уравнение 1</a:t>
            </a:r>
            <a:endParaRPr lang="ru-RU" sz="3600" b="1" dirty="0">
              <a:solidFill>
                <a:srgbClr val="0070C0"/>
              </a:solidFill>
              <a:latin typeface="Century Gothic" panose="020B0502020202020204" pitchFamily="34" charset="0"/>
            </a:endParaRPr>
          </a:p>
        </p:txBody>
      </p:sp>
      <p:sp>
        <p:nvSpPr>
          <p:cNvPr id="8" name="Номер слайда 7"/>
          <p:cNvSpPr>
            <a:spLocks noGrp="1"/>
          </p:cNvSpPr>
          <p:nvPr>
            <p:ph type="sldNum" sz="quarter" idx="12"/>
          </p:nvPr>
        </p:nvSpPr>
        <p:spPr>
          <a:xfrm>
            <a:off x="8053330" y="6356351"/>
            <a:ext cx="462020" cy="365125"/>
          </a:xfrm>
        </p:spPr>
        <p:txBody>
          <a:bodyPr/>
          <a:lstStyle/>
          <a:p>
            <a:fld id="{4E384C8F-2489-4E34-8426-D6CAC85766FE}" type="slidenum">
              <a:rPr lang="ru-RU" smtClean="0">
                <a:solidFill>
                  <a:schemeClr val="accent1">
                    <a:lumMod val="75000"/>
                  </a:schemeClr>
                </a:solidFill>
                <a:latin typeface="Century Gothic" panose="020B0502020202020204" pitchFamily="34" charset="0"/>
              </a:rPr>
              <a:t>5</a:t>
            </a:fld>
            <a:endParaRPr lang="ru-RU" dirty="0">
              <a:solidFill>
                <a:schemeClr val="accent1">
                  <a:lumMod val="75000"/>
                </a:schemeClr>
              </a:solidFill>
              <a:latin typeface="Century Gothic" panose="020B0502020202020204" pitchFamily="34" charset="0"/>
            </a:endParaRPr>
          </a:p>
        </p:txBody>
      </p:sp>
      <p:pic>
        <p:nvPicPr>
          <p:cNvPr id="2" name="Рисунок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67924" y="2248183"/>
            <a:ext cx="2742973" cy="2742973"/>
          </a:xfrm>
          <a:prstGeom prst="rect">
            <a:avLst/>
          </a:prstGeom>
        </p:spPr>
      </p:pic>
      <p:pic>
        <p:nvPicPr>
          <p:cNvPr id="9" name="Рисунок 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715250" y="0"/>
            <a:ext cx="1428750" cy="1428750"/>
          </a:xfrm>
          <a:prstGeom prst="rect">
            <a:avLst/>
          </a:prstGeom>
        </p:spPr>
      </p:pic>
      <mc:AlternateContent xmlns:mc="http://schemas.openxmlformats.org/markup-compatibility/2006" xmlns:a14="http://schemas.microsoft.com/office/drawing/2010/main">
        <mc:Choice Requires="a14">
          <p:sp>
            <p:nvSpPr>
              <p:cNvPr id="3" name="Прямоугольник 2"/>
              <p:cNvSpPr/>
              <p:nvPr/>
            </p:nvSpPr>
            <p:spPr>
              <a:xfrm>
                <a:off x="1992703" y="1858754"/>
                <a:ext cx="6668218" cy="3769302"/>
              </a:xfrm>
              <a:prstGeom prst="rect">
                <a:avLst/>
              </a:prstGeom>
            </p:spPr>
            <p:txBody>
              <a:bodyPr wrap="square">
                <a:spAutoFit/>
              </a:bodyPr>
              <a:lstStyle/>
              <a:p>
                <a:r>
                  <a:rPr lang="ru-RU" sz="1600" dirty="0">
                    <a:latin typeface="Cambria" panose="02040503050406030204" pitchFamily="18" charset="0"/>
                  </a:rPr>
                  <a:t>Но данное показательное уравнение будет иметь один корень при условии, что корни квадратного уравнения будут иметь разные знаки. Это выполняется при условии</a:t>
                </a:r>
              </a:p>
              <a:p>
                <a14:m>
                  <m:oMath xmlns:m="http://schemas.openxmlformats.org/officeDocument/2006/math">
                    <m:d>
                      <m:dPr>
                        <m:begChr m:val="{"/>
                        <m:endChr m:val=""/>
                        <m:ctrlPr>
                          <a:rPr lang="ru-RU" sz="1600" i="1">
                            <a:latin typeface="Cambria Math" panose="02040503050406030204" pitchFamily="18" charset="0"/>
                          </a:rPr>
                        </m:ctrlPr>
                      </m:dPr>
                      <m:e>
                        <m:eqArr>
                          <m:eqArrPr>
                            <m:ctrlPr>
                              <a:rPr lang="ru-RU" sz="1600" i="1">
                                <a:latin typeface="Cambria Math" panose="02040503050406030204" pitchFamily="18" charset="0"/>
                              </a:rPr>
                            </m:ctrlPr>
                          </m:eqArrPr>
                          <m:e>
                            <m:r>
                              <a:rPr lang="en-US" sz="1600" i="1">
                                <a:latin typeface="Cambria Math" panose="02040503050406030204" pitchFamily="18" charset="0"/>
                              </a:rPr>
                              <m:t>𝐷</m:t>
                            </m:r>
                            <m:r>
                              <a:rPr lang="ru-RU" sz="1600" i="1">
                                <a:latin typeface="Cambria Math" panose="02040503050406030204" pitchFamily="18" charset="0"/>
                              </a:rPr>
                              <m:t>&gt;0</m:t>
                            </m:r>
                          </m:e>
                          <m:e>
                            <m:r>
                              <a:rPr lang="ru-RU" sz="1600" i="1">
                                <a:latin typeface="Cambria Math" panose="02040503050406030204" pitchFamily="18" charset="0"/>
                              </a:rPr>
                              <m:t>𝑎</m:t>
                            </m:r>
                            <m:r>
                              <a:rPr lang="ru-RU" sz="1600" i="1">
                                <a:latin typeface="Cambria Math" panose="02040503050406030204" pitchFamily="18" charset="0"/>
                              </a:rPr>
                              <m:t>∙</m:t>
                            </m:r>
                            <m:r>
                              <a:rPr lang="ru-RU" sz="1600" i="1">
                                <a:latin typeface="Cambria Math" panose="02040503050406030204" pitchFamily="18" charset="0"/>
                              </a:rPr>
                              <m:t>𝑓</m:t>
                            </m:r>
                            <m:r>
                              <a:rPr lang="ru-RU" sz="1600" i="1">
                                <a:latin typeface="Cambria Math" panose="02040503050406030204" pitchFamily="18" charset="0"/>
                              </a:rPr>
                              <m:t>(0)&lt;0</m:t>
                            </m:r>
                          </m:e>
                        </m:eqArr>
                      </m:e>
                    </m:d>
                  </m:oMath>
                </a14:m>
                <a:r>
                  <a:rPr lang="ru-RU" sz="1600" dirty="0">
                    <a:latin typeface="Cambria" panose="02040503050406030204" pitchFamily="18" charset="0"/>
                  </a:rPr>
                  <a:t> , </a:t>
                </a:r>
                <a14:m>
                  <m:oMath xmlns:m="http://schemas.openxmlformats.org/officeDocument/2006/math">
                    <m:r>
                      <a:rPr lang="ru-RU" sz="1600" i="1">
                        <a:latin typeface="Cambria Math" panose="02040503050406030204" pitchFamily="18" charset="0"/>
                      </a:rPr>
                      <m:t>𝑎</m:t>
                    </m:r>
                    <m:r>
                      <a:rPr lang="ru-RU" sz="1600" i="1">
                        <a:latin typeface="Cambria Math" panose="02040503050406030204" pitchFamily="18" charset="0"/>
                      </a:rPr>
                      <m:t>=1, </m:t>
                    </m:r>
                    <m:r>
                      <a:rPr lang="ru-RU" sz="1600" i="1">
                        <a:latin typeface="Cambria Math" panose="02040503050406030204" pitchFamily="18" charset="0"/>
                      </a:rPr>
                      <m:t>𝑓</m:t>
                    </m:r>
                    <m:d>
                      <m:dPr>
                        <m:ctrlPr>
                          <a:rPr lang="ru-RU" sz="1600" i="1">
                            <a:latin typeface="Cambria Math" panose="02040503050406030204" pitchFamily="18" charset="0"/>
                          </a:rPr>
                        </m:ctrlPr>
                      </m:dPr>
                      <m:e>
                        <m:r>
                          <a:rPr lang="ru-RU" sz="1600" i="1">
                            <a:latin typeface="Cambria Math" panose="02040503050406030204" pitchFamily="18" charset="0"/>
                          </a:rPr>
                          <m:t>0</m:t>
                        </m:r>
                      </m:e>
                    </m:d>
                    <m:r>
                      <a:rPr lang="ru-RU" sz="1600" i="1">
                        <a:latin typeface="Cambria Math" panose="02040503050406030204" pitchFamily="18" charset="0"/>
                      </a:rPr>
                      <m:t>=</m:t>
                    </m:r>
                    <m:sSup>
                      <m:sSupPr>
                        <m:ctrlPr>
                          <a:rPr lang="ru-RU" sz="1600" i="1">
                            <a:latin typeface="Cambria Math" panose="02040503050406030204" pitchFamily="18" charset="0"/>
                          </a:rPr>
                        </m:ctrlPr>
                      </m:sSupPr>
                      <m:e>
                        <m:r>
                          <a:rPr lang="ru-RU" sz="1600" i="1">
                            <a:latin typeface="Cambria Math" panose="02040503050406030204" pitchFamily="18" charset="0"/>
                          </a:rPr>
                          <m:t>𝑎</m:t>
                        </m:r>
                      </m:e>
                      <m:sup>
                        <m:r>
                          <a:rPr lang="ru-RU" sz="1600" i="1">
                            <a:latin typeface="Cambria Math" panose="02040503050406030204" pitchFamily="18" charset="0"/>
                          </a:rPr>
                          <m:t>2</m:t>
                        </m:r>
                      </m:sup>
                    </m:sSup>
                    <m:r>
                      <a:rPr lang="ru-RU" sz="1600" i="1">
                        <a:latin typeface="Cambria Math" panose="02040503050406030204" pitchFamily="18" charset="0"/>
                      </a:rPr>
                      <m:t>−14</m:t>
                    </m:r>
                    <m:r>
                      <a:rPr lang="ru-RU" sz="1600" i="1">
                        <a:latin typeface="Cambria Math" panose="02040503050406030204" pitchFamily="18" charset="0"/>
                      </a:rPr>
                      <m:t>𝑎</m:t>
                    </m:r>
                  </m:oMath>
                </a14:m>
                <a:r>
                  <a:rPr lang="ru-RU" sz="1600" dirty="0">
                    <a:latin typeface="Cambria" panose="02040503050406030204" pitchFamily="18" charset="0"/>
                  </a:rPr>
                  <a:t>, </a:t>
                </a:r>
                <a14:m>
                  <m:oMath xmlns:m="http://schemas.openxmlformats.org/officeDocument/2006/math">
                    <m:r>
                      <a:rPr lang="ru-RU" sz="1600" i="1">
                        <a:latin typeface="Cambria Math" panose="02040503050406030204" pitchFamily="18" charset="0"/>
                      </a:rPr>
                      <m:t>⇒</m:t>
                    </m:r>
                    <m:sSup>
                      <m:sSupPr>
                        <m:ctrlPr>
                          <a:rPr lang="ru-RU" sz="1600" i="1">
                            <a:latin typeface="Cambria Math" panose="02040503050406030204" pitchFamily="18" charset="0"/>
                          </a:rPr>
                        </m:ctrlPr>
                      </m:sSupPr>
                      <m:e>
                        <m:r>
                          <a:rPr lang="ru-RU" sz="1600" i="1">
                            <a:latin typeface="Cambria Math" panose="02040503050406030204" pitchFamily="18" charset="0"/>
                          </a:rPr>
                          <m:t>𝑎</m:t>
                        </m:r>
                      </m:e>
                      <m:sup>
                        <m:r>
                          <a:rPr lang="ru-RU" sz="1600" i="1">
                            <a:latin typeface="Cambria Math" panose="02040503050406030204" pitchFamily="18" charset="0"/>
                          </a:rPr>
                          <m:t>2</m:t>
                        </m:r>
                      </m:sup>
                    </m:sSup>
                    <m:r>
                      <a:rPr lang="ru-RU" sz="1600" i="1">
                        <a:latin typeface="Cambria Math" panose="02040503050406030204" pitchFamily="18" charset="0"/>
                      </a:rPr>
                      <m:t>−14</m:t>
                    </m:r>
                    <m:r>
                      <a:rPr lang="ru-RU" sz="1600" i="1">
                        <a:latin typeface="Cambria Math" panose="02040503050406030204" pitchFamily="18" charset="0"/>
                      </a:rPr>
                      <m:t>𝑎</m:t>
                    </m:r>
                    <m:r>
                      <a:rPr lang="ru-RU" sz="1600" i="1">
                        <a:latin typeface="Cambria Math" panose="02040503050406030204" pitchFamily="18" charset="0"/>
                      </a:rPr>
                      <m:t>&lt;0, </m:t>
                    </m:r>
                    <m:r>
                      <a:rPr lang="ru-RU" sz="1600" i="1">
                        <a:latin typeface="Cambria Math" panose="02040503050406030204" pitchFamily="18" charset="0"/>
                      </a:rPr>
                      <m:t>𝑎</m:t>
                    </m:r>
                    <m:r>
                      <a:rPr lang="ru-RU" sz="1600" i="1">
                        <a:latin typeface="Cambria Math" panose="02040503050406030204" pitchFamily="18" charset="0"/>
                      </a:rPr>
                      <m:t>∈(0;14)</m:t>
                    </m:r>
                  </m:oMath>
                </a14:m>
                <a:endParaRPr lang="ru-RU" sz="1600" dirty="0">
                  <a:latin typeface="Cambria" panose="02040503050406030204" pitchFamily="18" charset="0"/>
                </a:endParaRPr>
              </a:p>
              <a:p>
                <a:pPr/>
                <a14:m>
                  <m:oMathPara xmlns:m="http://schemas.openxmlformats.org/officeDocument/2006/math">
                    <m:oMathParaPr>
                      <m:jc m:val="centerGroup"/>
                    </m:oMathParaPr>
                    <m:oMath xmlns:m="http://schemas.openxmlformats.org/officeDocument/2006/math">
                      <m:d>
                        <m:dPr>
                          <m:begChr m:val="{"/>
                          <m:endChr m:val=""/>
                          <m:ctrlPr>
                            <a:rPr lang="ru-RU" sz="1600" i="1">
                              <a:latin typeface="Cambria Math" panose="02040503050406030204" pitchFamily="18" charset="0"/>
                            </a:rPr>
                          </m:ctrlPr>
                        </m:dPr>
                        <m:e>
                          <m:eqArr>
                            <m:eqArrPr>
                              <m:ctrlPr>
                                <a:rPr lang="ru-RU" sz="1600" i="1">
                                  <a:latin typeface="Cambria Math" panose="02040503050406030204" pitchFamily="18" charset="0"/>
                                </a:rPr>
                              </m:ctrlPr>
                            </m:eqArrPr>
                            <m:e>
                              <m:r>
                                <a:rPr lang="en-US" sz="1600" i="1">
                                  <a:latin typeface="Cambria Math" panose="02040503050406030204" pitchFamily="18" charset="0"/>
                                </a:rPr>
                                <m:t>𝑎</m:t>
                              </m:r>
                              <m:r>
                                <a:rPr lang="en-US" sz="1600" i="1">
                                  <a:latin typeface="Cambria Math" panose="02040503050406030204" pitchFamily="18" charset="0"/>
                                </a:rPr>
                                <m:t>∈</m:t>
                              </m:r>
                              <m:d>
                                <m:dPr>
                                  <m:ctrlPr>
                                    <a:rPr lang="ru-RU" sz="1600" i="1">
                                      <a:latin typeface="Cambria Math" panose="02040503050406030204" pitchFamily="18" charset="0"/>
                                    </a:rPr>
                                  </m:ctrlPr>
                                </m:dPr>
                                <m:e>
                                  <m:f>
                                    <m:fPr>
                                      <m:ctrlPr>
                                        <a:rPr lang="ru-RU" sz="1600" i="1">
                                          <a:latin typeface="Cambria Math" panose="02040503050406030204" pitchFamily="18" charset="0"/>
                                        </a:rPr>
                                      </m:ctrlPr>
                                    </m:fPr>
                                    <m:num>
                                      <m:r>
                                        <a:rPr lang="en-US" sz="1600" i="1">
                                          <a:latin typeface="Cambria Math" panose="02040503050406030204" pitchFamily="18" charset="0"/>
                                        </a:rPr>
                                        <m:t>14−</m:t>
                                      </m:r>
                                      <m:rad>
                                        <m:radPr>
                                          <m:degHide m:val="on"/>
                                          <m:ctrlPr>
                                            <a:rPr lang="ru-RU" sz="1600" i="1">
                                              <a:latin typeface="Cambria Math" panose="02040503050406030204" pitchFamily="18" charset="0"/>
                                            </a:rPr>
                                          </m:ctrlPr>
                                        </m:radPr>
                                        <m:deg/>
                                        <m:e>
                                          <m:r>
                                            <a:rPr lang="en-US" sz="1600" i="1">
                                              <a:latin typeface="Cambria Math" panose="02040503050406030204" pitchFamily="18" charset="0"/>
                                            </a:rPr>
                                            <m:t>197</m:t>
                                          </m:r>
                                        </m:e>
                                      </m:rad>
                                    </m:num>
                                    <m:den>
                                      <m:r>
                                        <a:rPr lang="en-US" sz="1600" i="1">
                                          <a:latin typeface="Cambria Math" panose="02040503050406030204" pitchFamily="18" charset="0"/>
                                        </a:rPr>
                                        <m:t>2</m:t>
                                      </m:r>
                                    </m:den>
                                  </m:f>
                                  <m:r>
                                    <a:rPr lang="en-US" sz="1600" i="1">
                                      <a:latin typeface="Cambria Math" panose="02040503050406030204" pitchFamily="18" charset="0"/>
                                    </a:rPr>
                                    <m:t>;</m:t>
                                  </m:r>
                                  <m:f>
                                    <m:fPr>
                                      <m:ctrlPr>
                                        <a:rPr lang="ru-RU" sz="1600" i="1">
                                          <a:latin typeface="Cambria Math" panose="02040503050406030204" pitchFamily="18" charset="0"/>
                                        </a:rPr>
                                      </m:ctrlPr>
                                    </m:fPr>
                                    <m:num>
                                      <m:r>
                                        <a:rPr lang="en-US" sz="1600" i="1">
                                          <a:latin typeface="Cambria Math" panose="02040503050406030204" pitchFamily="18" charset="0"/>
                                        </a:rPr>
                                        <m:t>14+</m:t>
                                      </m:r>
                                      <m:rad>
                                        <m:radPr>
                                          <m:degHide m:val="on"/>
                                          <m:ctrlPr>
                                            <a:rPr lang="ru-RU" sz="1600" i="1">
                                              <a:latin typeface="Cambria Math" panose="02040503050406030204" pitchFamily="18" charset="0"/>
                                            </a:rPr>
                                          </m:ctrlPr>
                                        </m:radPr>
                                        <m:deg/>
                                        <m:e>
                                          <m:r>
                                            <a:rPr lang="en-US" sz="1600" i="1">
                                              <a:latin typeface="Cambria Math" panose="02040503050406030204" pitchFamily="18" charset="0"/>
                                            </a:rPr>
                                            <m:t>197</m:t>
                                          </m:r>
                                        </m:e>
                                      </m:rad>
                                    </m:num>
                                    <m:den>
                                      <m:r>
                                        <a:rPr lang="en-US" sz="1600" i="1">
                                          <a:latin typeface="Cambria Math" panose="02040503050406030204" pitchFamily="18" charset="0"/>
                                        </a:rPr>
                                        <m:t>2</m:t>
                                      </m:r>
                                    </m:den>
                                  </m:f>
                                </m:e>
                              </m:d>
                            </m:e>
                            <m:e>
                              <m:r>
                                <a:rPr lang="ru-RU" sz="1600" i="1">
                                  <a:latin typeface="Cambria Math" panose="02040503050406030204" pitchFamily="18" charset="0"/>
                                </a:rPr>
                                <m:t>𝑎</m:t>
                              </m:r>
                              <m:r>
                                <a:rPr lang="ru-RU" sz="1600" i="1">
                                  <a:latin typeface="Cambria Math" panose="02040503050406030204" pitchFamily="18" charset="0"/>
                                </a:rPr>
                                <m:t>∈(0;14)</m:t>
                              </m:r>
                            </m:e>
                          </m:eqArr>
                        </m:e>
                      </m:d>
                    </m:oMath>
                  </m:oMathPara>
                </a14:m>
                <a:endParaRPr lang="ru-RU" sz="1600" dirty="0">
                  <a:latin typeface="Cambria" panose="02040503050406030204" pitchFamily="18" charset="0"/>
                </a:endParaRPr>
              </a:p>
              <a:p>
                <a:r>
                  <a:rPr lang="ru-RU" sz="1600" dirty="0">
                    <a:latin typeface="Cambria" panose="02040503050406030204" pitchFamily="18" charset="0"/>
                  </a:rPr>
                  <a:t>Значит, </a:t>
                </a:r>
                <a14:m>
                  <m:oMath xmlns:m="http://schemas.openxmlformats.org/officeDocument/2006/math">
                    <m:r>
                      <a:rPr lang="ru-RU" sz="1600" i="1">
                        <a:latin typeface="Cambria Math" panose="02040503050406030204" pitchFamily="18" charset="0"/>
                      </a:rPr>
                      <m:t>𝑎</m:t>
                    </m:r>
                    <m:r>
                      <a:rPr lang="ru-RU" sz="1600" i="1">
                        <a:latin typeface="Cambria Math" panose="02040503050406030204" pitchFamily="18" charset="0"/>
                      </a:rPr>
                      <m:t>∈(0;14)</m:t>
                    </m:r>
                  </m:oMath>
                </a14:m>
                <a:r>
                  <a:rPr lang="ru-RU" sz="1600" dirty="0">
                    <a:latin typeface="Cambria" panose="02040503050406030204" pitchFamily="18" charset="0"/>
                  </a:rPr>
                  <a:t>.	Следует также отметить, что уравнение будет иметь одно решение, если один из корней квадратного уравнения равен 0, а другой положительный. По условию данного уравнения эта ситуация невозможна, т.к. если один корень равен 0, то тогда второй будет отрицательным.</a:t>
                </a:r>
              </a:p>
              <a:p>
                <a:r>
                  <a:rPr lang="ru-RU" sz="1600" dirty="0">
                    <a:latin typeface="Cambria" panose="02040503050406030204" pitchFamily="18" charset="0"/>
                  </a:rPr>
                  <a:t>Ответ: </a:t>
                </a:r>
                <a14:m>
                  <m:oMath xmlns:m="http://schemas.openxmlformats.org/officeDocument/2006/math">
                    <m:r>
                      <a:rPr lang="ru-RU" sz="1600" i="1">
                        <a:latin typeface="Cambria Math" panose="02040503050406030204" pitchFamily="18" charset="0"/>
                      </a:rPr>
                      <m:t>𝑎</m:t>
                    </m:r>
                    <m:r>
                      <a:rPr lang="ru-RU" sz="1600" i="1">
                        <a:latin typeface="Cambria Math" panose="02040503050406030204" pitchFamily="18" charset="0"/>
                      </a:rPr>
                      <m:t>∈(0;14)</m:t>
                    </m:r>
                  </m:oMath>
                </a14:m>
                <a:endParaRPr lang="ru-RU" sz="1600" dirty="0">
                  <a:latin typeface="Cambria" panose="02040503050406030204" pitchFamily="18" charset="0"/>
                </a:endParaRPr>
              </a:p>
            </p:txBody>
          </p:sp>
        </mc:Choice>
        <mc:Fallback xmlns="">
          <p:sp>
            <p:nvSpPr>
              <p:cNvPr id="3" name="Прямоугольник 2"/>
              <p:cNvSpPr>
                <a:spLocks noRot="1" noChangeAspect="1" noMove="1" noResize="1" noEditPoints="1" noAdjustHandles="1" noChangeArrowheads="1" noChangeShapeType="1" noTextEdit="1"/>
              </p:cNvSpPr>
              <p:nvPr/>
            </p:nvSpPr>
            <p:spPr>
              <a:xfrm>
                <a:off x="1992703" y="1858754"/>
                <a:ext cx="6668218" cy="3769302"/>
              </a:xfrm>
              <a:prstGeom prst="rect">
                <a:avLst/>
              </a:prstGeom>
              <a:blipFill rotWithShape="0">
                <a:blip r:embed="rId6"/>
                <a:stretch>
                  <a:fillRect l="-548" t="-647" r="-1005" b="-1133"/>
                </a:stretch>
              </a:blipFill>
            </p:spPr>
            <p:txBody>
              <a:bodyPr/>
              <a:lstStyle/>
              <a:p>
                <a:r>
                  <a:rPr lang="ru-RU">
                    <a:noFill/>
                  </a:rPr>
                  <a:t> </a:t>
                </a:r>
              </a:p>
            </p:txBody>
          </p:sp>
        </mc:Fallback>
      </mc:AlternateContent>
    </p:spTree>
    <p:extLst>
      <p:ext uri="{BB962C8B-B14F-4D97-AF65-F5344CB8AC3E}">
        <p14:creationId xmlns:p14="http://schemas.microsoft.com/office/powerpoint/2010/main" val="308663665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Рисунок 1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96007" y="554396"/>
            <a:ext cx="11529749" cy="6917850"/>
          </a:xfrm>
          <a:prstGeom prst="rect">
            <a:avLst/>
          </a:prstGeom>
        </p:spPr>
      </p:pic>
      <p:sp>
        <p:nvSpPr>
          <p:cNvPr id="6" name="Прямоугольник 5"/>
          <p:cNvSpPr/>
          <p:nvPr/>
        </p:nvSpPr>
        <p:spPr>
          <a:xfrm>
            <a:off x="-1" y="351704"/>
            <a:ext cx="9144001" cy="837283"/>
          </a:xfrm>
          <a:prstGeom prst="rect">
            <a:avLst/>
          </a:prstGeom>
          <a:solidFill>
            <a:schemeClr val="lt1">
              <a:alpha val="77000"/>
            </a:schemeClr>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ru-RU">
              <a:solidFill>
                <a:prstClr val="black"/>
              </a:solidFill>
            </a:endParaRPr>
          </a:p>
        </p:txBody>
      </p:sp>
      <p:sp>
        <p:nvSpPr>
          <p:cNvPr id="7" name="TextBox 6"/>
          <p:cNvSpPr txBox="1"/>
          <p:nvPr/>
        </p:nvSpPr>
        <p:spPr>
          <a:xfrm>
            <a:off x="1617581" y="486006"/>
            <a:ext cx="6334699" cy="590931"/>
          </a:xfrm>
          <a:prstGeom prst="rect">
            <a:avLst/>
          </a:prstGeom>
          <a:noFill/>
        </p:spPr>
        <p:txBody>
          <a:bodyPr wrap="square" rtlCol="0">
            <a:spAutoFit/>
          </a:bodyPr>
          <a:lstStyle/>
          <a:p>
            <a:pPr algn="ctr">
              <a:lnSpc>
                <a:spcPct val="90000"/>
              </a:lnSpc>
            </a:pPr>
            <a:r>
              <a:rPr lang="ru-RU" sz="3600" b="1" dirty="0" smtClean="0">
                <a:solidFill>
                  <a:srgbClr val="0070C0"/>
                </a:solidFill>
                <a:latin typeface="Century Gothic" panose="020B0502020202020204" pitchFamily="34" charset="0"/>
              </a:rPr>
              <a:t>Уравнение 1</a:t>
            </a:r>
            <a:endParaRPr lang="ru-RU" sz="3600" b="1" dirty="0">
              <a:solidFill>
                <a:srgbClr val="0070C0"/>
              </a:solidFill>
              <a:latin typeface="Century Gothic" panose="020B0502020202020204" pitchFamily="34" charset="0"/>
            </a:endParaRPr>
          </a:p>
        </p:txBody>
      </p:sp>
      <p:sp>
        <p:nvSpPr>
          <p:cNvPr id="8" name="Номер слайда 7"/>
          <p:cNvSpPr>
            <a:spLocks noGrp="1"/>
          </p:cNvSpPr>
          <p:nvPr>
            <p:ph type="sldNum" sz="quarter" idx="12"/>
          </p:nvPr>
        </p:nvSpPr>
        <p:spPr>
          <a:xfrm>
            <a:off x="8053330" y="6356351"/>
            <a:ext cx="462020" cy="365125"/>
          </a:xfrm>
        </p:spPr>
        <p:txBody>
          <a:bodyPr/>
          <a:lstStyle/>
          <a:p>
            <a:fld id="{4E384C8F-2489-4E34-8426-D6CAC85766FE}" type="slidenum">
              <a:rPr lang="ru-RU" smtClean="0">
                <a:solidFill>
                  <a:srgbClr val="5B9BD5">
                    <a:lumMod val="75000"/>
                  </a:srgbClr>
                </a:solidFill>
                <a:latin typeface="Century Gothic" panose="020B0502020202020204" pitchFamily="34" charset="0"/>
              </a:rPr>
              <a:pPr/>
              <a:t>6</a:t>
            </a:fld>
            <a:endParaRPr lang="ru-RU" dirty="0">
              <a:solidFill>
                <a:srgbClr val="5B9BD5">
                  <a:lumMod val="75000"/>
                </a:srgbClr>
              </a:solidFill>
              <a:latin typeface="Century Gothic" panose="020B0502020202020204" pitchFamily="34" charset="0"/>
            </a:endParaRPr>
          </a:p>
        </p:txBody>
      </p:sp>
      <p:pic>
        <p:nvPicPr>
          <p:cNvPr id="2" name="Рисунок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95396" y="2213677"/>
            <a:ext cx="2742973" cy="2742973"/>
          </a:xfrm>
          <a:prstGeom prst="rect">
            <a:avLst/>
          </a:prstGeom>
        </p:spPr>
      </p:pic>
      <p:pic>
        <p:nvPicPr>
          <p:cNvPr id="9" name="Рисунок 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715250" y="0"/>
            <a:ext cx="1428750" cy="1428750"/>
          </a:xfrm>
          <a:prstGeom prst="rect">
            <a:avLst/>
          </a:prstGeom>
        </p:spPr>
      </p:pic>
      <mc:AlternateContent xmlns:mc="http://schemas.openxmlformats.org/markup-compatibility/2006" xmlns:a14="http://schemas.microsoft.com/office/drawing/2010/main">
        <mc:Choice Requires="a14">
          <p:sp>
            <p:nvSpPr>
              <p:cNvPr id="4" name="Прямоугольник 3"/>
              <p:cNvSpPr/>
              <p:nvPr/>
            </p:nvSpPr>
            <p:spPr>
              <a:xfrm>
                <a:off x="2309804" y="2213677"/>
                <a:ext cx="6138266" cy="3170099"/>
              </a:xfrm>
              <a:prstGeom prst="rect">
                <a:avLst/>
              </a:prstGeom>
            </p:spPr>
            <p:txBody>
              <a:bodyPr wrap="square">
                <a:spAutoFit/>
              </a:bodyPr>
              <a:lstStyle/>
              <a:p>
                <a:pPr marL="82296" indent="0" algn="ctr">
                  <a:buNone/>
                </a:pPr>
                <a:r>
                  <a:rPr lang="ru-RU" sz="2000" dirty="0">
                    <a:latin typeface="Cambria" panose="02040503050406030204" pitchFamily="18" charset="0"/>
                  </a:rPr>
                  <a:t>Рассмотрим графический способ решения этого же уравнения.</a:t>
                </a:r>
              </a:p>
              <a:p>
                <a:pPr marL="82296" indent="0" algn="ctr">
                  <a:buNone/>
                </a:pPr>
                <a14:m>
                  <m:oMathPara xmlns:m="http://schemas.openxmlformats.org/officeDocument/2006/math">
                    <m:oMathParaPr>
                      <m:jc m:val="centerGroup"/>
                    </m:oMathParaPr>
                    <m:oMath xmlns:m="http://schemas.openxmlformats.org/officeDocument/2006/math">
                      <m:sSup>
                        <m:sSupPr>
                          <m:ctrlPr>
                            <a:rPr lang="ru-RU" sz="2000" i="1">
                              <a:latin typeface="Cambria Math" panose="02040503050406030204" pitchFamily="18" charset="0"/>
                            </a:rPr>
                          </m:ctrlPr>
                        </m:sSupPr>
                        <m:e>
                          <m:r>
                            <a:rPr lang="ru-RU" sz="2000" i="1">
                              <a:latin typeface="Cambria Math" panose="02040503050406030204" pitchFamily="18" charset="0"/>
                            </a:rPr>
                            <m:t>9</m:t>
                          </m:r>
                        </m:e>
                        <m:sup>
                          <m:r>
                            <a:rPr lang="en-US" sz="2000" i="1">
                              <a:latin typeface="Cambria Math" panose="02040503050406030204" pitchFamily="18" charset="0"/>
                            </a:rPr>
                            <m:t>𝑥</m:t>
                          </m:r>
                        </m:sup>
                      </m:sSup>
                      <m:r>
                        <a:rPr lang="ru-RU" sz="2000" i="1">
                          <a:latin typeface="Cambria Math" panose="02040503050406030204" pitchFamily="18" charset="0"/>
                        </a:rPr>
                        <m:t>+</m:t>
                      </m:r>
                      <m:sSup>
                        <m:sSupPr>
                          <m:ctrlPr>
                            <a:rPr lang="ru-RU" sz="2000" i="1">
                              <a:latin typeface="Cambria Math" panose="02040503050406030204" pitchFamily="18" charset="0"/>
                            </a:rPr>
                          </m:ctrlPr>
                        </m:sSupPr>
                        <m:e>
                          <m:r>
                            <a:rPr lang="ru-RU" sz="2000" i="1">
                              <a:latin typeface="Cambria Math" panose="02040503050406030204" pitchFamily="18" charset="0"/>
                            </a:rPr>
                            <m:t>3</m:t>
                          </m:r>
                        </m:e>
                        <m:sup>
                          <m:r>
                            <a:rPr lang="ru-RU" sz="2000" i="1">
                              <a:latin typeface="Cambria Math" panose="02040503050406030204" pitchFamily="18" charset="0"/>
                            </a:rPr>
                            <m:t>𝑥</m:t>
                          </m:r>
                        </m:sup>
                      </m:sSup>
                      <m:r>
                        <a:rPr lang="ru-RU" sz="2000" i="1">
                          <a:latin typeface="Cambria Math" panose="02040503050406030204" pitchFamily="18" charset="0"/>
                        </a:rPr>
                        <m:t>+</m:t>
                      </m:r>
                      <m:sSup>
                        <m:sSupPr>
                          <m:ctrlPr>
                            <a:rPr lang="ru-RU" sz="2000" i="1">
                              <a:latin typeface="Cambria Math" panose="02040503050406030204" pitchFamily="18" charset="0"/>
                            </a:rPr>
                          </m:ctrlPr>
                        </m:sSupPr>
                        <m:e>
                          <m:r>
                            <a:rPr lang="ru-RU" sz="2000" i="1">
                              <a:latin typeface="Cambria Math" panose="02040503050406030204" pitchFamily="18" charset="0"/>
                            </a:rPr>
                            <m:t>𝑎</m:t>
                          </m:r>
                        </m:e>
                        <m:sup>
                          <m:r>
                            <a:rPr lang="ru-RU" sz="2000" i="1">
                              <a:latin typeface="Cambria Math" panose="02040503050406030204" pitchFamily="18" charset="0"/>
                            </a:rPr>
                            <m:t>2</m:t>
                          </m:r>
                        </m:sup>
                      </m:sSup>
                      <m:r>
                        <a:rPr lang="ru-RU" sz="2000" i="1">
                          <a:latin typeface="Cambria Math" panose="02040503050406030204" pitchFamily="18" charset="0"/>
                        </a:rPr>
                        <m:t>−14</m:t>
                      </m:r>
                      <m:r>
                        <a:rPr lang="ru-RU" sz="2000" i="1">
                          <a:latin typeface="Cambria Math" panose="02040503050406030204" pitchFamily="18" charset="0"/>
                        </a:rPr>
                        <m:t>𝑎</m:t>
                      </m:r>
                      <m:r>
                        <a:rPr lang="ru-RU" sz="2000" i="1">
                          <a:latin typeface="Cambria Math" panose="02040503050406030204" pitchFamily="18" charset="0"/>
                        </a:rPr>
                        <m:t>=0</m:t>
                      </m:r>
                    </m:oMath>
                  </m:oMathPara>
                </a14:m>
                <a:endParaRPr lang="ru-RU" sz="2000" dirty="0">
                  <a:latin typeface="Cambria" panose="02040503050406030204" pitchFamily="18" charset="0"/>
                </a:endParaRPr>
              </a:p>
              <a:p>
                <a:pPr marL="82296" indent="0" algn="ctr">
                  <a:buNone/>
                </a:pPr>
                <a:r>
                  <a:rPr lang="ru-RU" sz="2000" dirty="0">
                    <a:latin typeface="Cambria" panose="02040503050406030204" pitchFamily="18" charset="0"/>
                  </a:rPr>
                  <a:t>Обозначим </a:t>
                </a:r>
                <a14:m>
                  <m:oMath xmlns:m="http://schemas.openxmlformats.org/officeDocument/2006/math">
                    <m:sSup>
                      <m:sSupPr>
                        <m:ctrlPr>
                          <a:rPr lang="ru-RU" sz="2000" i="1">
                            <a:latin typeface="Cambria Math" panose="02040503050406030204" pitchFamily="18" charset="0"/>
                          </a:rPr>
                        </m:ctrlPr>
                      </m:sSupPr>
                      <m:e>
                        <m:r>
                          <a:rPr lang="ru-RU" sz="2000" i="1">
                            <a:latin typeface="Cambria Math" panose="02040503050406030204" pitchFamily="18" charset="0"/>
                          </a:rPr>
                          <m:t>𝑎</m:t>
                        </m:r>
                      </m:e>
                      <m:sup>
                        <m:r>
                          <a:rPr lang="ru-RU" sz="2000" i="1">
                            <a:latin typeface="Cambria Math" panose="02040503050406030204" pitchFamily="18" charset="0"/>
                          </a:rPr>
                          <m:t>2</m:t>
                        </m:r>
                      </m:sup>
                    </m:sSup>
                    <m:r>
                      <a:rPr lang="ru-RU" sz="2000" i="1">
                        <a:latin typeface="Cambria Math" panose="02040503050406030204" pitchFamily="18" charset="0"/>
                      </a:rPr>
                      <m:t>−14</m:t>
                    </m:r>
                    <m:r>
                      <a:rPr lang="ru-RU" sz="2000" i="1">
                        <a:latin typeface="Cambria Math" panose="02040503050406030204" pitchFamily="18" charset="0"/>
                      </a:rPr>
                      <m:t>𝑎</m:t>
                    </m:r>
                    <m:r>
                      <a:rPr lang="ru-RU" sz="2000" i="1">
                        <a:latin typeface="Cambria Math" panose="02040503050406030204" pitchFamily="18" charset="0"/>
                      </a:rPr>
                      <m:t>=</m:t>
                    </m:r>
                    <m:r>
                      <a:rPr lang="en-US" sz="2000" i="1">
                        <a:latin typeface="Cambria Math" panose="02040503050406030204" pitchFamily="18" charset="0"/>
                      </a:rPr>
                      <m:t>𝑏</m:t>
                    </m:r>
                  </m:oMath>
                </a14:m>
                <a:r>
                  <a:rPr lang="ru-RU" sz="2000" dirty="0">
                    <a:latin typeface="Cambria" panose="02040503050406030204" pitchFamily="18" charset="0"/>
                  </a:rPr>
                  <a:t>, тогда уравнение примет вид </a:t>
                </a:r>
                <a14:m>
                  <m:oMath xmlns:m="http://schemas.openxmlformats.org/officeDocument/2006/math">
                    <m:sSup>
                      <m:sSupPr>
                        <m:ctrlPr>
                          <a:rPr lang="ru-RU" sz="2000" i="1">
                            <a:latin typeface="Cambria Math" panose="02040503050406030204" pitchFamily="18" charset="0"/>
                          </a:rPr>
                        </m:ctrlPr>
                      </m:sSupPr>
                      <m:e>
                        <m:r>
                          <a:rPr lang="ru-RU" sz="2000" i="1">
                            <a:latin typeface="Cambria Math" panose="02040503050406030204" pitchFamily="18" charset="0"/>
                          </a:rPr>
                          <m:t>9</m:t>
                        </m:r>
                      </m:e>
                      <m:sup>
                        <m:r>
                          <a:rPr lang="en-US" sz="2000" i="1">
                            <a:latin typeface="Cambria Math" panose="02040503050406030204" pitchFamily="18" charset="0"/>
                          </a:rPr>
                          <m:t>𝑥</m:t>
                        </m:r>
                      </m:sup>
                    </m:sSup>
                    <m:r>
                      <a:rPr lang="ru-RU" sz="2000" i="1">
                        <a:latin typeface="Cambria Math" panose="02040503050406030204" pitchFamily="18" charset="0"/>
                      </a:rPr>
                      <m:t>+</m:t>
                    </m:r>
                    <m:sSup>
                      <m:sSupPr>
                        <m:ctrlPr>
                          <a:rPr lang="ru-RU" sz="2000" i="1">
                            <a:latin typeface="Cambria Math" panose="02040503050406030204" pitchFamily="18" charset="0"/>
                          </a:rPr>
                        </m:ctrlPr>
                      </m:sSupPr>
                      <m:e>
                        <m:r>
                          <a:rPr lang="ru-RU" sz="2000" i="1">
                            <a:latin typeface="Cambria Math" panose="02040503050406030204" pitchFamily="18" charset="0"/>
                          </a:rPr>
                          <m:t>3</m:t>
                        </m:r>
                      </m:e>
                      <m:sup>
                        <m:r>
                          <a:rPr lang="ru-RU" sz="2000" i="1">
                            <a:latin typeface="Cambria Math" panose="02040503050406030204" pitchFamily="18" charset="0"/>
                          </a:rPr>
                          <m:t>𝑥</m:t>
                        </m:r>
                      </m:sup>
                    </m:sSup>
                    <m:r>
                      <a:rPr lang="ru-RU" sz="2000" i="1">
                        <a:latin typeface="Cambria Math" panose="02040503050406030204" pitchFamily="18" charset="0"/>
                      </a:rPr>
                      <m:t>+</m:t>
                    </m:r>
                    <m:r>
                      <a:rPr lang="en-US" sz="2000" i="1">
                        <a:latin typeface="Cambria Math" panose="02040503050406030204" pitchFamily="18" charset="0"/>
                      </a:rPr>
                      <m:t>𝑏</m:t>
                    </m:r>
                    <m:r>
                      <a:rPr lang="ru-RU" sz="2000" i="1">
                        <a:latin typeface="Cambria Math" panose="02040503050406030204" pitchFamily="18" charset="0"/>
                      </a:rPr>
                      <m:t>=0</m:t>
                    </m:r>
                  </m:oMath>
                </a14:m>
                <a:endParaRPr lang="ru-RU" sz="2000" dirty="0">
                  <a:latin typeface="Cambria" panose="02040503050406030204" pitchFamily="18" charset="0"/>
                </a:endParaRPr>
              </a:p>
              <a:p>
                <a:pPr marL="82296" indent="0" algn="ctr">
                  <a:buNone/>
                </a:pPr>
                <a:r>
                  <a:rPr lang="ru-RU" sz="2000" dirty="0">
                    <a:latin typeface="Cambria" panose="02040503050406030204" pitchFamily="18" charset="0"/>
                  </a:rPr>
                  <a:t>Рассмотрим функцию, стоящую в левой части уравнения </a:t>
                </a:r>
                <a14:m>
                  <m:oMath xmlns:m="http://schemas.openxmlformats.org/officeDocument/2006/math">
                    <m:r>
                      <a:rPr lang="ru-RU" sz="2000" i="1">
                        <a:latin typeface="Cambria Math" panose="02040503050406030204" pitchFamily="18" charset="0"/>
                      </a:rPr>
                      <m:t>𝑦</m:t>
                    </m:r>
                    <m:r>
                      <a:rPr lang="ru-RU" sz="2000" i="1">
                        <a:latin typeface="Cambria Math" panose="02040503050406030204" pitchFamily="18" charset="0"/>
                      </a:rPr>
                      <m:t>=</m:t>
                    </m:r>
                    <m:sSup>
                      <m:sSupPr>
                        <m:ctrlPr>
                          <a:rPr lang="ru-RU" sz="2000" i="1">
                            <a:latin typeface="Cambria Math" panose="02040503050406030204" pitchFamily="18" charset="0"/>
                          </a:rPr>
                        </m:ctrlPr>
                      </m:sSupPr>
                      <m:e>
                        <m:r>
                          <a:rPr lang="ru-RU" sz="2000" i="1">
                            <a:latin typeface="Cambria Math" panose="02040503050406030204" pitchFamily="18" charset="0"/>
                          </a:rPr>
                          <m:t>9</m:t>
                        </m:r>
                      </m:e>
                      <m:sup>
                        <m:r>
                          <a:rPr lang="en-US" sz="2000" i="1">
                            <a:latin typeface="Cambria Math" panose="02040503050406030204" pitchFamily="18" charset="0"/>
                          </a:rPr>
                          <m:t>𝑥</m:t>
                        </m:r>
                      </m:sup>
                    </m:sSup>
                    <m:r>
                      <a:rPr lang="ru-RU" sz="2000" i="1">
                        <a:latin typeface="Cambria Math" panose="02040503050406030204" pitchFamily="18" charset="0"/>
                      </a:rPr>
                      <m:t>+</m:t>
                    </m:r>
                    <m:sSup>
                      <m:sSupPr>
                        <m:ctrlPr>
                          <a:rPr lang="ru-RU" sz="2000" i="1">
                            <a:latin typeface="Cambria Math" panose="02040503050406030204" pitchFamily="18" charset="0"/>
                          </a:rPr>
                        </m:ctrlPr>
                      </m:sSupPr>
                      <m:e>
                        <m:r>
                          <a:rPr lang="ru-RU" sz="2000" i="1">
                            <a:latin typeface="Cambria Math" panose="02040503050406030204" pitchFamily="18" charset="0"/>
                          </a:rPr>
                          <m:t>3</m:t>
                        </m:r>
                      </m:e>
                      <m:sup>
                        <m:r>
                          <a:rPr lang="ru-RU" sz="2000" i="1">
                            <a:latin typeface="Cambria Math" panose="02040503050406030204" pitchFamily="18" charset="0"/>
                          </a:rPr>
                          <m:t>𝑥</m:t>
                        </m:r>
                      </m:sup>
                    </m:sSup>
                    <m:r>
                      <a:rPr lang="ru-RU" sz="2000" i="1">
                        <a:latin typeface="Cambria Math" panose="02040503050406030204" pitchFamily="18" charset="0"/>
                      </a:rPr>
                      <m:t>+</m:t>
                    </m:r>
                    <m:r>
                      <a:rPr lang="ru-RU" sz="2000" i="1">
                        <a:latin typeface="Cambria Math" panose="02040503050406030204" pitchFamily="18" charset="0"/>
                      </a:rPr>
                      <m:t>𝑏</m:t>
                    </m:r>
                  </m:oMath>
                </a14:m>
                <a:endParaRPr lang="ru-RU" sz="2000" dirty="0">
                  <a:latin typeface="Cambria" panose="02040503050406030204" pitchFamily="18" charset="0"/>
                </a:endParaRPr>
              </a:p>
              <a:p>
                <a:pPr marL="82296" indent="0" algn="ctr">
                  <a:buNone/>
                </a:pPr>
                <a:r>
                  <a:rPr lang="ru-RU" sz="2000" dirty="0">
                    <a:latin typeface="Cambria" panose="02040503050406030204" pitchFamily="18" charset="0"/>
                  </a:rPr>
                  <a:t>Это показательная функция, она возрастающая, график её не пересекает ось </a:t>
                </a:r>
                <a:r>
                  <a:rPr lang="en-US" sz="2000" dirty="0">
                    <a:latin typeface="Cambria" panose="02040503050406030204" pitchFamily="18" charset="0"/>
                  </a:rPr>
                  <a:t>x</a:t>
                </a:r>
                <a:r>
                  <a:rPr lang="ru-RU" sz="2000" dirty="0">
                    <a:latin typeface="Cambria" panose="02040503050406030204" pitchFamily="18" charset="0"/>
                  </a:rPr>
                  <a:t>, а пересекает ось </a:t>
                </a:r>
                <a:r>
                  <a:rPr lang="en-US" sz="2000" dirty="0">
                    <a:latin typeface="Cambria" panose="02040503050406030204" pitchFamily="18" charset="0"/>
                  </a:rPr>
                  <a:t>y</a:t>
                </a:r>
                <a:r>
                  <a:rPr lang="ru-RU" sz="2000" dirty="0">
                    <a:latin typeface="Cambria" panose="02040503050406030204" pitchFamily="18" charset="0"/>
                  </a:rPr>
                  <a:t> в точке (0;2+</a:t>
                </a:r>
                <a:r>
                  <a:rPr lang="en-US" sz="2000" dirty="0">
                    <a:latin typeface="Cambria" panose="02040503050406030204" pitchFamily="18" charset="0"/>
                  </a:rPr>
                  <a:t>b</a:t>
                </a:r>
                <a:r>
                  <a:rPr lang="ru-RU" sz="2000" dirty="0">
                    <a:latin typeface="Cambria" panose="02040503050406030204" pitchFamily="18" charset="0"/>
                  </a:rPr>
                  <a:t>). Построим график функции при </a:t>
                </a:r>
                <a:r>
                  <a:rPr lang="en-US" sz="2000" dirty="0">
                    <a:latin typeface="Cambria" panose="02040503050406030204" pitchFamily="18" charset="0"/>
                  </a:rPr>
                  <a:t>b</a:t>
                </a:r>
                <a:r>
                  <a:rPr lang="ru-RU" sz="2000" dirty="0">
                    <a:latin typeface="Cambria" panose="02040503050406030204" pitchFamily="18" charset="0"/>
                  </a:rPr>
                  <a:t>=0. </a:t>
                </a:r>
              </a:p>
            </p:txBody>
          </p:sp>
        </mc:Choice>
        <mc:Fallback xmlns="">
          <p:sp>
            <p:nvSpPr>
              <p:cNvPr id="4" name="Прямоугольник 3"/>
              <p:cNvSpPr>
                <a:spLocks noRot="1" noChangeAspect="1" noMove="1" noResize="1" noEditPoints="1" noAdjustHandles="1" noChangeArrowheads="1" noChangeShapeType="1" noTextEdit="1"/>
              </p:cNvSpPr>
              <p:nvPr/>
            </p:nvSpPr>
            <p:spPr>
              <a:xfrm>
                <a:off x="2309804" y="2213677"/>
                <a:ext cx="6138266" cy="3170099"/>
              </a:xfrm>
              <a:prstGeom prst="rect">
                <a:avLst/>
              </a:prstGeom>
              <a:blipFill rotWithShape="0">
                <a:blip r:embed="rId6"/>
                <a:stretch>
                  <a:fillRect t="-962" r="-1291" b="-2500"/>
                </a:stretch>
              </a:blipFill>
            </p:spPr>
            <p:txBody>
              <a:bodyPr/>
              <a:lstStyle/>
              <a:p>
                <a:r>
                  <a:rPr lang="ru-RU">
                    <a:noFill/>
                  </a:rPr>
                  <a:t> </a:t>
                </a:r>
              </a:p>
            </p:txBody>
          </p:sp>
        </mc:Fallback>
      </mc:AlternateContent>
    </p:spTree>
    <p:extLst>
      <p:ext uri="{BB962C8B-B14F-4D97-AF65-F5344CB8AC3E}">
        <p14:creationId xmlns:p14="http://schemas.microsoft.com/office/powerpoint/2010/main" val="292653310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Рисунок 1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62815" y="433626"/>
            <a:ext cx="11529749" cy="6917850"/>
          </a:xfrm>
          <a:prstGeom prst="rect">
            <a:avLst/>
          </a:prstGeom>
        </p:spPr>
      </p:pic>
      <p:sp>
        <p:nvSpPr>
          <p:cNvPr id="6" name="Прямоугольник 5"/>
          <p:cNvSpPr/>
          <p:nvPr/>
        </p:nvSpPr>
        <p:spPr>
          <a:xfrm>
            <a:off x="-103518" y="330713"/>
            <a:ext cx="9144001" cy="837283"/>
          </a:xfrm>
          <a:prstGeom prst="rect">
            <a:avLst/>
          </a:prstGeom>
          <a:solidFill>
            <a:schemeClr val="lt1">
              <a:alpha val="77000"/>
            </a:schemeClr>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ru-RU"/>
          </a:p>
        </p:txBody>
      </p:sp>
      <p:sp>
        <p:nvSpPr>
          <p:cNvPr id="7" name="TextBox 6"/>
          <p:cNvSpPr txBox="1"/>
          <p:nvPr/>
        </p:nvSpPr>
        <p:spPr>
          <a:xfrm>
            <a:off x="1667035" y="420365"/>
            <a:ext cx="6334699" cy="590931"/>
          </a:xfrm>
          <a:prstGeom prst="rect">
            <a:avLst/>
          </a:prstGeom>
          <a:noFill/>
        </p:spPr>
        <p:txBody>
          <a:bodyPr wrap="square" rtlCol="0">
            <a:spAutoFit/>
          </a:bodyPr>
          <a:lstStyle/>
          <a:p>
            <a:pPr algn="ctr">
              <a:lnSpc>
                <a:spcPct val="90000"/>
              </a:lnSpc>
            </a:pPr>
            <a:r>
              <a:rPr lang="ru-RU" sz="3600" b="1" dirty="0" smtClean="0">
                <a:solidFill>
                  <a:srgbClr val="0070C0"/>
                </a:solidFill>
                <a:latin typeface="Century Gothic" panose="020B0502020202020204" pitchFamily="34" charset="0"/>
              </a:rPr>
              <a:t>Уравнение 1</a:t>
            </a:r>
            <a:endParaRPr lang="ru-RU" sz="3600" b="1" dirty="0">
              <a:solidFill>
                <a:srgbClr val="0070C0"/>
              </a:solidFill>
              <a:latin typeface="Century Gothic" panose="020B0502020202020204" pitchFamily="34" charset="0"/>
            </a:endParaRPr>
          </a:p>
        </p:txBody>
      </p:sp>
      <p:sp>
        <p:nvSpPr>
          <p:cNvPr id="8" name="Номер слайда 7"/>
          <p:cNvSpPr>
            <a:spLocks noGrp="1"/>
          </p:cNvSpPr>
          <p:nvPr>
            <p:ph type="sldNum" sz="quarter" idx="12"/>
          </p:nvPr>
        </p:nvSpPr>
        <p:spPr>
          <a:xfrm>
            <a:off x="8053330" y="6356351"/>
            <a:ext cx="462020" cy="365125"/>
          </a:xfrm>
        </p:spPr>
        <p:txBody>
          <a:bodyPr/>
          <a:lstStyle/>
          <a:p>
            <a:fld id="{4E384C8F-2489-4E34-8426-D6CAC85766FE}" type="slidenum">
              <a:rPr lang="ru-RU" smtClean="0">
                <a:solidFill>
                  <a:schemeClr val="accent1">
                    <a:lumMod val="75000"/>
                  </a:schemeClr>
                </a:solidFill>
                <a:latin typeface="Century Gothic" panose="020B0502020202020204" pitchFamily="34" charset="0"/>
              </a:rPr>
              <a:t>7</a:t>
            </a:fld>
            <a:endParaRPr lang="ru-RU" dirty="0">
              <a:solidFill>
                <a:schemeClr val="accent1">
                  <a:lumMod val="75000"/>
                </a:schemeClr>
              </a:solidFill>
              <a:latin typeface="Century Gothic" panose="020B0502020202020204" pitchFamily="34" charset="0"/>
            </a:endParaRPr>
          </a:p>
        </p:txBody>
      </p:sp>
      <p:pic>
        <p:nvPicPr>
          <p:cNvPr id="2" name="Рисунок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67924" y="2248183"/>
            <a:ext cx="2742973" cy="2742973"/>
          </a:xfrm>
          <a:prstGeom prst="rect">
            <a:avLst/>
          </a:prstGeom>
        </p:spPr>
      </p:pic>
      <p:pic>
        <p:nvPicPr>
          <p:cNvPr id="9" name="Рисунок 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715250" y="0"/>
            <a:ext cx="1428750" cy="1428750"/>
          </a:xfrm>
          <a:prstGeom prst="rect">
            <a:avLst/>
          </a:prstGeom>
        </p:spPr>
      </p:pic>
      <p:pic>
        <p:nvPicPr>
          <p:cNvPr id="26" name="Объект 3"/>
          <p:cNvPicPr>
            <a:picLocks/>
          </p:cNvPicPr>
          <p:nvPr/>
        </p:nvPicPr>
        <p:blipFill>
          <a:blip r:embed="rId6" cstate="print">
            <a:extLst>
              <a:ext uri="{28A0092B-C50C-407E-A947-70E740481C1C}">
                <a14:useLocalDpi xmlns:a14="http://schemas.microsoft.com/office/drawing/2010/main" val="0"/>
              </a:ext>
            </a:extLst>
          </a:blip>
          <a:stretch>
            <a:fillRect/>
          </a:stretch>
        </p:blipFill>
        <p:spPr>
          <a:xfrm>
            <a:off x="1948202" y="1923691"/>
            <a:ext cx="2796326" cy="3709358"/>
          </a:xfrm>
          <a:prstGeom prst="rect">
            <a:avLst/>
          </a:prstGeom>
        </p:spPr>
      </p:pic>
      <mc:AlternateContent xmlns:mc="http://schemas.openxmlformats.org/markup-compatibility/2006" xmlns:a14="http://schemas.microsoft.com/office/drawing/2010/main">
        <mc:Choice Requires="a14">
          <p:sp>
            <p:nvSpPr>
              <p:cNvPr id="11" name="Прямоугольник 10"/>
              <p:cNvSpPr/>
              <p:nvPr/>
            </p:nvSpPr>
            <p:spPr>
              <a:xfrm>
                <a:off x="4834384" y="1923691"/>
                <a:ext cx="3575554" cy="3863686"/>
              </a:xfrm>
              <a:prstGeom prst="rect">
                <a:avLst/>
              </a:prstGeom>
            </p:spPr>
            <p:txBody>
              <a:bodyPr wrap="square">
                <a:spAutoFit/>
              </a:bodyPr>
              <a:lstStyle/>
              <a:p>
                <a:pPr>
                  <a:lnSpc>
                    <a:spcPct val="150000"/>
                  </a:lnSpc>
                  <a:spcAft>
                    <a:spcPts val="1000"/>
                  </a:spcAft>
                </a:pPr>
                <a:r>
                  <a:rPr lang="ru-RU" sz="1400" dirty="0">
                    <a:latin typeface="Cambria" panose="02040503050406030204" pitchFamily="18" charset="0"/>
                    <a:ea typeface="Times New Roman" panose="02020603050405020304" pitchFamily="18" charset="0"/>
                    <a:cs typeface="Times New Roman" panose="02020603050405020304" pitchFamily="18" charset="0"/>
                  </a:rPr>
                  <a:t>График не пересекает ось </a:t>
                </a:r>
                <a:r>
                  <a:rPr lang="en-US" sz="1400" dirty="0">
                    <a:latin typeface="Cambria" panose="02040503050406030204" pitchFamily="18" charset="0"/>
                    <a:ea typeface="Times New Roman" panose="02020603050405020304" pitchFamily="18" charset="0"/>
                    <a:cs typeface="Times New Roman" panose="02020603050405020304" pitchFamily="18" charset="0"/>
                  </a:rPr>
                  <a:t>x</a:t>
                </a:r>
                <a:r>
                  <a:rPr lang="ru-RU" sz="1400" dirty="0">
                    <a:latin typeface="Cambria" panose="02040503050406030204" pitchFamily="18" charset="0"/>
                    <a:ea typeface="Times New Roman" panose="02020603050405020304" pitchFamily="18" charset="0"/>
                    <a:cs typeface="Times New Roman" panose="02020603050405020304" pitchFamily="18" charset="0"/>
                  </a:rPr>
                  <a:t>, значит данное уравнение при </a:t>
                </a:r>
                <a:r>
                  <a:rPr lang="en-US" sz="1400" dirty="0">
                    <a:latin typeface="Cambria" panose="02040503050406030204" pitchFamily="18" charset="0"/>
                    <a:ea typeface="Times New Roman" panose="02020603050405020304" pitchFamily="18" charset="0"/>
                    <a:cs typeface="Times New Roman" panose="02020603050405020304" pitchFamily="18" charset="0"/>
                  </a:rPr>
                  <a:t>b</a:t>
                </a:r>
                <a:r>
                  <a:rPr lang="ru-RU" sz="1400" dirty="0">
                    <a:latin typeface="Cambria" panose="02040503050406030204" pitchFamily="18" charset="0"/>
                    <a:ea typeface="Times New Roman" panose="02020603050405020304" pitchFamily="18" charset="0"/>
                    <a:cs typeface="Times New Roman" panose="02020603050405020304" pitchFamily="18" charset="0"/>
                  </a:rPr>
                  <a:t>=0 решения не имеет.</a:t>
                </a:r>
                <a:endParaRPr lang="ru-RU" sz="1400" dirty="0">
                  <a:latin typeface="Cambria" panose="02040503050406030204" pitchFamily="18" charset="0"/>
                  <a:ea typeface="Calibri" panose="020F0502020204030204" pitchFamily="34" charset="0"/>
                  <a:cs typeface="Times New Roman" panose="02020603050405020304" pitchFamily="18" charset="0"/>
                </a:endParaRPr>
              </a:p>
              <a:p>
                <a:pPr>
                  <a:lnSpc>
                    <a:spcPct val="150000"/>
                  </a:lnSpc>
                  <a:spcAft>
                    <a:spcPts val="1000"/>
                  </a:spcAft>
                </a:pPr>
                <a:r>
                  <a:rPr lang="ru-RU" sz="1400" dirty="0">
                    <a:latin typeface="Cambria" panose="02040503050406030204" pitchFamily="18" charset="0"/>
                    <a:ea typeface="Times New Roman" panose="02020603050405020304" pitchFamily="18" charset="0"/>
                    <a:cs typeface="Times New Roman" panose="02020603050405020304" pitchFamily="18" charset="0"/>
                  </a:rPr>
                  <a:t>При положительных значения </a:t>
                </a:r>
                <a:r>
                  <a:rPr lang="en-US" sz="1400" dirty="0">
                    <a:latin typeface="Cambria" panose="02040503050406030204" pitchFamily="18" charset="0"/>
                    <a:ea typeface="Times New Roman" panose="02020603050405020304" pitchFamily="18" charset="0"/>
                    <a:cs typeface="Times New Roman" panose="02020603050405020304" pitchFamily="18" charset="0"/>
                  </a:rPr>
                  <a:t>b</a:t>
                </a:r>
                <a:r>
                  <a:rPr lang="ru-RU" sz="1400" dirty="0">
                    <a:latin typeface="Cambria" panose="02040503050406030204" pitchFamily="18" charset="0"/>
                    <a:ea typeface="Times New Roman" panose="02020603050405020304" pitchFamily="18" charset="0"/>
                    <a:cs typeface="Times New Roman" panose="02020603050405020304" pitchFamily="18" charset="0"/>
                  </a:rPr>
                  <a:t> график поднимется на </a:t>
                </a:r>
                <a:r>
                  <a:rPr lang="en-US" sz="1400" dirty="0">
                    <a:latin typeface="Cambria" panose="02040503050406030204" pitchFamily="18" charset="0"/>
                    <a:ea typeface="Times New Roman" panose="02020603050405020304" pitchFamily="18" charset="0"/>
                    <a:cs typeface="Times New Roman" panose="02020603050405020304" pitchFamily="18" charset="0"/>
                  </a:rPr>
                  <a:t>b </a:t>
                </a:r>
                <a:r>
                  <a:rPr lang="ru-RU" sz="1400" dirty="0">
                    <a:latin typeface="Cambria" panose="02040503050406030204" pitchFamily="18" charset="0"/>
                    <a:ea typeface="Times New Roman" panose="02020603050405020304" pitchFamily="18" charset="0"/>
                    <a:cs typeface="Times New Roman" panose="02020603050405020304" pitchFamily="18" charset="0"/>
                  </a:rPr>
                  <a:t>единиц вверх, что приведёт к тому, что пересечения с осью </a:t>
                </a:r>
                <a:r>
                  <a:rPr lang="en-US" sz="1400" dirty="0">
                    <a:latin typeface="Cambria" panose="02040503050406030204" pitchFamily="18" charset="0"/>
                    <a:ea typeface="Times New Roman" panose="02020603050405020304" pitchFamily="18" charset="0"/>
                    <a:cs typeface="Times New Roman" panose="02020603050405020304" pitchFamily="18" charset="0"/>
                  </a:rPr>
                  <a:t>x</a:t>
                </a:r>
                <a:r>
                  <a:rPr lang="ru-RU" sz="1400" dirty="0">
                    <a:latin typeface="Cambria" panose="02040503050406030204" pitchFamily="18" charset="0"/>
                    <a:ea typeface="Times New Roman" panose="02020603050405020304" pitchFamily="18" charset="0"/>
                    <a:cs typeface="Times New Roman" panose="02020603050405020304" pitchFamily="18" charset="0"/>
                  </a:rPr>
                  <a:t> также не будет. График пересечёт ось </a:t>
                </a:r>
                <a:r>
                  <a:rPr lang="en-US" sz="1400" dirty="0">
                    <a:latin typeface="Cambria" panose="02040503050406030204" pitchFamily="18" charset="0"/>
                    <a:ea typeface="Times New Roman" panose="02020603050405020304" pitchFamily="18" charset="0"/>
                    <a:cs typeface="Times New Roman" panose="02020603050405020304" pitchFamily="18" charset="0"/>
                  </a:rPr>
                  <a:t>x</a:t>
                </a:r>
                <a:r>
                  <a:rPr lang="ru-RU" sz="1400" dirty="0">
                    <a:latin typeface="Cambria" panose="02040503050406030204" pitchFamily="18" charset="0"/>
                    <a:ea typeface="Times New Roman" panose="02020603050405020304" pitchFamily="18" charset="0"/>
                    <a:cs typeface="Times New Roman" panose="02020603050405020304" pitchFamily="18" charset="0"/>
                  </a:rPr>
                  <a:t> только в том случае, когда </a:t>
                </a:r>
                <a:r>
                  <a:rPr lang="en-US" sz="1400" dirty="0">
                    <a:latin typeface="Cambria" panose="02040503050406030204" pitchFamily="18" charset="0"/>
                    <a:ea typeface="Times New Roman" panose="02020603050405020304" pitchFamily="18" charset="0"/>
                    <a:cs typeface="Times New Roman" panose="02020603050405020304" pitchFamily="18" charset="0"/>
                  </a:rPr>
                  <a:t>b </a:t>
                </a:r>
                <a:r>
                  <a:rPr lang="ru-RU" sz="1400" dirty="0">
                    <a:latin typeface="Cambria" panose="02040503050406030204" pitchFamily="18" charset="0"/>
                    <a:ea typeface="Times New Roman" panose="02020603050405020304" pitchFamily="18" charset="0"/>
                    <a:cs typeface="Times New Roman" panose="02020603050405020304" pitchFamily="18" charset="0"/>
                  </a:rPr>
                  <a:t>будет отрицательным числом. Значит </a:t>
                </a:r>
                <a:r>
                  <a:rPr lang="en-US" sz="1400" dirty="0">
                    <a:latin typeface="Cambria" panose="02040503050406030204" pitchFamily="18" charset="0"/>
                    <a:ea typeface="Times New Roman" panose="02020603050405020304" pitchFamily="18" charset="0"/>
                    <a:cs typeface="Times New Roman" panose="02020603050405020304" pitchFamily="18" charset="0"/>
                  </a:rPr>
                  <a:t>b </a:t>
                </a:r>
                <a:r>
                  <a:rPr lang="ru-RU" sz="1400" dirty="0">
                    <a:latin typeface="Cambria" panose="02040503050406030204" pitchFamily="18" charset="0"/>
                    <a:ea typeface="Times New Roman" panose="02020603050405020304" pitchFamily="18" charset="0"/>
                    <a:cs typeface="Times New Roman" panose="02020603050405020304" pitchFamily="18" charset="0"/>
                  </a:rPr>
                  <a:t>&lt; 0,   </a:t>
                </a:r>
                <a14:m>
                  <m:oMath xmlns:m="http://schemas.openxmlformats.org/officeDocument/2006/math">
                    <m:sSup>
                      <m:sSupPr>
                        <m:ctrlPr>
                          <a:rPr lang="ru-RU" sz="1400" i="1">
                            <a:latin typeface="Cambria Math" panose="02040503050406030204" pitchFamily="18" charset="0"/>
                            <a:ea typeface="Calibri" panose="020F0502020204030204" pitchFamily="34" charset="0"/>
                            <a:cs typeface="Times New Roman" panose="02020603050405020304" pitchFamily="18" charset="0"/>
                          </a:rPr>
                        </m:ctrlPr>
                      </m:sSupPr>
                      <m:e>
                        <m:r>
                          <a:rPr lang="ru-RU" sz="1400" i="1">
                            <a:latin typeface="Cambria Math" panose="02040503050406030204" pitchFamily="18" charset="0"/>
                            <a:ea typeface="Calibri" panose="020F0502020204030204" pitchFamily="34" charset="0"/>
                            <a:cs typeface="Times New Roman" panose="02020603050405020304" pitchFamily="18" charset="0"/>
                          </a:rPr>
                          <m:t>𝑎</m:t>
                        </m:r>
                      </m:e>
                      <m:sup>
                        <m:r>
                          <a:rPr lang="ru-RU" sz="1400" i="1">
                            <a:latin typeface="Cambria Math" panose="02040503050406030204" pitchFamily="18" charset="0"/>
                            <a:ea typeface="Calibri" panose="020F0502020204030204" pitchFamily="34" charset="0"/>
                            <a:cs typeface="Times New Roman" panose="02020603050405020304" pitchFamily="18" charset="0"/>
                          </a:rPr>
                          <m:t>2</m:t>
                        </m:r>
                      </m:sup>
                    </m:sSup>
                    <m:r>
                      <a:rPr lang="ru-RU" sz="1400" i="1">
                        <a:latin typeface="Cambria Math" panose="02040503050406030204" pitchFamily="18" charset="0"/>
                        <a:ea typeface="Calibri" panose="020F0502020204030204" pitchFamily="34" charset="0"/>
                        <a:cs typeface="Times New Roman" panose="02020603050405020304" pitchFamily="18" charset="0"/>
                      </a:rPr>
                      <m:t>−14</m:t>
                    </m:r>
                    <m:r>
                      <a:rPr lang="ru-RU" sz="1400" i="1">
                        <a:latin typeface="Cambria Math" panose="02040503050406030204" pitchFamily="18" charset="0"/>
                        <a:ea typeface="Calibri" panose="020F0502020204030204" pitchFamily="34" charset="0"/>
                        <a:cs typeface="Times New Roman" panose="02020603050405020304" pitchFamily="18" charset="0"/>
                      </a:rPr>
                      <m:t>𝑎</m:t>
                    </m:r>
                  </m:oMath>
                </a14:m>
                <a:r>
                  <a:rPr lang="ru-RU" sz="1400" dirty="0">
                    <a:latin typeface="Cambria" panose="02040503050406030204" pitchFamily="18" charset="0"/>
                    <a:ea typeface="Times New Roman" panose="02020603050405020304" pitchFamily="18" charset="0"/>
                    <a:cs typeface="Times New Roman" panose="02020603050405020304" pitchFamily="18" charset="0"/>
                  </a:rPr>
                  <a:t>&lt;0, т.е. </a:t>
                </a:r>
                <a14:m>
                  <m:oMath xmlns:m="http://schemas.openxmlformats.org/officeDocument/2006/math">
                    <m:r>
                      <a:rPr lang="ru-RU" sz="1400" i="1">
                        <a:latin typeface="Cambria Math" panose="02040503050406030204" pitchFamily="18" charset="0"/>
                        <a:ea typeface="Times New Roman" panose="02020603050405020304" pitchFamily="18" charset="0"/>
                        <a:cs typeface="Times New Roman" panose="02020603050405020304" pitchFamily="18" charset="0"/>
                      </a:rPr>
                      <m:t>𝑎</m:t>
                    </m:r>
                    <m:r>
                      <a:rPr lang="ru-RU" sz="1400" i="1">
                        <a:latin typeface="Cambria Math" panose="02040503050406030204" pitchFamily="18" charset="0"/>
                        <a:ea typeface="Times New Roman" panose="02020603050405020304" pitchFamily="18" charset="0"/>
                        <a:cs typeface="Times New Roman" panose="02020603050405020304" pitchFamily="18" charset="0"/>
                      </a:rPr>
                      <m:t>∈(0;14)</m:t>
                    </m:r>
                  </m:oMath>
                </a14:m>
                <a:r>
                  <a:rPr lang="ru-RU" sz="1400" dirty="0">
                    <a:latin typeface="Cambria" panose="02040503050406030204" pitchFamily="18" charset="0"/>
                    <a:ea typeface="Times New Roman" panose="02020603050405020304" pitchFamily="18" charset="0"/>
                    <a:cs typeface="Times New Roman" panose="02020603050405020304" pitchFamily="18" charset="0"/>
                  </a:rPr>
                  <a:t>. </a:t>
                </a:r>
                <a:endParaRPr lang="ru-RU" sz="1400" dirty="0">
                  <a:latin typeface="Cambria" panose="02040503050406030204" pitchFamily="18" charset="0"/>
                  <a:ea typeface="Calibri" panose="020F0502020204030204" pitchFamily="34" charset="0"/>
                  <a:cs typeface="Times New Roman" panose="02020603050405020304" pitchFamily="18" charset="0"/>
                </a:endParaRPr>
              </a:p>
              <a:p>
                <a:pPr>
                  <a:lnSpc>
                    <a:spcPct val="150000"/>
                  </a:lnSpc>
                  <a:spcAft>
                    <a:spcPts val="1000"/>
                  </a:spcAft>
                </a:pPr>
                <a:r>
                  <a:rPr lang="ru-RU" sz="1400" dirty="0">
                    <a:latin typeface="Cambria" panose="02040503050406030204" pitchFamily="18" charset="0"/>
                    <a:ea typeface="Times New Roman" panose="02020603050405020304" pitchFamily="18" charset="0"/>
                    <a:cs typeface="Times New Roman" panose="02020603050405020304" pitchFamily="18" charset="0"/>
                  </a:rPr>
                  <a:t>Ответ: </a:t>
                </a:r>
                <a14:m>
                  <m:oMath xmlns:m="http://schemas.openxmlformats.org/officeDocument/2006/math">
                    <m:r>
                      <a:rPr lang="ru-RU" sz="1400" i="1">
                        <a:latin typeface="Cambria Math" panose="02040503050406030204" pitchFamily="18" charset="0"/>
                        <a:ea typeface="Times New Roman" panose="02020603050405020304" pitchFamily="18" charset="0"/>
                        <a:cs typeface="Times New Roman" panose="02020603050405020304" pitchFamily="18" charset="0"/>
                      </a:rPr>
                      <m:t>𝑎</m:t>
                    </m:r>
                    <m:r>
                      <a:rPr lang="ru-RU" sz="1400" i="1">
                        <a:latin typeface="Cambria Math" panose="02040503050406030204" pitchFamily="18" charset="0"/>
                        <a:ea typeface="Times New Roman" panose="02020603050405020304" pitchFamily="18" charset="0"/>
                        <a:cs typeface="Times New Roman" panose="02020603050405020304" pitchFamily="18" charset="0"/>
                      </a:rPr>
                      <m:t>∈</m:t>
                    </m:r>
                    <m:d>
                      <m:dPr>
                        <m:ctrlPr>
                          <a:rPr lang="ru-RU" sz="1400" i="1">
                            <a:latin typeface="Cambria Math" panose="02040503050406030204" pitchFamily="18" charset="0"/>
                            <a:ea typeface="Times New Roman" panose="02020603050405020304" pitchFamily="18" charset="0"/>
                            <a:cs typeface="Times New Roman" panose="02020603050405020304" pitchFamily="18" charset="0"/>
                          </a:rPr>
                        </m:ctrlPr>
                      </m:dPr>
                      <m:e>
                        <m:r>
                          <a:rPr lang="ru-RU" sz="1400" i="1">
                            <a:latin typeface="Cambria Math" panose="02040503050406030204" pitchFamily="18" charset="0"/>
                            <a:ea typeface="Times New Roman" panose="02020603050405020304" pitchFamily="18" charset="0"/>
                            <a:cs typeface="Times New Roman" panose="02020603050405020304" pitchFamily="18" charset="0"/>
                          </a:rPr>
                          <m:t>0;14</m:t>
                        </m:r>
                      </m:e>
                    </m:d>
                    <m:r>
                      <a:rPr lang="ru-RU" sz="1400" i="1">
                        <a:latin typeface="Cambria Math" panose="02040503050406030204" pitchFamily="18" charset="0"/>
                        <a:ea typeface="Times New Roman" panose="02020603050405020304" pitchFamily="18" charset="0"/>
                        <a:cs typeface="Times New Roman" panose="02020603050405020304" pitchFamily="18" charset="0"/>
                      </a:rPr>
                      <m:t>.</m:t>
                    </m:r>
                  </m:oMath>
                </a14:m>
                <a:endParaRPr lang="ru-RU" sz="1400" dirty="0">
                  <a:latin typeface="Cambria" panose="02040503050406030204" pitchFamily="18" charset="0"/>
                  <a:ea typeface="Calibri" panose="020F0502020204030204" pitchFamily="34" charset="0"/>
                  <a:cs typeface="Times New Roman" panose="02020603050405020304" pitchFamily="18" charset="0"/>
                </a:endParaRPr>
              </a:p>
            </p:txBody>
          </p:sp>
        </mc:Choice>
        <mc:Fallback xmlns="">
          <p:sp>
            <p:nvSpPr>
              <p:cNvPr id="11" name="Прямоугольник 10"/>
              <p:cNvSpPr>
                <a:spLocks noRot="1" noChangeAspect="1" noMove="1" noResize="1" noEditPoints="1" noAdjustHandles="1" noChangeArrowheads="1" noChangeShapeType="1" noTextEdit="1"/>
              </p:cNvSpPr>
              <p:nvPr/>
            </p:nvSpPr>
            <p:spPr>
              <a:xfrm>
                <a:off x="4834384" y="1923691"/>
                <a:ext cx="3575554" cy="3863686"/>
              </a:xfrm>
              <a:prstGeom prst="rect">
                <a:avLst/>
              </a:prstGeom>
              <a:blipFill rotWithShape="0">
                <a:blip r:embed="rId7"/>
                <a:stretch>
                  <a:fillRect l="-511" b="-632"/>
                </a:stretch>
              </a:blipFill>
            </p:spPr>
            <p:txBody>
              <a:bodyPr/>
              <a:lstStyle/>
              <a:p>
                <a:r>
                  <a:rPr lang="ru-RU">
                    <a:noFill/>
                  </a:rPr>
                  <a:t> </a:t>
                </a:r>
              </a:p>
            </p:txBody>
          </p:sp>
        </mc:Fallback>
      </mc:AlternateContent>
    </p:spTree>
    <p:extLst>
      <p:ext uri="{BB962C8B-B14F-4D97-AF65-F5344CB8AC3E}">
        <p14:creationId xmlns:p14="http://schemas.microsoft.com/office/powerpoint/2010/main" val="365063152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Рисунок 1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67926" y="606155"/>
            <a:ext cx="11529749" cy="6917850"/>
          </a:xfrm>
          <a:prstGeom prst="rect">
            <a:avLst/>
          </a:prstGeom>
        </p:spPr>
      </p:pic>
      <p:sp>
        <p:nvSpPr>
          <p:cNvPr id="6" name="Прямоугольник 5"/>
          <p:cNvSpPr/>
          <p:nvPr/>
        </p:nvSpPr>
        <p:spPr>
          <a:xfrm>
            <a:off x="-1" y="351704"/>
            <a:ext cx="9144001" cy="837283"/>
          </a:xfrm>
          <a:prstGeom prst="rect">
            <a:avLst/>
          </a:prstGeom>
          <a:solidFill>
            <a:schemeClr val="lt1">
              <a:alpha val="77000"/>
            </a:schemeClr>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ru-RU"/>
          </a:p>
        </p:txBody>
      </p:sp>
      <p:sp>
        <p:nvSpPr>
          <p:cNvPr id="7" name="TextBox 6"/>
          <p:cNvSpPr txBox="1"/>
          <p:nvPr/>
        </p:nvSpPr>
        <p:spPr>
          <a:xfrm>
            <a:off x="1634834" y="477568"/>
            <a:ext cx="6334699" cy="590931"/>
          </a:xfrm>
          <a:prstGeom prst="rect">
            <a:avLst/>
          </a:prstGeom>
          <a:noFill/>
        </p:spPr>
        <p:txBody>
          <a:bodyPr wrap="square" rtlCol="0">
            <a:spAutoFit/>
          </a:bodyPr>
          <a:lstStyle/>
          <a:p>
            <a:pPr algn="ctr">
              <a:lnSpc>
                <a:spcPct val="90000"/>
              </a:lnSpc>
            </a:pPr>
            <a:r>
              <a:rPr lang="ru-RU" sz="3600" b="1" dirty="0" smtClean="0">
                <a:solidFill>
                  <a:srgbClr val="0070C0"/>
                </a:solidFill>
                <a:latin typeface="Century Gothic" panose="020B0502020202020204" pitchFamily="34" charset="0"/>
              </a:rPr>
              <a:t>Уравнение 2</a:t>
            </a:r>
            <a:endParaRPr lang="ru-RU" sz="3600" b="1" dirty="0">
              <a:solidFill>
                <a:srgbClr val="0070C0"/>
              </a:solidFill>
              <a:latin typeface="Century Gothic" panose="020B0502020202020204" pitchFamily="34" charset="0"/>
            </a:endParaRPr>
          </a:p>
        </p:txBody>
      </p:sp>
      <p:sp>
        <p:nvSpPr>
          <p:cNvPr id="8" name="Номер слайда 7"/>
          <p:cNvSpPr>
            <a:spLocks noGrp="1"/>
          </p:cNvSpPr>
          <p:nvPr>
            <p:ph type="sldNum" sz="quarter" idx="12"/>
          </p:nvPr>
        </p:nvSpPr>
        <p:spPr>
          <a:xfrm>
            <a:off x="8053330" y="6356351"/>
            <a:ext cx="462020" cy="365125"/>
          </a:xfrm>
        </p:spPr>
        <p:txBody>
          <a:bodyPr/>
          <a:lstStyle/>
          <a:p>
            <a:fld id="{4E384C8F-2489-4E34-8426-D6CAC85766FE}" type="slidenum">
              <a:rPr lang="ru-RU" smtClean="0">
                <a:solidFill>
                  <a:schemeClr val="accent1">
                    <a:lumMod val="75000"/>
                  </a:schemeClr>
                </a:solidFill>
                <a:latin typeface="Century Gothic" panose="020B0502020202020204" pitchFamily="34" charset="0"/>
              </a:rPr>
              <a:t>8</a:t>
            </a:fld>
            <a:endParaRPr lang="ru-RU" dirty="0">
              <a:solidFill>
                <a:schemeClr val="accent1">
                  <a:lumMod val="75000"/>
                </a:schemeClr>
              </a:solidFill>
              <a:latin typeface="Century Gothic" panose="020B0502020202020204" pitchFamily="34" charset="0"/>
            </a:endParaRPr>
          </a:p>
        </p:txBody>
      </p:sp>
      <p:pic>
        <p:nvPicPr>
          <p:cNvPr id="2" name="Рисунок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67924" y="2248183"/>
            <a:ext cx="2742973" cy="2742973"/>
          </a:xfrm>
          <a:prstGeom prst="rect">
            <a:avLst/>
          </a:prstGeom>
        </p:spPr>
      </p:pic>
      <p:pic>
        <p:nvPicPr>
          <p:cNvPr id="9" name="Рисунок 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715250" y="0"/>
            <a:ext cx="1428750" cy="1428750"/>
          </a:xfrm>
          <a:prstGeom prst="rect">
            <a:avLst/>
          </a:prstGeom>
        </p:spPr>
      </p:pic>
      <mc:AlternateContent xmlns:mc="http://schemas.openxmlformats.org/markup-compatibility/2006" xmlns:a14="http://schemas.microsoft.com/office/drawing/2010/main">
        <mc:Choice Requires="a14">
          <p:sp>
            <p:nvSpPr>
              <p:cNvPr id="4" name="Прямоугольник 3"/>
              <p:cNvSpPr/>
              <p:nvPr/>
            </p:nvSpPr>
            <p:spPr>
              <a:xfrm>
                <a:off x="1909746" y="1940014"/>
                <a:ext cx="6574407" cy="3856633"/>
              </a:xfrm>
              <a:prstGeom prst="rect">
                <a:avLst/>
              </a:prstGeom>
            </p:spPr>
            <p:txBody>
              <a:bodyPr wrap="square">
                <a:spAutoFit/>
              </a:bodyPr>
              <a:lstStyle/>
              <a:p>
                <a:pPr marL="82296" indent="0" algn="ctr">
                  <a:buNone/>
                </a:pPr>
                <a:r>
                  <a:rPr lang="ru-RU" sz="2000" dirty="0">
                    <a:latin typeface="Cambria" panose="02040503050406030204" pitchFamily="18" charset="0"/>
                  </a:rPr>
                  <a:t>При каких значениях параметра </a:t>
                </a:r>
                <a14:m>
                  <m:oMath xmlns:m="http://schemas.openxmlformats.org/officeDocument/2006/math">
                    <m:r>
                      <a:rPr lang="ru-RU" sz="2000" i="1">
                        <a:latin typeface="Cambria Math" panose="02040503050406030204" pitchFamily="18" charset="0"/>
                      </a:rPr>
                      <m:t>𝑎</m:t>
                    </m:r>
                  </m:oMath>
                </a14:m>
                <a:r>
                  <a:rPr lang="ru-RU" sz="2000" dirty="0">
                    <a:latin typeface="Cambria" panose="02040503050406030204" pitchFamily="18" charset="0"/>
                  </a:rPr>
                  <a:t> уравнение </a:t>
                </a:r>
                <a14:m>
                  <m:oMath xmlns:m="http://schemas.openxmlformats.org/officeDocument/2006/math">
                    <m:sSup>
                      <m:sSupPr>
                        <m:ctrlPr>
                          <a:rPr lang="ru-RU" sz="2000" i="1">
                            <a:latin typeface="Cambria Math" panose="02040503050406030204" pitchFamily="18" charset="0"/>
                          </a:rPr>
                        </m:ctrlPr>
                      </m:sSupPr>
                      <m:e>
                        <m:r>
                          <a:rPr lang="ru-RU" sz="2000" i="1">
                            <a:latin typeface="Cambria Math" panose="02040503050406030204" pitchFamily="18" charset="0"/>
                          </a:rPr>
                          <m:t>4</m:t>
                        </m:r>
                      </m:e>
                      <m:sup>
                        <m:r>
                          <a:rPr lang="en-US" sz="2000" i="1">
                            <a:latin typeface="Cambria Math" panose="02040503050406030204" pitchFamily="18" charset="0"/>
                          </a:rPr>
                          <m:t>𝑥</m:t>
                        </m:r>
                      </m:sup>
                    </m:sSup>
                    <m:r>
                      <a:rPr lang="ru-RU" sz="2000" i="1">
                        <a:latin typeface="Cambria Math" panose="02040503050406030204" pitchFamily="18" charset="0"/>
                      </a:rPr>
                      <m:t>−3∙</m:t>
                    </m:r>
                    <m:sSup>
                      <m:sSupPr>
                        <m:ctrlPr>
                          <a:rPr lang="ru-RU" sz="2000" i="1">
                            <a:latin typeface="Cambria Math" panose="02040503050406030204" pitchFamily="18" charset="0"/>
                          </a:rPr>
                        </m:ctrlPr>
                      </m:sSupPr>
                      <m:e>
                        <m:r>
                          <a:rPr lang="ru-RU" sz="2000" i="1">
                            <a:latin typeface="Cambria Math" panose="02040503050406030204" pitchFamily="18" charset="0"/>
                          </a:rPr>
                          <m:t>2</m:t>
                        </m:r>
                      </m:e>
                      <m:sup>
                        <m:r>
                          <a:rPr lang="ru-RU" sz="2000" i="1">
                            <a:latin typeface="Cambria Math" panose="02040503050406030204" pitchFamily="18" charset="0"/>
                          </a:rPr>
                          <m:t>𝑥</m:t>
                        </m:r>
                      </m:sup>
                    </m:sSup>
                    <m:r>
                      <a:rPr lang="ru-RU" sz="2000" i="1">
                        <a:latin typeface="Cambria Math" panose="02040503050406030204" pitchFamily="18" charset="0"/>
                      </a:rPr>
                      <m:t>+</m:t>
                    </m:r>
                    <m:sSup>
                      <m:sSupPr>
                        <m:ctrlPr>
                          <a:rPr lang="ru-RU" sz="2000" i="1">
                            <a:latin typeface="Cambria Math" panose="02040503050406030204" pitchFamily="18" charset="0"/>
                          </a:rPr>
                        </m:ctrlPr>
                      </m:sSupPr>
                      <m:e>
                        <m:r>
                          <a:rPr lang="ru-RU" sz="2000" i="1">
                            <a:latin typeface="Cambria Math" panose="02040503050406030204" pitchFamily="18" charset="0"/>
                          </a:rPr>
                          <m:t>𝑎</m:t>
                        </m:r>
                      </m:e>
                      <m:sup>
                        <m:r>
                          <a:rPr lang="ru-RU" sz="2000" i="1">
                            <a:latin typeface="Cambria Math" panose="02040503050406030204" pitchFamily="18" charset="0"/>
                          </a:rPr>
                          <m:t>2</m:t>
                        </m:r>
                      </m:sup>
                    </m:sSup>
                    <m:r>
                      <a:rPr lang="ru-RU" sz="2000" i="1">
                        <a:latin typeface="Cambria Math" panose="02040503050406030204" pitchFamily="18" charset="0"/>
                      </a:rPr>
                      <m:t>−4</m:t>
                    </m:r>
                    <m:r>
                      <a:rPr lang="ru-RU" sz="2000" i="1">
                        <a:latin typeface="Cambria Math" panose="02040503050406030204" pitchFamily="18" charset="0"/>
                      </a:rPr>
                      <m:t>𝑎</m:t>
                    </m:r>
                    <m:r>
                      <a:rPr lang="ru-RU" sz="2000" i="1">
                        <a:latin typeface="Cambria Math" panose="02040503050406030204" pitchFamily="18" charset="0"/>
                      </a:rPr>
                      <m:t>=0</m:t>
                    </m:r>
                  </m:oMath>
                </a14:m>
                <a:r>
                  <a:rPr lang="ru-RU" sz="2000" dirty="0">
                    <a:latin typeface="Cambria" panose="02040503050406030204" pitchFamily="18" charset="0"/>
                  </a:rPr>
                  <a:t> имеет 2 корня?</a:t>
                </a:r>
              </a:p>
              <a:p>
                <a:pPr marL="82296" indent="0" algn="ctr">
                  <a:buNone/>
                </a:pPr>
                <a:r>
                  <a:rPr lang="ru-RU" sz="2000" dirty="0">
                    <a:latin typeface="Cambria" panose="02040503050406030204" pitchFamily="18" charset="0"/>
                  </a:rPr>
                  <a:t>Решение: </a:t>
                </a:r>
                <a14:m>
                  <m:oMath xmlns:m="http://schemas.openxmlformats.org/officeDocument/2006/math">
                    <m:sSup>
                      <m:sSupPr>
                        <m:ctrlPr>
                          <a:rPr lang="ru-RU" sz="2000" i="1">
                            <a:latin typeface="Cambria Math" panose="02040503050406030204" pitchFamily="18" charset="0"/>
                          </a:rPr>
                        </m:ctrlPr>
                      </m:sSupPr>
                      <m:e>
                        <m:r>
                          <a:rPr lang="ru-RU" sz="2000" i="1">
                            <a:latin typeface="Cambria Math" panose="02040503050406030204" pitchFamily="18" charset="0"/>
                          </a:rPr>
                          <m:t>4</m:t>
                        </m:r>
                      </m:e>
                      <m:sup>
                        <m:r>
                          <a:rPr lang="en-US" sz="2000" i="1">
                            <a:latin typeface="Cambria Math" panose="02040503050406030204" pitchFamily="18" charset="0"/>
                          </a:rPr>
                          <m:t>𝑥</m:t>
                        </m:r>
                      </m:sup>
                    </m:sSup>
                    <m:r>
                      <a:rPr lang="ru-RU" sz="2000" i="1">
                        <a:latin typeface="Cambria Math" panose="02040503050406030204" pitchFamily="18" charset="0"/>
                      </a:rPr>
                      <m:t>−3∙</m:t>
                    </m:r>
                    <m:sSup>
                      <m:sSupPr>
                        <m:ctrlPr>
                          <a:rPr lang="ru-RU" sz="2000" i="1">
                            <a:latin typeface="Cambria Math" panose="02040503050406030204" pitchFamily="18" charset="0"/>
                          </a:rPr>
                        </m:ctrlPr>
                      </m:sSupPr>
                      <m:e>
                        <m:r>
                          <a:rPr lang="ru-RU" sz="2000" i="1">
                            <a:latin typeface="Cambria Math" panose="02040503050406030204" pitchFamily="18" charset="0"/>
                          </a:rPr>
                          <m:t>2</m:t>
                        </m:r>
                      </m:e>
                      <m:sup>
                        <m:r>
                          <a:rPr lang="ru-RU" sz="2000" i="1">
                            <a:latin typeface="Cambria Math" panose="02040503050406030204" pitchFamily="18" charset="0"/>
                          </a:rPr>
                          <m:t>𝑥</m:t>
                        </m:r>
                      </m:sup>
                    </m:sSup>
                    <m:r>
                      <a:rPr lang="ru-RU" sz="2000" i="1">
                        <a:latin typeface="Cambria Math" panose="02040503050406030204" pitchFamily="18" charset="0"/>
                      </a:rPr>
                      <m:t>+</m:t>
                    </m:r>
                    <m:sSup>
                      <m:sSupPr>
                        <m:ctrlPr>
                          <a:rPr lang="ru-RU" sz="2000" i="1">
                            <a:latin typeface="Cambria Math" panose="02040503050406030204" pitchFamily="18" charset="0"/>
                          </a:rPr>
                        </m:ctrlPr>
                      </m:sSupPr>
                      <m:e>
                        <m:r>
                          <a:rPr lang="ru-RU" sz="2000" i="1">
                            <a:latin typeface="Cambria Math" panose="02040503050406030204" pitchFamily="18" charset="0"/>
                          </a:rPr>
                          <m:t>𝑎</m:t>
                        </m:r>
                      </m:e>
                      <m:sup>
                        <m:r>
                          <a:rPr lang="ru-RU" sz="2000" i="1">
                            <a:latin typeface="Cambria Math" panose="02040503050406030204" pitchFamily="18" charset="0"/>
                          </a:rPr>
                          <m:t>2</m:t>
                        </m:r>
                      </m:sup>
                    </m:sSup>
                    <m:r>
                      <a:rPr lang="ru-RU" sz="2000" i="1">
                        <a:latin typeface="Cambria Math" panose="02040503050406030204" pitchFamily="18" charset="0"/>
                      </a:rPr>
                      <m:t>−4</m:t>
                    </m:r>
                    <m:r>
                      <a:rPr lang="ru-RU" sz="2000" i="1">
                        <a:latin typeface="Cambria Math" panose="02040503050406030204" pitchFamily="18" charset="0"/>
                      </a:rPr>
                      <m:t>𝑎</m:t>
                    </m:r>
                    <m:r>
                      <a:rPr lang="ru-RU" sz="2000" i="1">
                        <a:latin typeface="Cambria Math" panose="02040503050406030204" pitchFamily="18" charset="0"/>
                      </a:rPr>
                      <m:t>=0</m:t>
                    </m:r>
                  </m:oMath>
                </a14:m>
                <a:r>
                  <a:rPr lang="ru-RU" sz="2000" dirty="0">
                    <a:latin typeface="Cambria" panose="02040503050406030204" pitchFamily="18" charset="0"/>
                  </a:rPr>
                  <a:t>  (1)</a:t>
                </a:r>
              </a:p>
              <a:p>
                <a:pPr marL="82296" indent="0" algn="ctr">
                  <a:buNone/>
                </a:pPr>
                <a:r>
                  <a:rPr lang="ru-RU" sz="2000" dirty="0">
                    <a:latin typeface="Cambria" panose="02040503050406030204" pitchFamily="18" charset="0"/>
                  </a:rPr>
                  <a:t>Выполним замену </a:t>
                </a:r>
                <a14:m>
                  <m:oMath xmlns:m="http://schemas.openxmlformats.org/officeDocument/2006/math">
                    <m:sSup>
                      <m:sSupPr>
                        <m:ctrlPr>
                          <a:rPr lang="ru-RU" sz="2000" i="1">
                            <a:latin typeface="Cambria Math" panose="02040503050406030204" pitchFamily="18" charset="0"/>
                          </a:rPr>
                        </m:ctrlPr>
                      </m:sSupPr>
                      <m:e>
                        <m:r>
                          <a:rPr lang="ru-RU" sz="2000" i="1">
                            <a:latin typeface="Cambria Math" panose="02040503050406030204" pitchFamily="18" charset="0"/>
                          </a:rPr>
                          <m:t>2</m:t>
                        </m:r>
                      </m:e>
                      <m:sup>
                        <m:r>
                          <a:rPr lang="ru-RU" sz="2000" i="1">
                            <a:latin typeface="Cambria Math" panose="02040503050406030204" pitchFamily="18" charset="0"/>
                          </a:rPr>
                          <m:t>𝑥</m:t>
                        </m:r>
                      </m:sup>
                    </m:sSup>
                    <m:r>
                      <a:rPr lang="ru-RU" sz="2000" i="1">
                        <a:latin typeface="Cambria Math" panose="02040503050406030204" pitchFamily="18" charset="0"/>
                      </a:rPr>
                      <m:t>=</m:t>
                    </m:r>
                    <m:r>
                      <a:rPr lang="ru-RU" sz="2000" i="1">
                        <a:latin typeface="Cambria Math" panose="02040503050406030204" pitchFamily="18" charset="0"/>
                      </a:rPr>
                      <m:t>𝑚</m:t>
                    </m:r>
                    <m:r>
                      <a:rPr lang="ru-RU" sz="2000" i="1">
                        <a:latin typeface="Cambria Math" panose="02040503050406030204" pitchFamily="18" charset="0"/>
                      </a:rPr>
                      <m:t>,   </m:t>
                    </m:r>
                    <m:r>
                      <a:rPr lang="ru-RU" sz="2000" i="1">
                        <a:latin typeface="Cambria Math" panose="02040503050406030204" pitchFamily="18" charset="0"/>
                      </a:rPr>
                      <m:t>𝑚</m:t>
                    </m:r>
                    <m:r>
                      <a:rPr lang="ru-RU" sz="2000" i="1">
                        <a:latin typeface="Cambria Math" panose="02040503050406030204" pitchFamily="18" charset="0"/>
                      </a:rPr>
                      <m:t>&gt;0</m:t>
                    </m:r>
                  </m:oMath>
                </a14:m>
                <a:endParaRPr lang="ru-RU" sz="2000" dirty="0">
                  <a:latin typeface="Cambria" panose="02040503050406030204" pitchFamily="18" charset="0"/>
                </a:endParaRPr>
              </a:p>
              <a:p>
                <a:pPr marL="82296" indent="0" algn="ctr">
                  <a:buNone/>
                </a:pPr>
                <a:r>
                  <a:rPr lang="ru-RU" sz="2000" dirty="0">
                    <a:latin typeface="Cambria" panose="02040503050406030204" pitchFamily="18" charset="0"/>
                  </a:rPr>
                  <a:t>Уравнение примет вид   </a:t>
                </a:r>
                <a14:m>
                  <m:oMath xmlns:m="http://schemas.openxmlformats.org/officeDocument/2006/math">
                    <m:sSup>
                      <m:sSupPr>
                        <m:ctrlPr>
                          <a:rPr lang="ru-RU" sz="2000" i="1">
                            <a:latin typeface="Cambria Math" panose="02040503050406030204" pitchFamily="18" charset="0"/>
                          </a:rPr>
                        </m:ctrlPr>
                      </m:sSupPr>
                      <m:e>
                        <m:r>
                          <a:rPr lang="en-US" sz="2000" i="1">
                            <a:latin typeface="Cambria Math" panose="02040503050406030204" pitchFamily="18" charset="0"/>
                          </a:rPr>
                          <m:t>𝑚</m:t>
                        </m:r>
                      </m:e>
                      <m:sup>
                        <m:r>
                          <a:rPr lang="ru-RU" sz="2000" i="1">
                            <a:latin typeface="Cambria Math" panose="02040503050406030204" pitchFamily="18" charset="0"/>
                          </a:rPr>
                          <m:t>2</m:t>
                        </m:r>
                      </m:sup>
                    </m:sSup>
                    <m:r>
                      <a:rPr lang="ru-RU" sz="2000" i="1">
                        <a:latin typeface="Cambria Math" panose="02040503050406030204" pitchFamily="18" charset="0"/>
                      </a:rPr>
                      <m:t>−3</m:t>
                    </m:r>
                    <m:r>
                      <a:rPr lang="ru-RU" sz="2000" i="1">
                        <a:latin typeface="Cambria Math" panose="02040503050406030204" pitchFamily="18" charset="0"/>
                      </a:rPr>
                      <m:t>𝑚</m:t>
                    </m:r>
                    <m:r>
                      <a:rPr lang="ru-RU" sz="2000" i="1">
                        <a:latin typeface="Cambria Math" panose="02040503050406030204" pitchFamily="18" charset="0"/>
                      </a:rPr>
                      <m:t>+</m:t>
                    </m:r>
                    <m:sSup>
                      <m:sSupPr>
                        <m:ctrlPr>
                          <a:rPr lang="ru-RU" sz="2000" i="1">
                            <a:latin typeface="Cambria Math" panose="02040503050406030204" pitchFamily="18" charset="0"/>
                          </a:rPr>
                        </m:ctrlPr>
                      </m:sSupPr>
                      <m:e>
                        <m:r>
                          <a:rPr lang="ru-RU" sz="2000" i="1">
                            <a:latin typeface="Cambria Math" panose="02040503050406030204" pitchFamily="18" charset="0"/>
                          </a:rPr>
                          <m:t>𝑎</m:t>
                        </m:r>
                      </m:e>
                      <m:sup>
                        <m:r>
                          <a:rPr lang="ru-RU" sz="2000" i="1">
                            <a:latin typeface="Cambria Math" panose="02040503050406030204" pitchFamily="18" charset="0"/>
                          </a:rPr>
                          <m:t>2</m:t>
                        </m:r>
                      </m:sup>
                    </m:sSup>
                    <m:r>
                      <a:rPr lang="ru-RU" sz="2000" i="1">
                        <a:latin typeface="Cambria Math" panose="02040503050406030204" pitchFamily="18" charset="0"/>
                      </a:rPr>
                      <m:t>−4</m:t>
                    </m:r>
                    <m:r>
                      <a:rPr lang="ru-RU" sz="2000" i="1">
                        <a:latin typeface="Cambria Math" panose="02040503050406030204" pitchFamily="18" charset="0"/>
                      </a:rPr>
                      <m:t>𝑎</m:t>
                    </m:r>
                    <m:r>
                      <a:rPr lang="ru-RU" sz="2000" i="1">
                        <a:latin typeface="Cambria Math" panose="02040503050406030204" pitchFamily="18" charset="0"/>
                      </a:rPr>
                      <m:t>=0</m:t>
                    </m:r>
                  </m:oMath>
                </a14:m>
                <a:r>
                  <a:rPr lang="ru-RU" sz="2000" dirty="0">
                    <a:latin typeface="Cambria" panose="02040503050406030204" pitchFamily="18" charset="0"/>
                  </a:rPr>
                  <a:t>  (2). Уравнение 1 будет иметь два корня, если уравнение 2 будет иметь 2 корня, и они оба будут положительными. Это выполняется при условии </a:t>
                </a:r>
                <a14:m>
                  <m:oMath xmlns:m="http://schemas.openxmlformats.org/officeDocument/2006/math">
                    <m:r>
                      <a:rPr lang="ru-RU" sz="2000" i="1">
                        <a:latin typeface="Cambria Math" panose="02040503050406030204" pitchFamily="18" charset="0"/>
                      </a:rPr>
                      <m:t>   </m:t>
                    </m:r>
                    <m:d>
                      <m:dPr>
                        <m:begChr m:val="{"/>
                        <m:endChr m:val=""/>
                        <m:ctrlPr>
                          <a:rPr lang="ru-RU" sz="2000" i="1">
                            <a:latin typeface="Cambria Math" panose="02040503050406030204" pitchFamily="18" charset="0"/>
                          </a:rPr>
                        </m:ctrlPr>
                      </m:dPr>
                      <m:e>
                        <m:eqArr>
                          <m:eqArrPr>
                            <m:ctrlPr>
                              <a:rPr lang="ru-RU" sz="2000" i="1">
                                <a:latin typeface="Cambria Math" panose="02040503050406030204" pitchFamily="18" charset="0"/>
                              </a:rPr>
                            </m:ctrlPr>
                          </m:eqArrPr>
                          <m:e>
                            <m:r>
                              <a:rPr lang="en-US" sz="2000" i="1">
                                <a:latin typeface="Cambria Math" panose="02040503050406030204" pitchFamily="18" charset="0"/>
                              </a:rPr>
                              <m:t>𝐷</m:t>
                            </m:r>
                            <m:r>
                              <a:rPr lang="ru-RU" sz="2000" i="1">
                                <a:latin typeface="Cambria Math" panose="02040503050406030204" pitchFamily="18" charset="0"/>
                              </a:rPr>
                              <m:t>&gt;0</m:t>
                            </m:r>
                          </m:e>
                          <m:e>
                            <m:sSub>
                              <m:sSubPr>
                                <m:ctrlPr>
                                  <a:rPr lang="ru-RU" sz="2000" i="1">
                                    <a:latin typeface="Cambria Math" panose="02040503050406030204" pitchFamily="18" charset="0"/>
                                  </a:rPr>
                                </m:ctrlPr>
                              </m:sSubPr>
                              <m:e>
                                <m:r>
                                  <a:rPr lang="ru-RU" sz="2000" i="1">
                                    <a:latin typeface="Cambria Math" panose="02040503050406030204" pitchFamily="18" charset="0"/>
                                  </a:rPr>
                                  <m:t>𝑚</m:t>
                                </m:r>
                              </m:e>
                              <m:sub>
                                <m:r>
                                  <a:rPr lang="ru-RU" sz="2000" i="1">
                                    <a:latin typeface="Cambria Math" panose="02040503050406030204" pitchFamily="18" charset="0"/>
                                  </a:rPr>
                                  <m:t>1</m:t>
                                </m:r>
                              </m:sub>
                            </m:sSub>
                            <m:r>
                              <a:rPr lang="ru-RU" sz="2000" i="1">
                                <a:latin typeface="Cambria Math" panose="02040503050406030204" pitchFamily="18" charset="0"/>
                              </a:rPr>
                              <m:t>&gt;0,   </m:t>
                            </m:r>
                            <m:sSub>
                              <m:sSubPr>
                                <m:ctrlPr>
                                  <a:rPr lang="ru-RU" sz="2000" i="1">
                                    <a:latin typeface="Cambria Math" panose="02040503050406030204" pitchFamily="18" charset="0"/>
                                  </a:rPr>
                                </m:ctrlPr>
                              </m:sSubPr>
                              <m:e>
                                <m:r>
                                  <a:rPr lang="ru-RU" sz="2000" i="1">
                                    <a:latin typeface="Cambria Math" panose="02040503050406030204" pitchFamily="18" charset="0"/>
                                  </a:rPr>
                                  <m:t>𝑚</m:t>
                                </m:r>
                              </m:e>
                              <m:sub>
                                <m:r>
                                  <a:rPr lang="ru-RU" sz="2000" i="1">
                                    <a:latin typeface="Cambria Math" panose="02040503050406030204" pitchFamily="18" charset="0"/>
                                  </a:rPr>
                                  <m:t>2</m:t>
                                </m:r>
                              </m:sub>
                            </m:sSub>
                            <m:r>
                              <a:rPr lang="ru-RU" sz="2000" i="1">
                                <a:latin typeface="Cambria Math" panose="02040503050406030204" pitchFamily="18" charset="0"/>
                              </a:rPr>
                              <m:t>&gt;0</m:t>
                            </m:r>
                          </m:e>
                        </m:eqArr>
                      </m:e>
                    </m:d>
                  </m:oMath>
                </a14:m>
                <a:endParaRPr lang="ru-RU" sz="2000" i="1" dirty="0">
                  <a:latin typeface="Cambria" panose="02040503050406030204" pitchFamily="18" charset="0"/>
                </a:endParaRPr>
              </a:p>
              <a:p>
                <a:pPr marL="82296" indent="0" algn="ctr">
                  <a:buNone/>
                </a:pPr>
                <a14:m>
                  <m:oMathPara xmlns:m="http://schemas.openxmlformats.org/officeDocument/2006/math">
                    <m:oMathParaPr>
                      <m:jc m:val="centerGroup"/>
                    </m:oMathParaPr>
                    <m:oMath xmlns:m="http://schemas.openxmlformats.org/officeDocument/2006/math">
                      <m:r>
                        <a:rPr lang="en-US" sz="2000" i="1">
                          <a:latin typeface="Cambria Math" panose="02040503050406030204" pitchFamily="18" charset="0"/>
                        </a:rPr>
                        <m:t>𝐷</m:t>
                      </m:r>
                      <m:r>
                        <a:rPr lang="en-US" sz="2000" i="1">
                          <a:latin typeface="Cambria Math" panose="02040503050406030204" pitchFamily="18" charset="0"/>
                        </a:rPr>
                        <m:t>=9−4∙1∙</m:t>
                      </m:r>
                      <m:d>
                        <m:dPr>
                          <m:ctrlPr>
                            <a:rPr lang="ru-RU" sz="2000" i="1">
                              <a:latin typeface="Cambria Math" panose="02040503050406030204" pitchFamily="18" charset="0"/>
                            </a:rPr>
                          </m:ctrlPr>
                        </m:dPr>
                        <m:e>
                          <m:sSup>
                            <m:sSupPr>
                              <m:ctrlPr>
                                <a:rPr lang="ru-RU" sz="2000" i="1">
                                  <a:latin typeface="Cambria Math" panose="02040503050406030204" pitchFamily="18" charset="0"/>
                                </a:rPr>
                              </m:ctrlPr>
                            </m:sSupPr>
                            <m:e>
                              <m:r>
                                <a:rPr lang="en-US" sz="2000" i="1">
                                  <a:latin typeface="Cambria Math" panose="02040503050406030204" pitchFamily="18" charset="0"/>
                                </a:rPr>
                                <m:t>𝑎</m:t>
                              </m:r>
                            </m:e>
                            <m:sup>
                              <m:r>
                                <a:rPr lang="en-US" sz="2000" i="1">
                                  <a:latin typeface="Cambria Math" panose="02040503050406030204" pitchFamily="18" charset="0"/>
                                </a:rPr>
                                <m:t>2</m:t>
                              </m:r>
                            </m:sup>
                          </m:sSup>
                          <m:r>
                            <a:rPr lang="en-US" sz="2000" i="1">
                              <a:latin typeface="Cambria Math" panose="02040503050406030204" pitchFamily="18" charset="0"/>
                            </a:rPr>
                            <m:t>−4</m:t>
                          </m:r>
                          <m:r>
                            <a:rPr lang="en-US" sz="2000" i="1">
                              <a:latin typeface="Cambria Math" panose="02040503050406030204" pitchFamily="18" charset="0"/>
                            </a:rPr>
                            <m:t>𝑎</m:t>
                          </m:r>
                        </m:e>
                      </m:d>
                      <m:r>
                        <a:rPr lang="en-US" sz="2000" i="1">
                          <a:latin typeface="Cambria Math" panose="02040503050406030204" pitchFamily="18" charset="0"/>
                        </a:rPr>
                        <m:t>=−4</m:t>
                      </m:r>
                      <m:sSup>
                        <m:sSupPr>
                          <m:ctrlPr>
                            <a:rPr lang="ru-RU" sz="2000" i="1">
                              <a:latin typeface="Cambria Math" panose="02040503050406030204" pitchFamily="18" charset="0"/>
                            </a:rPr>
                          </m:ctrlPr>
                        </m:sSupPr>
                        <m:e>
                          <m:r>
                            <a:rPr lang="en-US" sz="2000" i="1">
                              <a:latin typeface="Cambria Math" panose="02040503050406030204" pitchFamily="18" charset="0"/>
                            </a:rPr>
                            <m:t>𝑎</m:t>
                          </m:r>
                        </m:e>
                        <m:sup>
                          <m:r>
                            <a:rPr lang="en-US" sz="2000" i="1">
                              <a:latin typeface="Cambria Math" panose="02040503050406030204" pitchFamily="18" charset="0"/>
                            </a:rPr>
                            <m:t>2</m:t>
                          </m:r>
                        </m:sup>
                      </m:sSup>
                      <m:r>
                        <a:rPr lang="en-US" sz="2000" i="1">
                          <a:latin typeface="Cambria Math" panose="02040503050406030204" pitchFamily="18" charset="0"/>
                        </a:rPr>
                        <m:t>+16</m:t>
                      </m:r>
                      <m:r>
                        <a:rPr lang="en-US" sz="2000" i="1">
                          <a:latin typeface="Cambria Math" panose="02040503050406030204" pitchFamily="18" charset="0"/>
                        </a:rPr>
                        <m:t>𝑎</m:t>
                      </m:r>
                      <m:r>
                        <a:rPr lang="en-US" sz="2000" i="1">
                          <a:latin typeface="Cambria Math" panose="02040503050406030204" pitchFamily="18" charset="0"/>
                        </a:rPr>
                        <m:t>+9</m:t>
                      </m:r>
                    </m:oMath>
                  </m:oMathPara>
                </a14:m>
                <a:endParaRPr lang="ru-RU" sz="2000" dirty="0">
                  <a:latin typeface="Cambria" panose="02040503050406030204" pitchFamily="18" charset="0"/>
                </a:endParaRPr>
              </a:p>
              <a:p>
                <a:pPr marL="82296" indent="0" algn="ctr">
                  <a:buNone/>
                </a:pPr>
                <a14:m>
                  <m:oMathPara xmlns:m="http://schemas.openxmlformats.org/officeDocument/2006/math">
                    <m:oMathParaPr>
                      <m:jc m:val="centerGroup"/>
                    </m:oMathParaPr>
                    <m:oMath xmlns:m="http://schemas.openxmlformats.org/officeDocument/2006/math">
                      <m:r>
                        <a:rPr lang="en-US" sz="2000" i="1">
                          <a:latin typeface="Cambria Math" panose="02040503050406030204" pitchFamily="18" charset="0"/>
                        </a:rPr>
                        <m:t>𝐷</m:t>
                      </m:r>
                      <m:r>
                        <a:rPr lang="en-US" sz="2000" i="1">
                          <a:latin typeface="Cambria Math" panose="02040503050406030204" pitchFamily="18" charset="0"/>
                        </a:rPr>
                        <m:t>&gt;0, если −4</m:t>
                      </m:r>
                      <m:sSup>
                        <m:sSupPr>
                          <m:ctrlPr>
                            <a:rPr lang="ru-RU" sz="2000" i="1">
                              <a:latin typeface="Cambria Math" panose="02040503050406030204" pitchFamily="18" charset="0"/>
                            </a:rPr>
                          </m:ctrlPr>
                        </m:sSupPr>
                        <m:e>
                          <m:r>
                            <a:rPr lang="en-US" sz="2000" i="1">
                              <a:latin typeface="Cambria Math" panose="02040503050406030204" pitchFamily="18" charset="0"/>
                            </a:rPr>
                            <m:t>𝑎</m:t>
                          </m:r>
                        </m:e>
                        <m:sup>
                          <m:r>
                            <a:rPr lang="en-US" sz="2000" i="1">
                              <a:latin typeface="Cambria Math" panose="02040503050406030204" pitchFamily="18" charset="0"/>
                            </a:rPr>
                            <m:t>2</m:t>
                          </m:r>
                        </m:sup>
                      </m:sSup>
                      <m:r>
                        <a:rPr lang="en-US" sz="2000" i="1">
                          <a:latin typeface="Cambria Math" panose="02040503050406030204" pitchFamily="18" charset="0"/>
                        </a:rPr>
                        <m:t>+16</m:t>
                      </m:r>
                      <m:r>
                        <a:rPr lang="en-US" sz="2000" i="1">
                          <a:latin typeface="Cambria Math" panose="02040503050406030204" pitchFamily="18" charset="0"/>
                        </a:rPr>
                        <m:t>𝑎</m:t>
                      </m:r>
                      <m:r>
                        <a:rPr lang="en-US" sz="2000" i="1">
                          <a:latin typeface="Cambria Math" panose="02040503050406030204" pitchFamily="18" charset="0"/>
                        </a:rPr>
                        <m:t>+9&gt;0</m:t>
                      </m:r>
                    </m:oMath>
                  </m:oMathPara>
                </a14:m>
                <a:endParaRPr lang="ru-RU" sz="2000" dirty="0">
                  <a:latin typeface="Cambria" panose="02040503050406030204" pitchFamily="18" charset="0"/>
                </a:endParaRPr>
              </a:p>
            </p:txBody>
          </p:sp>
        </mc:Choice>
        <mc:Fallback xmlns="">
          <p:sp>
            <p:nvSpPr>
              <p:cNvPr id="4" name="Прямоугольник 3"/>
              <p:cNvSpPr>
                <a:spLocks noRot="1" noChangeAspect="1" noMove="1" noResize="1" noEditPoints="1" noAdjustHandles="1" noChangeArrowheads="1" noChangeShapeType="1" noTextEdit="1"/>
              </p:cNvSpPr>
              <p:nvPr/>
            </p:nvSpPr>
            <p:spPr>
              <a:xfrm>
                <a:off x="1909746" y="1940014"/>
                <a:ext cx="6574407" cy="3856633"/>
              </a:xfrm>
              <a:prstGeom prst="rect">
                <a:avLst/>
              </a:prstGeom>
              <a:blipFill rotWithShape="0">
                <a:blip r:embed="rId6"/>
                <a:stretch>
                  <a:fillRect t="-790" r="-1112"/>
                </a:stretch>
              </a:blipFill>
            </p:spPr>
            <p:txBody>
              <a:bodyPr/>
              <a:lstStyle/>
              <a:p>
                <a:r>
                  <a:rPr lang="ru-RU">
                    <a:noFill/>
                  </a:rPr>
                  <a:t> </a:t>
                </a:r>
              </a:p>
            </p:txBody>
          </p:sp>
        </mc:Fallback>
      </mc:AlternateContent>
    </p:spTree>
    <p:extLst>
      <p:ext uri="{BB962C8B-B14F-4D97-AF65-F5344CB8AC3E}">
        <p14:creationId xmlns:p14="http://schemas.microsoft.com/office/powerpoint/2010/main" val="75280058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Рисунок 1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51109" y="474879"/>
            <a:ext cx="11529749" cy="6917850"/>
          </a:xfrm>
          <a:prstGeom prst="rect">
            <a:avLst/>
          </a:prstGeom>
        </p:spPr>
      </p:pic>
      <p:sp>
        <p:nvSpPr>
          <p:cNvPr id="6" name="Прямоугольник 5"/>
          <p:cNvSpPr/>
          <p:nvPr/>
        </p:nvSpPr>
        <p:spPr>
          <a:xfrm>
            <a:off x="-1" y="351704"/>
            <a:ext cx="9144001" cy="837283"/>
          </a:xfrm>
          <a:prstGeom prst="rect">
            <a:avLst/>
          </a:prstGeom>
          <a:solidFill>
            <a:schemeClr val="lt1">
              <a:alpha val="77000"/>
            </a:schemeClr>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ru-RU"/>
          </a:p>
        </p:txBody>
      </p:sp>
      <p:sp>
        <p:nvSpPr>
          <p:cNvPr id="7" name="TextBox 6"/>
          <p:cNvSpPr txBox="1"/>
          <p:nvPr/>
        </p:nvSpPr>
        <p:spPr>
          <a:xfrm>
            <a:off x="1893401" y="427489"/>
            <a:ext cx="6334699" cy="590931"/>
          </a:xfrm>
          <a:prstGeom prst="rect">
            <a:avLst/>
          </a:prstGeom>
          <a:noFill/>
        </p:spPr>
        <p:txBody>
          <a:bodyPr wrap="square" rtlCol="0">
            <a:spAutoFit/>
          </a:bodyPr>
          <a:lstStyle/>
          <a:p>
            <a:pPr algn="ctr">
              <a:lnSpc>
                <a:spcPct val="90000"/>
              </a:lnSpc>
            </a:pPr>
            <a:r>
              <a:rPr lang="ru-RU" sz="3600" b="1" dirty="0" smtClean="0">
                <a:solidFill>
                  <a:srgbClr val="0070C0"/>
                </a:solidFill>
                <a:latin typeface="Century Gothic" panose="020B0502020202020204" pitchFamily="34" charset="0"/>
              </a:rPr>
              <a:t>Уравнение 2</a:t>
            </a:r>
            <a:endParaRPr lang="ru-RU" sz="3600" b="1" dirty="0">
              <a:solidFill>
                <a:srgbClr val="0070C0"/>
              </a:solidFill>
              <a:latin typeface="Century Gothic" panose="020B0502020202020204" pitchFamily="34" charset="0"/>
            </a:endParaRPr>
          </a:p>
        </p:txBody>
      </p:sp>
      <p:sp>
        <p:nvSpPr>
          <p:cNvPr id="8" name="Номер слайда 7"/>
          <p:cNvSpPr>
            <a:spLocks noGrp="1"/>
          </p:cNvSpPr>
          <p:nvPr>
            <p:ph type="sldNum" sz="quarter" idx="12"/>
          </p:nvPr>
        </p:nvSpPr>
        <p:spPr>
          <a:xfrm>
            <a:off x="8053330" y="6356351"/>
            <a:ext cx="462020" cy="365125"/>
          </a:xfrm>
        </p:spPr>
        <p:txBody>
          <a:bodyPr/>
          <a:lstStyle/>
          <a:p>
            <a:fld id="{4E384C8F-2489-4E34-8426-D6CAC85766FE}" type="slidenum">
              <a:rPr lang="ru-RU" smtClean="0">
                <a:solidFill>
                  <a:schemeClr val="accent1">
                    <a:lumMod val="75000"/>
                  </a:schemeClr>
                </a:solidFill>
                <a:latin typeface="Century Gothic" panose="020B0502020202020204" pitchFamily="34" charset="0"/>
              </a:rPr>
              <a:t>9</a:t>
            </a:fld>
            <a:endParaRPr lang="ru-RU" dirty="0">
              <a:solidFill>
                <a:schemeClr val="accent1">
                  <a:lumMod val="75000"/>
                </a:schemeClr>
              </a:solidFill>
              <a:latin typeface="Century Gothic" panose="020B0502020202020204" pitchFamily="34" charset="0"/>
            </a:endParaRPr>
          </a:p>
        </p:txBody>
      </p:sp>
      <p:pic>
        <p:nvPicPr>
          <p:cNvPr id="2" name="Рисунок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67924" y="2248183"/>
            <a:ext cx="2742973" cy="2742973"/>
          </a:xfrm>
          <a:prstGeom prst="rect">
            <a:avLst/>
          </a:prstGeom>
        </p:spPr>
      </p:pic>
      <p:pic>
        <p:nvPicPr>
          <p:cNvPr id="9" name="Рисунок 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715250" y="0"/>
            <a:ext cx="1428750" cy="1428750"/>
          </a:xfrm>
          <a:prstGeom prst="rect">
            <a:avLst/>
          </a:prstGeom>
        </p:spPr>
      </p:pic>
      <mc:AlternateContent xmlns:mc="http://schemas.openxmlformats.org/markup-compatibility/2006" xmlns:a14="http://schemas.microsoft.com/office/drawing/2010/main">
        <mc:Choice Requires="a14">
          <p:sp>
            <p:nvSpPr>
              <p:cNvPr id="3" name="Прямоугольник 2"/>
              <p:cNvSpPr/>
              <p:nvPr/>
            </p:nvSpPr>
            <p:spPr>
              <a:xfrm>
                <a:off x="1893401" y="1777046"/>
                <a:ext cx="5244860" cy="3919406"/>
              </a:xfrm>
              <a:prstGeom prst="rect">
                <a:avLst/>
              </a:prstGeom>
            </p:spPr>
            <p:txBody>
              <a:bodyPr wrap="square">
                <a:spAutoFit/>
              </a:bodyPr>
              <a:lstStyle/>
              <a:p>
                <a:pPr>
                  <a:lnSpc>
                    <a:spcPct val="150000"/>
                  </a:lnSpc>
                  <a:spcAft>
                    <a:spcPts val="1000"/>
                  </a:spcAft>
                </a:pPr>
                <a:r>
                  <a:rPr lang="ru-RU" sz="1400" dirty="0" smtClean="0">
                    <a:latin typeface="Cambria" panose="02040503050406030204" pitchFamily="18" charset="0"/>
                  </a:rPr>
                  <a:t>Решим получившееся неравенство:</a:t>
                </a:r>
                <a:endParaRPr lang="ru-RU" sz="1400" i="1" dirty="0">
                  <a:latin typeface="Cambria" panose="02040503050406030204" pitchFamily="18" charset="0"/>
                  <a:ea typeface="Calibri" panose="020F0502020204030204" pitchFamily="34" charset="0"/>
                  <a:cs typeface="Times New Roman" panose="02020603050405020304" pitchFamily="18" charset="0"/>
                </a:endParaRPr>
              </a:p>
              <a:p>
                <a:pPr>
                  <a:lnSpc>
                    <a:spcPct val="150000"/>
                  </a:lnSpc>
                  <a:spcAft>
                    <a:spcPts val="1000"/>
                  </a:spcAft>
                </a:pPr>
                <a14:m>
                  <m:oMathPara xmlns:m="http://schemas.openxmlformats.org/officeDocument/2006/math">
                    <m:oMathParaPr>
                      <m:jc m:val="centerGroup"/>
                    </m:oMathParaPr>
                    <m:oMath xmlns:m="http://schemas.openxmlformats.org/officeDocument/2006/math">
                      <m:sSub>
                        <m:sSubPr>
                          <m:ctrlPr>
                            <a:rPr lang="ru-RU" sz="1400" i="1">
                              <a:latin typeface="Cambria Math" panose="02040503050406030204" pitchFamily="18" charset="0"/>
                              <a:ea typeface="Calibri" panose="020F0502020204030204" pitchFamily="34" charset="0"/>
                              <a:cs typeface="Times New Roman" panose="02020603050405020304" pitchFamily="18" charset="0"/>
                            </a:rPr>
                          </m:ctrlPr>
                        </m:sSubPr>
                        <m:e>
                          <m:r>
                            <a:rPr lang="en-US" sz="1400" i="1">
                              <a:latin typeface="Cambria Math" panose="02040503050406030204" pitchFamily="18" charset="0"/>
                              <a:ea typeface="Calibri" panose="020F0502020204030204" pitchFamily="34" charset="0"/>
                              <a:cs typeface="Times New Roman" panose="02020603050405020304" pitchFamily="18" charset="0"/>
                            </a:rPr>
                            <m:t>𝐷</m:t>
                          </m:r>
                        </m:e>
                        <m:sub>
                          <m:r>
                            <a:rPr lang="en-US" sz="1400" i="1">
                              <a:latin typeface="Cambria Math" panose="02040503050406030204" pitchFamily="18" charset="0"/>
                              <a:ea typeface="Calibri" panose="020F0502020204030204" pitchFamily="34" charset="0"/>
                              <a:cs typeface="Times New Roman" panose="02020603050405020304" pitchFamily="18" charset="0"/>
                            </a:rPr>
                            <m:t>1</m:t>
                          </m:r>
                        </m:sub>
                      </m:sSub>
                      <m:r>
                        <a:rPr lang="en-US" sz="1400" i="1">
                          <a:latin typeface="Cambria Math" panose="02040503050406030204" pitchFamily="18" charset="0"/>
                          <a:ea typeface="Calibri" panose="020F0502020204030204" pitchFamily="34" charset="0"/>
                          <a:cs typeface="Times New Roman" panose="02020603050405020304" pitchFamily="18" charset="0"/>
                        </a:rPr>
                        <m:t>=64+36=100</m:t>
                      </m:r>
                      <m:r>
                        <a:rPr lang="ru-RU" sz="1400" b="0" i="1" smtClean="0">
                          <a:latin typeface="Cambria Math" panose="02040503050406030204" pitchFamily="18" charset="0"/>
                          <a:ea typeface="Calibri" panose="020F0502020204030204" pitchFamily="34" charset="0"/>
                          <a:cs typeface="Times New Roman" panose="02020603050405020304" pitchFamily="18" charset="0"/>
                        </a:rPr>
                        <m:t>   </m:t>
                      </m:r>
                      <m:sSub>
                        <m:sSubPr>
                          <m:ctrlPr>
                            <a:rPr lang="ru-RU" sz="1400" i="1">
                              <a:latin typeface="Cambria Math" panose="02040503050406030204" pitchFamily="18" charset="0"/>
                              <a:ea typeface="Times New Roman" panose="02020603050405020304" pitchFamily="18" charset="0"/>
                              <a:cs typeface="Times New Roman" panose="02020603050405020304" pitchFamily="18" charset="0"/>
                            </a:rPr>
                          </m:ctrlPr>
                        </m:sSubPr>
                        <m:e>
                          <m:r>
                            <a:rPr lang="en-US" sz="1400" i="1">
                              <a:latin typeface="Cambria Math" panose="02040503050406030204" pitchFamily="18" charset="0"/>
                              <a:ea typeface="Times New Roman" panose="02020603050405020304" pitchFamily="18" charset="0"/>
                              <a:cs typeface="Times New Roman" panose="02020603050405020304" pitchFamily="18" charset="0"/>
                            </a:rPr>
                            <m:t>𝑎</m:t>
                          </m:r>
                        </m:e>
                        <m:sub>
                          <m:r>
                            <a:rPr lang="en-US" sz="1400" i="1">
                              <a:latin typeface="Cambria Math" panose="02040503050406030204" pitchFamily="18" charset="0"/>
                              <a:ea typeface="Times New Roman" panose="02020603050405020304" pitchFamily="18" charset="0"/>
                              <a:cs typeface="Times New Roman" panose="02020603050405020304" pitchFamily="18" charset="0"/>
                            </a:rPr>
                            <m:t>1</m:t>
                          </m:r>
                        </m:sub>
                      </m:sSub>
                      <m:r>
                        <a:rPr lang="en-US" sz="1400" i="1">
                          <a:latin typeface="Cambria Math" panose="02040503050406030204" pitchFamily="18" charset="0"/>
                          <a:ea typeface="Times New Roman" panose="02020603050405020304" pitchFamily="18" charset="0"/>
                          <a:cs typeface="Times New Roman" panose="02020603050405020304" pitchFamily="18" charset="0"/>
                        </a:rPr>
                        <m:t>=4,5      </m:t>
                      </m:r>
                      <m:sSub>
                        <m:sSubPr>
                          <m:ctrlPr>
                            <a:rPr lang="ru-RU" sz="1400" i="1">
                              <a:latin typeface="Cambria Math" panose="02040503050406030204" pitchFamily="18" charset="0"/>
                              <a:ea typeface="Times New Roman" panose="02020603050405020304" pitchFamily="18" charset="0"/>
                              <a:cs typeface="Times New Roman" panose="02020603050405020304" pitchFamily="18" charset="0"/>
                            </a:rPr>
                          </m:ctrlPr>
                        </m:sSubPr>
                        <m:e>
                          <m:r>
                            <a:rPr lang="en-US" sz="1400" i="1">
                              <a:latin typeface="Cambria Math" panose="02040503050406030204" pitchFamily="18" charset="0"/>
                              <a:ea typeface="Times New Roman" panose="02020603050405020304" pitchFamily="18" charset="0"/>
                              <a:cs typeface="Times New Roman" panose="02020603050405020304" pitchFamily="18" charset="0"/>
                            </a:rPr>
                            <m:t>𝑎</m:t>
                          </m:r>
                        </m:e>
                        <m:sub>
                          <m:r>
                            <a:rPr lang="en-US" sz="1400" i="1">
                              <a:latin typeface="Cambria Math" panose="02040503050406030204" pitchFamily="18" charset="0"/>
                              <a:ea typeface="Times New Roman" panose="02020603050405020304" pitchFamily="18" charset="0"/>
                              <a:cs typeface="Times New Roman" panose="02020603050405020304" pitchFamily="18" charset="0"/>
                            </a:rPr>
                            <m:t>2</m:t>
                          </m:r>
                        </m:sub>
                      </m:sSub>
                      <m:r>
                        <a:rPr lang="en-US" sz="1400" i="1">
                          <a:latin typeface="Cambria Math" panose="02040503050406030204" pitchFamily="18" charset="0"/>
                          <a:ea typeface="Times New Roman" panose="02020603050405020304" pitchFamily="18" charset="0"/>
                          <a:cs typeface="Times New Roman" panose="02020603050405020304" pitchFamily="18" charset="0"/>
                        </a:rPr>
                        <m:t>=−0,5</m:t>
                      </m:r>
                    </m:oMath>
                  </m:oMathPara>
                </a14:m>
                <a:endParaRPr lang="ru-RU" sz="1400" dirty="0">
                  <a:latin typeface="Cambria" panose="02040503050406030204" pitchFamily="18" charset="0"/>
                  <a:ea typeface="Calibri" panose="020F0502020204030204" pitchFamily="34" charset="0"/>
                  <a:cs typeface="Times New Roman" panose="02020603050405020304" pitchFamily="18" charset="0"/>
                </a:endParaRPr>
              </a:p>
              <a:p>
                <a:pPr>
                  <a:lnSpc>
                    <a:spcPct val="150000"/>
                  </a:lnSpc>
                  <a:spcAft>
                    <a:spcPts val="1000"/>
                  </a:spcAft>
                </a:pPr>
                <a14:m>
                  <m:oMathPara xmlns:m="http://schemas.openxmlformats.org/officeDocument/2006/math">
                    <m:oMathParaPr>
                      <m:jc m:val="centerGroup"/>
                    </m:oMathParaPr>
                    <m:oMath xmlns:m="http://schemas.openxmlformats.org/officeDocument/2006/math">
                      <m:r>
                        <a:rPr lang="en-US" sz="1400" i="1">
                          <a:latin typeface="Cambria Math" panose="02040503050406030204" pitchFamily="18" charset="0"/>
                          <a:ea typeface="Times New Roman" panose="02020603050405020304" pitchFamily="18" charset="0"/>
                          <a:cs typeface="Times New Roman" panose="02020603050405020304" pitchFamily="18" charset="0"/>
                        </a:rPr>
                        <m:t>𝑎</m:t>
                      </m:r>
                      <m:r>
                        <a:rPr lang="en-US" sz="1400" i="1">
                          <a:latin typeface="Cambria Math" panose="02040503050406030204" pitchFamily="18" charset="0"/>
                          <a:ea typeface="Times New Roman" panose="02020603050405020304" pitchFamily="18" charset="0"/>
                          <a:cs typeface="Times New Roman" panose="02020603050405020304" pitchFamily="18" charset="0"/>
                        </a:rPr>
                        <m:t>∈(−0,5;4,5)</m:t>
                      </m:r>
                    </m:oMath>
                  </m:oMathPara>
                </a14:m>
                <a:endParaRPr lang="ru-RU" sz="1400" dirty="0">
                  <a:latin typeface="Cambria" panose="02040503050406030204" pitchFamily="18" charset="0"/>
                  <a:ea typeface="Times New Roman" panose="02020603050405020304" pitchFamily="18" charset="0"/>
                  <a:cs typeface="Times New Roman" panose="02020603050405020304" pitchFamily="18" charset="0"/>
                </a:endParaRPr>
              </a:p>
              <a:p>
                <a:pPr>
                  <a:lnSpc>
                    <a:spcPct val="150000"/>
                  </a:lnSpc>
                  <a:spcAft>
                    <a:spcPts val="1000"/>
                  </a:spcAft>
                </a:pPr>
                <a:r>
                  <a:rPr lang="ru-RU" sz="1400" dirty="0">
                    <a:latin typeface="Cambria" panose="02040503050406030204" pitchFamily="18" charset="0"/>
                    <a:ea typeface="Times New Roman" panose="02020603050405020304" pitchFamily="18" charset="0"/>
                    <a:cs typeface="Times New Roman" panose="02020603050405020304" pitchFamily="18" charset="0"/>
                  </a:rPr>
                  <a:t>Условия, когда оба корня уравнения </a:t>
                </a:r>
                <a:r>
                  <a:rPr lang="ru-RU" sz="1400" dirty="0" smtClean="0">
                    <a:latin typeface="Cambria" panose="02040503050406030204" pitchFamily="18" charset="0"/>
                    <a:ea typeface="Times New Roman" panose="02020603050405020304" pitchFamily="18" charset="0"/>
                    <a:cs typeface="Times New Roman" panose="02020603050405020304" pitchFamily="18" charset="0"/>
                  </a:rPr>
                  <a:t>2</a:t>
                </a:r>
              </a:p>
              <a:p>
                <a:pPr>
                  <a:lnSpc>
                    <a:spcPct val="150000"/>
                  </a:lnSpc>
                  <a:spcAft>
                    <a:spcPts val="1000"/>
                  </a:spcAft>
                </a:pPr>
                <a:r>
                  <a:rPr lang="ru-RU" sz="1400" dirty="0" smtClean="0">
                    <a:latin typeface="Cambria" panose="02040503050406030204" pitchFamily="18" charset="0"/>
                    <a:ea typeface="Times New Roman" panose="02020603050405020304" pitchFamily="18" charset="0"/>
                    <a:cs typeface="Times New Roman" panose="02020603050405020304" pitchFamily="18" charset="0"/>
                  </a:rPr>
                  <a:t> </a:t>
                </a:r>
                <a:r>
                  <a:rPr lang="ru-RU" sz="1400" dirty="0">
                    <a:latin typeface="Cambria" panose="02040503050406030204" pitchFamily="18" charset="0"/>
                    <a:ea typeface="Times New Roman" panose="02020603050405020304" pitchFamily="18" charset="0"/>
                    <a:cs typeface="Times New Roman" panose="02020603050405020304" pitchFamily="18" charset="0"/>
                  </a:rPr>
                  <a:t>будут </a:t>
                </a:r>
                <a:r>
                  <a:rPr lang="ru-RU" sz="1400" dirty="0" smtClean="0">
                    <a:latin typeface="Cambria" panose="02040503050406030204" pitchFamily="18" charset="0"/>
                    <a:ea typeface="Times New Roman" panose="02020603050405020304" pitchFamily="18" charset="0"/>
                    <a:cs typeface="Times New Roman" panose="02020603050405020304" pitchFamily="18" charset="0"/>
                  </a:rPr>
                  <a:t>положительными   </a:t>
                </a:r>
                <a14:m>
                  <m:oMath xmlns:m="http://schemas.openxmlformats.org/officeDocument/2006/math">
                    <m:d>
                      <m:dPr>
                        <m:begChr m:val="{"/>
                        <m:endChr m:val=""/>
                        <m:ctrlPr>
                          <a:rPr lang="ru-RU" sz="1400" i="1">
                            <a:latin typeface="Cambria Math" panose="02040503050406030204" pitchFamily="18" charset="0"/>
                            <a:ea typeface="Times New Roman" panose="02020603050405020304" pitchFamily="18" charset="0"/>
                            <a:cs typeface="Times New Roman" panose="02020603050405020304" pitchFamily="18" charset="0"/>
                          </a:rPr>
                        </m:ctrlPr>
                      </m:dPr>
                      <m:e>
                        <m:eqArr>
                          <m:eqArrPr>
                            <m:ctrlPr>
                              <a:rPr lang="ru-RU" sz="1400" i="1">
                                <a:latin typeface="Cambria Math" panose="02040503050406030204" pitchFamily="18" charset="0"/>
                                <a:ea typeface="Times New Roman" panose="02020603050405020304" pitchFamily="18" charset="0"/>
                                <a:cs typeface="Times New Roman" panose="02020603050405020304" pitchFamily="18" charset="0"/>
                              </a:rPr>
                            </m:ctrlPr>
                          </m:eqArrPr>
                          <m:e>
                            <m:r>
                              <a:rPr lang="en-US" sz="1400" i="1">
                                <a:latin typeface="Cambria Math" panose="02040503050406030204" pitchFamily="18" charset="0"/>
                                <a:ea typeface="Times New Roman" panose="02020603050405020304" pitchFamily="18" charset="0"/>
                                <a:cs typeface="Times New Roman" panose="02020603050405020304" pitchFamily="18" charset="0"/>
                              </a:rPr>
                              <m:t>𝐷</m:t>
                            </m:r>
                            <m:r>
                              <a:rPr lang="ru-RU" sz="1400" i="1">
                                <a:latin typeface="Cambria Math" panose="02040503050406030204" pitchFamily="18" charset="0"/>
                                <a:ea typeface="Times New Roman" panose="02020603050405020304" pitchFamily="18" charset="0"/>
                                <a:cs typeface="Times New Roman" panose="02020603050405020304" pitchFamily="18" charset="0"/>
                              </a:rPr>
                              <m:t>&gt;0</m:t>
                            </m:r>
                          </m:e>
                          <m:e>
                            <m:r>
                              <a:rPr lang="ru-RU" sz="1400" i="1">
                                <a:latin typeface="Cambria Math" panose="02040503050406030204" pitchFamily="18" charset="0"/>
                                <a:ea typeface="Times New Roman" panose="02020603050405020304" pitchFamily="18" charset="0"/>
                                <a:cs typeface="Times New Roman" panose="02020603050405020304" pitchFamily="18" charset="0"/>
                              </a:rPr>
                              <m:t>𝑎</m:t>
                            </m:r>
                            <m:r>
                              <a:rPr lang="ru-RU" sz="1400" i="1">
                                <a:latin typeface="Cambria Math" panose="02040503050406030204" pitchFamily="18" charset="0"/>
                                <a:ea typeface="Times New Roman" panose="02020603050405020304" pitchFamily="18" charset="0"/>
                                <a:cs typeface="Times New Roman" panose="02020603050405020304" pitchFamily="18" charset="0"/>
                              </a:rPr>
                              <m:t>∙</m:t>
                            </m:r>
                            <m:r>
                              <a:rPr lang="ru-RU" sz="1400" i="1">
                                <a:latin typeface="Cambria Math" panose="02040503050406030204" pitchFamily="18" charset="0"/>
                                <a:ea typeface="Times New Roman" panose="02020603050405020304" pitchFamily="18" charset="0"/>
                                <a:cs typeface="Times New Roman" panose="02020603050405020304" pitchFamily="18" charset="0"/>
                              </a:rPr>
                              <m:t>𝑓</m:t>
                            </m:r>
                            <m:r>
                              <a:rPr lang="ru-RU" sz="1400" i="1">
                                <a:latin typeface="Cambria Math" panose="02040503050406030204" pitchFamily="18" charset="0"/>
                                <a:ea typeface="Times New Roman" panose="02020603050405020304" pitchFamily="18" charset="0"/>
                                <a:cs typeface="Times New Roman" panose="02020603050405020304" pitchFamily="18" charset="0"/>
                              </a:rPr>
                              <m:t>(0)&gt;0</m:t>
                            </m:r>
                          </m:e>
                        </m:eqArr>
                      </m:e>
                    </m:d>
                  </m:oMath>
                </a14:m>
                <a:endParaRPr lang="ru-RU" sz="1400" dirty="0">
                  <a:latin typeface="Cambria" panose="02040503050406030204" pitchFamily="18" charset="0"/>
                  <a:ea typeface="Calibri" panose="020F0502020204030204" pitchFamily="34" charset="0"/>
                  <a:cs typeface="Times New Roman" panose="02020603050405020304" pitchFamily="18" charset="0"/>
                </a:endParaRPr>
              </a:p>
              <a:p>
                <a:pPr>
                  <a:lnSpc>
                    <a:spcPct val="150000"/>
                  </a:lnSpc>
                  <a:spcAft>
                    <a:spcPts val="1000"/>
                  </a:spcAft>
                </a:pPr>
                <a14:m>
                  <m:oMath xmlns:m="http://schemas.openxmlformats.org/officeDocument/2006/math">
                    <m:d>
                      <m:dPr>
                        <m:begChr m:val="{"/>
                        <m:endChr m:val=""/>
                        <m:ctrlPr>
                          <a:rPr lang="ru-RU" sz="1400" i="1">
                            <a:latin typeface="Cambria Math" panose="02040503050406030204" pitchFamily="18" charset="0"/>
                            <a:ea typeface="Times New Roman" panose="02020603050405020304" pitchFamily="18" charset="0"/>
                            <a:cs typeface="Times New Roman" panose="02020603050405020304" pitchFamily="18" charset="0"/>
                          </a:rPr>
                        </m:ctrlPr>
                      </m:dPr>
                      <m:e>
                        <m:eqArr>
                          <m:eqArrPr>
                            <m:ctrlPr>
                              <a:rPr lang="ru-RU" sz="1400" i="1">
                                <a:latin typeface="Cambria Math" panose="02040503050406030204" pitchFamily="18" charset="0"/>
                                <a:ea typeface="Times New Roman" panose="02020603050405020304" pitchFamily="18" charset="0"/>
                                <a:cs typeface="Times New Roman" panose="02020603050405020304" pitchFamily="18" charset="0"/>
                              </a:rPr>
                            </m:ctrlPr>
                          </m:eqArrPr>
                          <m:e>
                            <m:r>
                              <a:rPr lang="en-US" sz="1400" i="1">
                                <a:latin typeface="Cambria Math" panose="02040503050406030204" pitchFamily="18" charset="0"/>
                                <a:ea typeface="Times New Roman" panose="02020603050405020304" pitchFamily="18" charset="0"/>
                                <a:cs typeface="Times New Roman" panose="02020603050405020304" pitchFamily="18" charset="0"/>
                              </a:rPr>
                              <m:t>𝑎</m:t>
                            </m:r>
                            <m:r>
                              <a:rPr lang="ru-RU" sz="1400" i="1">
                                <a:latin typeface="Cambria Math" panose="02040503050406030204" pitchFamily="18" charset="0"/>
                                <a:ea typeface="Times New Roman" panose="02020603050405020304" pitchFamily="18" charset="0"/>
                                <a:cs typeface="Times New Roman" panose="02020603050405020304" pitchFamily="18" charset="0"/>
                              </a:rPr>
                              <m:t>∈(−0,5;4,5)</m:t>
                            </m:r>
                          </m:e>
                          <m:e>
                            <m:r>
                              <a:rPr lang="ru-RU" sz="1400" i="1">
                                <a:latin typeface="Cambria Math" panose="02040503050406030204" pitchFamily="18" charset="0"/>
                                <a:ea typeface="Times New Roman" panose="02020603050405020304" pitchFamily="18" charset="0"/>
                                <a:cs typeface="Times New Roman" panose="02020603050405020304" pitchFamily="18" charset="0"/>
                              </a:rPr>
                              <m:t>1∙(</m:t>
                            </m:r>
                            <m:sSup>
                              <m:sSupPr>
                                <m:ctrlPr>
                                  <a:rPr lang="ru-RU" sz="1400" i="1">
                                    <a:latin typeface="Cambria Math" panose="02040503050406030204" pitchFamily="18" charset="0"/>
                                    <a:ea typeface="Times New Roman" panose="02020603050405020304" pitchFamily="18" charset="0"/>
                                    <a:cs typeface="Times New Roman" panose="02020603050405020304" pitchFamily="18" charset="0"/>
                                  </a:rPr>
                                </m:ctrlPr>
                              </m:sSupPr>
                              <m:e>
                                <m:r>
                                  <a:rPr lang="ru-RU" sz="1400" i="1">
                                    <a:latin typeface="Cambria Math" panose="02040503050406030204" pitchFamily="18" charset="0"/>
                                    <a:ea typeface="Times New Roman" panose="02020603050405020304" pitchFamily="18" charset="0"/>
                                    <a:cs typeface="Times New Roman" panose="02020603050405020304" pitchFamily="18" charset="0"/>
                                  </a:rPr>
                                  <m:t>𝑎</m:t>
                                </m:r>
                              </m:e>
                              <m:sup>
                                <m:r>
                                  <a:rPr lang="ru-RU" sz="1400" i="1">
                                    <a:latin typeface="Cambria Math" panose="02040503050406030204" pitchFamily="18" charset="0"/>
                                    <a:ea typeface="Times New Roman" panose="02020603050405020304" pitchFamily="18" charset="0"/>
                                    <a:cs typeface="Times New Roman" panose="02020603050405020304" pitchFamily="18" charset="0"/>
                                  </a:rPr>
                                  <m:t>2</m:t>
                                </m:r>
                              </m:sup>
                            </m:sSup>
                            <m:r>
                              <a:rPr lang="ru-RU" sz="1400" i="1">
                                <a:latin typeface="Cambria Math" panose="02040503050406030204" pitchFamily="18" charset="0"/>
                                <a:ea typeface="Times New Roman" panose="02020603050405020304" pitchFamily="18" charset="0"/>
                                <a:cs typeface="Times New Roman" panose="02020603050405020304" pitchFamily="18" charset="0"/>
                              </a:rPr>
                              <m:t>−4</m:t>
                            </m:r>
                            <m:r>
                              <a:rPr lang="ru-RU" sz="1400" i="1">
                                <a:latin typeface="Cambria Math" panose="02040503050406030204" pitchFamily="18" charset="0"/>
                                <a:ea typeface="Times New Roman" panose="02020603050405020304" pitchFamily="18" charset="0"/>
                                <a:cs typeface="Times New Roman" panose="02020603050405020304" pitchFamily="18" charset="0"/>
                              </a:rPr>
                              <m:t>𝑎</m:t>
                            </m:r>
                            <m:r>
                              <a:rPr lang="ru-RU" sz="1400" i="1">
                                <a:latin typeface="Cambria Math" panose="02040503050406030204" pitchFamily="18" charset="0"/>
                                <a:ea typeface="Times New Roman" panose="02020603050405020304" pitchFamily="18" charset="0"/>
                                <a:cs typeface="Times New Roman" panose="02020603050405020304" pitchFamily="18" charset="0"/>
                              </a:rPr>
                              <m:t>)&gt;0</m:t>
                            </m:r>
                          </m:e>
                        </m:eqArr>
                      </m:e>
                    </m:d>
                  </m:oMath>
                </a14:m>
                <a:r>
                  <a:rPr lang="ru-RU" sz="1400" dirty="0">
                    <a:latin typeface="Cambria" panose="02040503050406030204" pitchFamily="18" charset="0"/>
                    <a:ea typeface="Times New Roman" panose="02020603050405020304" pitchFamily="18" charset="0"/>
                    <a:cs typeface="Times New Roman" panose="02020603050405020304" pitchFamily="18" charset="0"/>
                  </a:rPr>
                  <a:t>;      </a:t>
                </a:r>
                <a14:m>
                  <m:oMath xmlns:m="http://schemas.openxmlformats.org/officeDocument/2006/math">
                    <m:d>
                      <m:dPr>
                        <m:begChr m:val="{"/>
                        <m:endChr m:val=""/>
                        <m:ctrlPr>
                          <a:rPr lang="ru-RU" sz="1400" i="1">
                            <a:latin typeface="Cambria Math" panose="02040503050406030204" pitchFamily="18" charset="0"/>
                            <a:ea typeface="Times New Roman" panose="02020603050405020304" pitchFamily="18" charset="0"/>
                            <a:cs typeface="Times New Roman" panose="02020603050405020304" pitchFamily="18" charset="0"/>
                          </a:rPr>
                        </m:ctrlPr>
                      </m:dPr>
                      <m:e>
                        <m:eqArr>
                          <m:eqArrPr>
                            <m:ctrlPr>
                              <a:rPr lang="ru-RU" sz="1400" i="1">
                                <a:latin typeface="Cambria Math" panose="02040503050406030204" pitchFamily="18" charset="0"/>
                                <a:ea typeface="Times New Roman" panose="02020603050405020304" pitchFamily="18" charset="0"/>
                                <a:cs typeface="Times New Roman" panose="02020603050405020304" pitchFamily="18" charset="0"/>
                              </a:rPr>
                            </m:ctrlPr>
                          </m:eqArrPr>
                          <m:e>
                            <m:r>
                              <a:rPr lang="ru-RU" sz="1400" i="1">
                                <a:latin typeface="Cambria Math" panose="02040503050406030204" pitchFamily="18" charset="0"/>
                                <a:ea typeface="Times New Roman" panose="02020603050405020304" pitchFamily="18" charset="0"/>
                                <a:cs typeface="Times New Roman" panose="02020603050405020304" pitchFamily="18" charset="0"/>
                              </a:rPr>
                              <m:t>(−0,5;4,5)</m:t>
                            </m:r>
                          </m:e>
                          <m:e>
                            <m:r>
                              <a:rPr lang="ru-RU" sz="1400" i="1">
                                <a:latin typeface="Cambria Math" panose="02040503050406030204" pitchFamily="18" charset="0"/>
                                <a:ea typeface="Times New Roman" panose="02020603050405020304" pitchFamily="18" charset="0"/>
                                <a:cs typeface="Times New Roman" panose="02020603050405020304" pitchFamily="18" charset="0"/>
                              </a:rPr>
                              <m:t>(−∞;0)∪(4;∞)</m:t>
                            </m:r>
                          </m:e>
                        </m:eqArr>
                      </m:e>
                    </m:d>
                  </m:oMath>
                </a14:m>
                <a:r>
                  <a:rPr lang="ru-RU" sz="1400" dirty="0">
                    <a:latin typeface="Cambria" panose="02040503050406030204" pitchFamily="18" charset="0"/>
                    <a:ea typeface="Times New Roman" panose="02020603050405020304" pitchFamily="18" charset="0"/>
                    <a:cs typeface="Times New Roman" panose="02020603050405020304" pitchFamily="18" charset="0"/>
                  </a:rPr>
                  <a:t>    </a:t>
                </a:r>
                <a14:m>
                  <m:oMath xmlns:m="http://schemas.openxmlformats.org/officeDocument/2006/math">
                    <m:r>
                      <a:rPr lang="en-US" sz="1400" i="1">
                        <a:latin typeface="Cambria Math" panose="02040503050406030204" pitchFamily="18" charset="0"/>
                        <a:ea typeface="Times New Roman" panose="02020603050405020304" pitchFamily="18" charset="0"/>
                        <a:cs typeface="Times New Roman" panose="02020603050405020304" pitchFamily="18" charset="0"/>
                      </a:rPr>
                      <m:t>𝑎</m:t>
                    </m:r>
                    <m:r>
                      <a:rPr lang="ru-RU" sz="1400" i="1">
                        <a:latin typeface="Cambria Math" panose="02040503050406030204" pitchFamily="18" charset="0"/>
                        <a:ea typeface="Times New Roman" panose="02020603050405020304" pitchFamily="18" charset="0"/>
                        <a:cs typeface="Times New Roman" panose="02020603050405020304" pitchFamily="18" charset="0"/>
                      </a:rPr>
                      <m:t>∈(−0,5;0)∪(4;4,5)</m:t>
                    </m:r>
                  </m:oMath>
                </a14:m>
                <a:endParaRPr lang="ru-RU" sz="1400" dirty="0">
                  <a:latin typeface="Cambria" panose="02040503050406030204" pitchFamily="18" charset="0"/>
                  <a:ea typeface="Calibri" panose="020F0502020204030204" pitchFamily="34" charset="0"/>
                  <a:cs typeface="Times New Roman" panose="02020603050405020304" pitchFamily="18" charset="0"/>
                </a:endParaRPr>
              </a:p>
              <a:p>
                <a:pPr>
                  <a:lnSpc>
                    <a:spcPct val="150000"/>
                  </a:lnSpc>
                  <a:spcAft>
                    <a:spcPts val="1000"/>
                  </a:spcAft>
                </a:pPr>
                <a:r>
                  <a:rPr lang="ru-RU" sz="1400" dirty="0">
                    <a:latin typeface="Cambria" panose="02040503050406030204" pitchFamily="18" charset="0"/>
                    <a:ea typeface="Times New Roman" panose="02020603050405020304" pitchFamily="18" charset="0"/>
                    <a:cs typeface="Times New Roman" panose="02020603050405020304" pitchFamily="18" charset="0"/>
                  </a:rPr>
                  <a:t>Ответ: </a:t>
                </a:r>
                <a14:m>
                  <m:oMath xmlns:m="http://schemas.openxmlformats.org/officeDocument/2006/math">
                    <m:r>
                      <a:rPr lang="ru-RU" sz="1400" i="1">
                        <a:latin typeface="Cambria Math" panose="02040503050406030204" pitchFamily="18" charset="0"/>
                        <a:ea typeface="Times New Roman" panose="02020603050405020304" pitchFamily="18" charset="0"/>
                        <a:cs typeface="Times New Roman" panose="02020603050405020304" pitchFamily="18" charset="0"/>
                      </a:rPr>
                      <m:t>при </m:t>
                    </m:r>
                    <m:r>
                      <a:rPr lang="en-US" sz="1400" i="1">
                        <a:latin typeface="Cambria Math" panose="02040503050406030204" pitchFamily="18" charset="0"/>
                        <a:ea typeface="Times New Roman" panose="02020603050405020304" pitchFamily="18" charset="0"/>
                        <a:cs typeface="Times New Roman" panose="02020603050405020304" pitchFamily="18" charset="0"/>
                      </a:rPr>
                      <m:t>𝑎</m:t>
                    </m:r>
                    <m:r>
                      <a:rPr lang="ru-RU" sz="1400" i="1">
                        <a:latin typeface="Cambria Math" panose="02040503050406030204" pitchFamily="18" charset="0"/>
                        <a:ea typeface="Times New Roman" panose="02020603050405020304" pitchFamily="18" charset="0"/>
                        <a:cs typeface="Times New Roman" panose="02020603050405020304" pitchFamily="18" charset="0"/>
                      </a:rPr>
                      <m:t>∈</m:t>
                    </m:r>
                    <m:d>
                      <m:dPr>
                        <m:ctrlPr>
                          <a:rPr lang="ru-RU" sz="1400" i="1">
                            <a:latin typeface="Cambria Math" panose="02040503050406030204" pitchFamily="18" charset="0"/>
                            <a:ea typeface="Times New Roman" panose="02020603050405020304" pitchFamily="18" charset="0"/>
                            <a:cs typeface="Times New Roman" panose="02020603050405020304" pitchFamily="18" charset="0"/>
                          </a:rPr>
                        </m:ctrlPr>
                      </m:dPr>
                      <m:e>
                        <m:r>
                          <a:rPr lang="ru-RU" sz="1400" i="1">
                            <a:latin typeface="Cambria Math" panose="02040503050406030204" pitchFamily="18" charset="0"/>
                            <a:ea typeface="Times New Roman" panose="02020603050405020304" pitchFamily="18" charset="0"/>
                            <a:cs typeface="Times New Roman" panose="02020603050405020304" pitchFamily="18" charset="0"/>
                          </a:rPr>
                          <m:t>−0,5;0</m:t>
                        </m:r>
                      </m:e>
                    </m:d>
                    <m:r>
                      <a:rPr lang="ru-RU" sz="1400" i="1">
                        <a:latin typeface="Cambria Math" panose="02040503050406030204" pitchFamily="18" charset="0"/>
                        <a:ea typeface="Times New Roman" panose="02020603050405020304" pitchFamily="18" charset="0"/>
                        <a:cs typeface="Times New Roman" panose="02020603050405020304" pitchFamily="18" charset="0"/>
                      </a:rPr>
                      <m:t>∪</m:t>
                    </m:r>
                    <m:d>
                      <m:dPr>
                        <m:ctrlPr>
                          <a:rPr lang="ru-RU" sz="1400" i="1">
                            <a:latin typeface="Cambria Math" panose="02040503050406030204" pitchFamily="18" charset="0"/>
                            <a:ea typeface="Times New Roman" panose="02020603050405020304" pitchFamily="18" charset="0"/>
                            <a:cs typeface="Times New Roman" panose="02020603050405020304" pitchFamily="18" charset="0"/>
                          </a:rPr>
                        </m:ctrlPr>
                      </m:dPr>
                      <m:e>
                        <m:r>
                          <a:rPr lang="ru-RU" sz="1400" i="1">
                            <a:latin typeface="Cambria Math" panose="02040503050406030204" pitchFamily="18" charset="0"/>
                            <a:ea typeface="Times New Roman" panose="02020603050405020304" pitchFamily="18" charset="0"/>
                            <a:cs typeface="Times New Roman" panose="02020603050405020304" pitchFamily="18" charset="0"/>
                          </a:rPr>
                          <m:t>4;4,5</m:t>
                        </m:r>
                      </m:e>
                    </m:d>
                    <m:r>
                      <a:rPr lang="ru-RU" sz="1400" i="1">
                        <a:latin typeface="Cambria Math" panose="02040503050406030204" pitchFamily="18" charset="0"/>
                        <a:ea typeface="Times New Roman" panose="02020603050405020304" pitchFamily="18" charset="0"/>
                        <a:cs typeface="Times New Roman" panose="02020603050405020304" pitchFamily="18" charset="0"/>
                      </a:rPr>
                      <m:t> уравнение имеет 2 корня. </m:t>
                    </m:r>
                  </m:oMath>
                </a14:m>
                <a:r>
                  <a:rPr lang="ru-RU" sz="1400" dirty="0">
                    <a:latin typeface="Cambria" panose="02040503050406030204" pitchFamily="18" charset="0"/>
                    <a:ea typeface="Calibri" panose="020F0502020204030204" pitchFamily="34" charset="0"/>
                    <a:cs typeface="Times New Roman" panose="02020603050405020304" pitchFamily="18" charset="0"/>
                  </a:rPr>
                  <a:t>       </a:t>
                </a:r>
              </a:p>
            </p:txBody>
          </p:sp>
        </mc:Choice>
        <mc:Fallback xmlns="">
          <p:sp>
            <p:nvSpPr>
              <p:cNvPr id="3" name="Прямоугольник 2"/>
              <p:cNvSpPr>
                <a:spLocks noRot="1" noChangeAspect="1" noMove="1" noResize="1" noEditPoints="1" noAdjustHandles="1" noChangeArrowheads="1" noChangeShapeType="1" noTextEdit="1"/>
              </p:cNvSpPr>
              <p:nvPr/>
            </p:nvSpPr>
            <p:spPr>
              <a:xfrm>
                <a:off x="1893401" y="1777046"/>
                <a:ext cx="5244860" cy="3919406"/>
              </a:xfrm>
              <a:prstGeom prst="rect">
                <a:avLst/>
              </a:prstGeom>
              <a:blipFill rotWithShape="0">
                <a:blip r:embed="rId6"/>
                <a:stretch>
                  <a:fillRect l="-15349" b="-25078"/>
                </a:stretch>
              </a:blipFill>
            </p:spPr>
            <p:txBody>
              <a:bodyPr/>
              <a:lstStyle/>
              <a:p>
                <a:r>
                  <a:rPr lang="ru-RU">
                    <a:noFill/>
                  </a:rPr>
                  <a:t> </a:t>
                </a:r>
              </a:p>
            </p:txBody>
          </p:sp>
        </mc:Fallback>
      </mc:AlternateContent>
      <p:pic>
        <p:nvPicPr>
          <p:cNvPr id="4" name="Рисунок 3"/>
          <p:cNvPicPr>
            <a:picLocks noChangeAspect="1"/>
          </p:cNvPicPr>
          <p:nvPr/>
        </p:nvPicPr>
        <p:blipFill>
          <a:blip r:embed="rId7"/>
          <a:stretch>
            <a:fillRect/>
          </a:stretch>
        </p:blipFill>
        <p:spPr>
          <a:xfrm>
            <a:off x="6408238" y="1903629"/>
            <a:ext cx="1876102" cy="1929925"/>
          </a:xfrm>
          <a:prstGeom prst="rect">
            <a:avLst/>
          </a:prstGeom>
        </p:spPr>
      </p:pic>
    </p:spTree>
    <p:extLst>
      <p:ext uri="{BB962C8B-B14F-4D97-AF65-F5344CB8AC3E}">
        <p14:creationId xmlns:p14="http://schemas.microsoft.com/office/powerpoint/2010/main" val="2885141921"/>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Тема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Тема 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Тема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816</TotalTime>
  <Words>346</Words>
  <Application>Microsoft Office PowerPoint</Application>
  <PresentationFormat>Экран (4:3)</PresentationFormat>
  <Paragraphs>99</Paragraphs>
  <Slides>14</Slides>
  <Notes>13</Notes>
  <HiddenSlides>0</HiddenSlides>
  <MMClips>0</MMClips>
  <ScaleCrop>false</ScaleCrop>
  <HeadingPairs>
    <vt:vector size="6" baseType="variant">
      <vt:variant>
        <vt:lpstr>Использованные шрифты</vt:lpstr>
      </vt:variant>
      <vt:variant>
        <vt:i4>7</vt:i4>
      </vt:variant>
      <vt:variant>
        <vt:lpstr>Тема</vt:lpstr>
      </vt:variant>
      <vt:variant>
        <vt:i4>1</vt:i4>
      </vt:variant>
      <vt:variant>
        <vt:lpstr>Заголовки слайдов</vt:lpstr>
      </vt:variant>
      <vt:variant>
        <vt:i4>14</vt:i4>
      </vt:variant>
    </vt:vector>
  </HeadingPairs>
  <TitlesOfParts>
    <vt:vector size="22" baseType="lpstr">
      <vt:lpstr>Arial</vt:lpstr>
      <vt:lpstr>Calibri</vt:lpstr>
      <vt:lpstr>Calibri Light</vt:lpstr>
      <vt:lpstr>Cambria</vt:lpstr>
      <vt:lpstr>Cambria Math</vt:lpstr>
      <vt:lpstr>Century Gothic</vt:lpstr>
      <vt:lpstr>Times New Roman</vt:lpstr>
      <vt:lpstr>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     Уравнение 2</vt:lpstr>
      <vt:lpstr>Презентация PowerPoint</vt:lpstr>
    </vt:vector>
  </TitlesOfParts>
  <Company>Hewlett-Packard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База Шарташская</dc:creator>
  <cp:lastModifiedBy>Vladimir K</cp:lastModifiedBy>
  <cp:revision>90</cp:revision>
  <dcterms:created xsi:type="dcterms:W3CDTF">2014-09-10T04:53:24Z</dcterms:created>
  <dcterms:modified xsi:type="dcterms:W3CDTF">2020-07-24T14:04:03Z</dcterms:modified>
</cp:coreProperties>
</file>