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5" r:id="rId9"/>
    <p:sldId id="267" r:id="rId10"/>
    <p:sldId id="268" r:id="rId11"/>
    <p:sldId id="269" r:id="rId12"/>
    <p:sldId id="272" r:id="rId13"/>
    <p:sldId id="270" r:id="rId14"/>
    <p:sldId id="276" r:id="rId15"/>
    <p:sldId id="271" r:id="rId16"/>
    <p:sldId id="264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3" autoAdjust="0"/>
    <p:restoredTop sz="94660"/>
  </p:normalViewPr>
  <p:slideViewPr>
    <p:cSldViewPr>
      <p:cViewPr varScale="1">
        <p:scale>
          <a:sx n="65" d="100"/>
          <a:sy n="65" d="100"/>
        </p:scale>
        <p:origin x="-12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17F7F-464E-4CEF-9D38-7D767D6E1884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1495E-5B9A-4E0E-8D67-ADD9E437C6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429684" cy="2664295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Проценты </a:t>
            </a:r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от </a:t>
            </a:r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истории возникновения </a:t>
            </a:r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до </a:t>
            </a:r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нашего времени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429132"/>
            <a:ext cx="6643734" cy="1571636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sz="5800" b="1" dirty="0" smtClean="0">
                <a:solidFill>
                  <a:schemeClr val="tx2"/>
                </a:solidFill>
                <a:latin typeface="Monotype Corsiva" pitchFamily="66" charset="0"/>
              </a:rPr>
              <a:t>Татьяна Махрова</a:t>
            </a:r>
          </a:p>
          <a:p>
            <a:pPr>
              <a:defRPr/>
            </a:pPr>
            <a:r>
              <a:rPr lang="ru-RU" sz="4000" dirty="0" smtClean="0">
                <a:solidFill>
                  <a:schemeClr val="tx2"/>
                </a:solidFill>
                <a:latin typeface="Monotype Corsiva" pitchFamily="66" charset="0"/>
              </a:rPr>
              <a:t>6 «А» класс</a:t>
            </a:r>
          </a:p>
          <a:p>
            <a:pPr>
              <a:defRPr/>
            </a:pPr>
            <a:r>
              <a:rPr lang="ru-RU" sz="4000" dirty="0" smtClean="0">
                <a:solidFill>
                  <a:schemeClr val="tx2"/>
                </a:solidFill>
                <a:latin typeface="Monotype Corsiva" pitchFamily="66" charset="0"/>
              </a:rPr>
              <a:t>Гимназия № 11</a:t>
            </a:r>
          </a:p>
          <a:p>
            <a:pPr>
              <a:defRPr/>
            </a:pPr>
            <a:endParaRPr lang="ru-RU" sz="2800" dirty="0">
              <a:solidFill>
                <a:schemeClr val="tx2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5872336"/>
            <a:ext cx="8072494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800" dirty="0" smtClean="0">
                <a:solidFill>
                  <a:schemeClr val="tx2"/>
                </a:solidFill>
                <a:latin typeface="Monotype Corsiva" pitchFamily="66" charset="0"/>
              </a:rPr>
              <a:t>Руководитель </a:t>
            </a:r>
            <a:r>
              <a:rPr lang="ru-RU" sz="2800" b="1" dirty="0" err="1" smtClean="0">
                <a:solidFill>
                  <a:schemeClr val="tx2"/>
                </a:solidFill>
                <a:latin typeface="Monotype Corsiva" pitchFamily="66" charset="0"/>
              </a:rPr>
              <a:t>Гайлит</a:t>
            </a: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Ирина Владимировна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496"/>
            <a:ext cx="8229600" cy="3543312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/>
              <a:t>Денежные расчеты с процентами были особенно распространены в Древнем Риме. Римляне называли процентами деньги, которые платил должник заимодавцу за каждую сотню. Даже римский сенат вынужден был установить максимально допустимый процент, взимаемый с должника, так как некоторые заимодавцы усердствовали в получении процентных денег. От римлян проценты перешли к другим народам.</a:t>
            </a:r>
          </a:p>
        </p:txBody>
      </p:sp>
      <p:pic>
        <p:nvPicPr>
          <p:cNvPr id="24578" name="Picture 2" descr="http://1.bp.blogspot.com/-ri7rGctNJxs/VWYbyiwp1dI/AAAAAAAAAcw/iGrT9U0RXqo/s1600/1002753-_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4936755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6215106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143380"/>
            <a:ext cx="8501122" cy="2571768"/>
          </a:xfrm>
        </p:spPr>
        <p:txBody>
          <a:bodyPr>
            <a:normAutofit/>
          </a:bodyPr>
          <a:lstStyle/>
          <a:p>
            <a:pPr indent="17463">
              <a:buNone/>
            </a:pPr>
            <a:r>
              <a:rPr lang="ru-RU" sz="2600" dirty="0" smtClean="0"/>
              <a:t>Существует две версии происхождения знака %. </a:t>
            </a:r>
          </a:p>
          <a:p>
            <a:pPr indent="17463">
              <a:buNone/>
            </a:pPr>
            <a:r>
              <a:rPr lang="ru-RU" sz="2600" dirty="0" smtClean="0"/>
              <a:t>Одна из версий - это ошибка наборщика, который, набирая в 1685 году в Париже книгу под названием "Руководство по коммерческой арифметике" </a:t>
            </a:r>
            <a:r>
              <a:rPr lang="ru-RU" sz="2600" dirty="0" err="1" smtClean="0"/>
              <a:t>Матье</a:t>
            </a:r>
            <a:r>
              <a:rPr lang="ru-RU" sz="2600" dirty="0" smtClean="0"/>
              <a:t> де </a:t>
            </a:r>
            <a:r>
              <a:rPr lang="ru-RU" sz="2600" dirty="0" err="1" smtClean="0"/>
              <a:t>ла</a:t>
            </a:r>
            <a:r>
              <a:rPr lang="ru-RU" sz="2600" dirty="0" smtClean="0"/>
              <a:t> Порта, по ошибке вместо слова "</a:t>
            </a:r>
            <a:r>
              <a:rPr lang="ru-RU" sz="2600" dirty="0" err="1" smtClean="0"/>
              <a:t>cto</a:t>
            </a:r>
            <a:r>
              <a:rPr lang="ru-RU" sz="2600" dirty="0" smtClean="0"/>
              <a:t>" поставил знак </a:t>
            </a:r>
            <a:r>
              <a:rPr lang="ru-RU" sz="2600" b="1" dirty="0" smtClean="0"/>
              <a:t>%.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630555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214282" y="4286256"/>
            <a:ext cx="892971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6363">
              <a:buNone/>
            </a:pPr>
            <a:r>
              <a:rPr lang="ru-RU" sz="2600" dirty="0" smtClean="0"/>
              <a:t>По другой версии знак % происходит, как полагают, от итальянского слова </a:t>
            </a:r>
            <a:r>
              <a:rPr lang="ru-RU" sz="2600" b="1" dirty="0" err="1" smtClean="0"/>
              <a:t>cento</a:t>
            </a:r>
            <a:r>
              <a:rPr lang="ru-RU" sz="2600" b="1" dirty="0" smtClean="0"/>
              <a:t> (сто), </a:t>
            </a:r>
            <a:r>
              <a:rPr lang="ru-RU" sz="2600" dirty="0" smtClean="0"/>
              <a:t>которое в процентных расчетах часто писалось сокращенно </a:t>
            </a:r>
            <a:r>
              <a:rPr lang="ru-RU" sz="2600" dirty="0" err="1" smtClean="0"/>
              <a:t>cto</a:t>
            </a:r>
            <a:r>
              <a:rPr lang="ru-RU" sz="2600" dirty="0" smtClean="0"/>
              <a:t>. Отсюда путем дальнейшего упрощения в скорописи буквы </a:t>
            </a:r>
            <a:r>
              <a:rPr lang="ru-RU" sz="2600" dirty="0" err="1" smtClean="0"/>
              <a:t>t</a:t>
            </a:r>
            <a:r>
              <a:rPr lang="ru-RU" sz="2600" dirty="0" smtClean="0"/>
              <a:t> в наклонную черту произошел современный символ для обозначения процента.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01122" cy="2500330"/>
          </a:xfrm>
        </p:spPr>
        <p:txBody>
          <a:bodyPr>
            <a:normAutofit lnSpcReduction="10000"/>
          </a:bodyPr>
          <a:lstStyle/>
          <a:p>
            <a:pPr indent="17463" algn="ctr">
              <a:buNone/>
            </a:pPr>
            <a:r>
              <a:rPr lang="ru-RU" dirty="0" smtClean="0"/>
              <a:t>Роль процентов в жизни человека велика. Они имеют широкое практическое применение в промышленности, медицине, торговле, кулинарии, статистике и многих других отраслях. </a:t>
            </a:r>
          </a:p>
        </p:txBody>
      </p:sp>
      <p:pic>
        <p:nvPicPr>
          <p:cNvPr id="2052" name="Picture 4" descr="https://vgastronom-nn.ru/upload/iblock/e0e/e0e0655e3456873f31e0f171285197b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2357430"/>
            <a:ext cx="3700846" cy="3500462"/>
          </a:xfrm>
          <a:prstGeom prst="rect">
            <a:avLst/>
          </a:prstGeom>
          <a:noFill/>
        </p:spPr>
      </p:pic>
      <p:pic>
        <p:nvPicPr>
          <p:cNvPr id="5" name="Picture 8" descr="https://ogy.ru/wp-content/uploads/2018/07/b1arojimagessy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2285992"/>
            <a:ext cx="2201847" cy="2201847"/>
          </a:xfrm>
          <a:prstGeom prst="rect">
            <a:avLst/>
          </a:prstGeom>
          <a:noFill/>
        </p:spPr>
      </p:pic>
      <p:pic>
        <p:nvPicPr>
          <p:cNvPr id="6" name="Picture 2" descr="https://www.furnishhome.ru/articles/2002/foto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428868"/>
            <a:ext cx="2500330" cy="2500330"/>
          </a:xfrm>
          <a:prstGeom prst="rect">
            <a:avLst/>
          </a:prstGeom>
          <a:noFill/>
        </p:spPr>
      </p:pic>
      <p:pic>
        <p:nvPicPr>
          <p:cNvPr id="2054" name="Picture 6" descr="https://pngimg.com/uploads/butter/butter_PNG2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357694"/>
            <a:ext cx="2934156" cy="2034673"/>
          </a:xfrm>
          <a:prstGeom prst="rect">
            <a:avLst/>
          </a:prstGeom>
          <a:noFill/>
        </p:spPr>
      </p:pic>
      <p:pic>
        <p:nvPicPr>
          <p:cNvPr id="2056" name="Picture 8" descr="http://taigerfish.ru/uploads/posts/2018-03/1520117989_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357694"/>
            <a:ext cx="1814577" cy="2148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9445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 descr="http://narodvest.ru/_nw/18/79527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643290"/>
            <a:ext cx="5703518" cy="3214710"/>
          </a:xfrm>
          <a:prstGeom prst="rect">
            <a:avLst/>
          </a:prstGeom>
          <a:noFill/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86190"/>
            <a:ext cx="29662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85720" y="21429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 помощью процентов более ярко можно донести нужную информацию до любого человека. </a:t>
            </a:r>
            <a:endParaRPr lang="ru-RU" sz="2800" dirty="0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214422"/>
            <a:ext cx="46958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Типы задач на проценты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3471874"/>
          </a:xfrm>
        </p:spPr>
        <p:txBody>
          <a:bodyPr/>
          <a:lstStyle/>
          <a:p>
            <a:pPr algn="ctr"/>
            <a:r>
              <a:rPr lang="ru-RU" i="1" dirty="0" smtClean="0"/>
              <a:t>Нахождение  процента от заданного числа. </a:t>
            </a:r>
          </a:p>
          <a:p>
            <a:pPr algn="ctr"/>
            <a:r>
              <a:rPr lang="ru-RU" i="1" dirty="0" smtClean="0"/>
              <a:t>Нахождение числа по его проценту.</a:t>
            </a:r>
          </a:p>
          <a:p>
            <a:pPr algn="ctr"/>
            <a:r>
              <a:rPr lang="ru-RU" i="1" dirty="0" smtClean="0"/>
              <a:t>Нахождение процентного отношения одного числа от другого</a:t>
            </a:r>
            <a:r>
              <a:rPr lang="ru-RU" b="1" dirty="0" smtClean="0"/>
              <a:t> </a:t>
            </a:r>
            <a:r>
              <a:rPr lang="ru-RU" i="1" dirty="0" smtClean="0"/>
              <a:t>(часть от целого числа).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Продукт проекта - «Сборник задач на проценты»</a:t>
            </a:r>
            <a:b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22860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 smtClean="0">
                <a:ea typeface="Microsoft JhengHei UI" pitchFamily="34" charset="-120"/>
              </a:rPr>
              <a:t>Можно использовать учителю математики на уроках и во внеурочной деятельности, ученикам – как дополнительный материал при изучении темы «Проценты»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290"/>
            <a:ext cx="4522684" cy="642942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14"/>
            <a:ext cx="4745507" cy="664371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41420"/>
            <a:ext cx="4786346" cy="65737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71462"/>
            <a:ext cx="4780917" cy="65722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000372"/>
            <a:ext cx="8643998" cy="35719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Куда б ни шел, ни ехал ты,</a:t>
            </a:r>
            <a:endParaRPr lang="ru-RU" sz="4800" dirty="0" smtClean="0"/>
          </a:p>
          <a:p>
            <a:pPr algn="ctr">
              <a:buNone/>
            </a:pPr>
            <a:r>
              <a:rPr lang="ru-RU" sz="4800" b="1" dirty="0" smtClean="0"/>
              <a:t>Но, что ни говори…</a:t>
            </a:r>
            <a:endParaRPr lang="ru-RU" sz="4800" dirty="0" smtClean="0"/>
          </a:p>
          <a:p>
            <a:pPr algn="ctr">
              <a:buNone/>
            </a:pPr>
            <a:r>
              <a:rPr lang="ru-RU" sz="4800" b="1" dirty="0" smtClean="0"/>
              <a:t>Проценты встретишь ты везде </a:t>
            </a:r>
            <a:endParaRPr lang="ru-RU" sz="4800" dirty="0" smtClean="0"/>
          </a:p>
          <a:p>
            <a:pPr algn="ctr">
              <a:buNone/>
            </a:pPr>
            <a:r>
              <a:rPr lang="ru-RU" sz="4800" b="1" dirty="0" smtClean="0"/>
              <a:t>На жизненном пути</a:t>
            </a:r>
            <a:endParaRPr lang="ru-RU" sz="4800" dirty="0" smtClean="0"/>
          </a:p>
          <a:p>
            <a:endParaRPr lang="ru-RU" dirty="0"/>
          </a:p>
        </p:txBody>
      </p:sp>
      <p:pic>
        <p:nvPicPr>
          <p:cNvPr id="13314" name="Picture 2" descr="Sketch of working little people with big percent sign. Doodle cute miniature scene of workers and financial symbol. Hand drawn cartoon vector illustration for business design. Фото со стока - 7217328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2" y="21431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4071942"/>
            <a:ext cx="3672408" cy="2600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Цель проекта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</a:t>
            </a:r>
            <a:r>
              <a:rPr lang="ru-RU" sz="2800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О</a:t>
            </a:r>
            <a:r>
              <a:rPr lang="ru-RU" dirty="0" smtClean="0"/>
              <a:t>бобщить и систематизировать знания по теме "Проценты", выделить практическую значимость этого понятия в различных сферах деятельности человека, показать широту применения такого простого и известного математического аппарата, как процентные вычисления.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</a:br>
            <a:endParaRPr lang="ru-RU" sz="2800" dirty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Задачи проекта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686320"/>
          </a:xfrm>
        </p:spPr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Изучить историю происхождения процента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Выяснить сферы использования процентов, их роль в жизни человека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 Систематизировать задачи по способам их решения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Рассмотреть ряд практических задач из разных групп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Подобрать дидактический материал, состоящий из описанных выше групп задач на проценты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cs typeface="Arial" charset="0"/>
              </a:rPr>
              <a:t>Создать сборник задач по теме «Проценты» для практического применения на уроках и во внеурочной деятельности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  <a:latin typeface="Monotype Corsiva" pitchFamily="66" charset="0"/>
              </a:rPr>
              <a:t>Гипотеза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1861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dirty="0" smtClean="0">
                <a:cs typeface="Arial" charset="0"/>
              </a:rPr>
              <a:t>Знания процентных вычислений можно использовать не только на уроках, но и в повседневной жизни. </a:t>
            </a:r>
            <a:endParaRPr lang="en-US" sz="4000" dirty="0" smtClean="0">
              <a:cs typeface="Arial" charset="0"/>
            </a:endParaRPr>
          </a:p>
          <a:p>
            <a:pPr algn="ctr">
              <a:buNone/>
            </a:pPr>
            <a:r>
              <a:rPr lang="ru-RU" sz="4000" dirty="0" smtClean="0">
                <a:cs typeface="Arial" charset="0"/>
              </a:rPr>
              <a:t>Если имеются данные с разными параметрами, то их удобнее сравнить с помощью процентов.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Проблемные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>
                <a:cs typeface="Arial" charset="0"/>
              </a:rPr>
              <a:t>Где родился процент?</a:t>
            </a:r>
          </a:p>
          <a:p>
            <a:pPr lvl="0"/>
            <a:r>
              <a:rPr lang="ru-RU" sz="3600" dirty="0" smtClean="0">
                <a:cs typeface="Arial" charset="0"/>
              </a:rPr>
              <a:t>Как связаны проценты с естественными науками?</a:t>
            </a:r>
          </a:p>
          <a:p>
            <a:pPr lvl="0"/>
            <a:r>
              <a:rPr lang="ru-RU" sz="3600" dirty="0" smtClean="0">
                <a:cs typeface="Arial" charset="0"/>
              </a:rPr>
              <a:t>Где можно использовать проценты в школьной жизни?</a:t>
            </a:r>
          </a:p>
          <a:p>
            <a:pPr lvl="0"/>
            <a:r>
              <a:rPr lang="ru-RU" sz="3600" dirty="0" smtClean="0">
                <a:cs typeface="Arial" charset="0"/>
              </a:rPr>
              <a:t>Решают ли взрослые задачи на проценты в обычной жизни?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Monotype Corsiva" pitchFamily="66" charset="0"/>
              </a:rPr>
              <a:t>Методы  работы: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297180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600" dirty="0" smtClean="0">
                <a:cs typeface="Arial" charset="0"/>
              </a:rPr>
              <a:t>поиск информации в различных источниках; </a:t>
            </a:r>
          </a:p>
          <a:p>
            <a:pPr lvl="0"/>
            <a:r>
              <a:rPr lang="ru-RU" sz="3600" dirty="0" smtClean="0">
                <a:cs typeface="Arial" charset="0"/>
              </a:rPr>
              <a:t>анализ и систематизация полученной информации;</a:t>
            </a:r>
          </a:p>
          <a:p>
            <a:pPr lvl="0"/>
            <a:r>
              <a:rPr lang="ru-RU" sz="3600" dirty="0" smtClean="0">
                <a:cs typeface="Arial" charset="0"/>
              </a:rPr>
              <a:t>обработка полученной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071546"/>
            <a:ext cx="5072098" cy="2286016"/>
          </a:xfrm>
        </p:spPr>
        <p:txBody>
          <a:bodyPr>
            <a:normAutofit/>
          </a:bodyPr>
          <a:lstStyle/>
          <a:p>
            <a:pPr indent="-73025">
              <a:buNone/>
            </a:pPr>
            <a:r>
              <a:rPr lang="ru-RU" sz="2600" dirty="0" smtClean="0"/>
              <a:t>Слово </a:t>
            </a:r>
            <a:r>
              <a:rPr lang="ru-RU" sz="2600" b="1" dirty="0" smtClean="0"/>
              <a:t>«процент» </a:t>
            </a:r>
            <a:r>
              <a:rPr lang="ru-RU" sz="2600" dirty="0" smtClean="0"/>
              <a:t>происходит от латинского слова </a:t>
            </a:r>
            <a:r>
              <a:rPr lang="ru-RU" sz="2600" b="1" dirty="0" err="1" smtClean="0"/>
              <a:t>pro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centum</a:t>
            </a:r>
            <a:r>
              <a:rPr lang="ru-RU" sz="2600" dirty="0" smtClean="0"/>
              <a:t>, что буквально </a:t>
            </a:r>
            <a:r>
              <a:rPr lang="ru-RU" sz="2600" b="1" dirty="0" smtClean="0"/>
              <a:t>переводится «за сотню»</a:t>
            </a:r>
            <a:r>
              <a:rPr lang="ru-RU" sz="2600" dirty="0" smtClean="0"/>
              <a:t>, или </a:t>
            </a:r>
            <a:r>
              <a:rPr lang="ru-RU" sz="2600" b="1" dirty="0" smtClean="0"/>
              <a:t>«со ста». </a:t>
            </a:r>
          </a:p>
        </p:txBody>
      </p:sp>
      <p:pic>
        <p:nvPicPr>
          <p:cNvPr id="4" name="Рисунок 3" descr="Описание: История возникновения процентов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3857652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3929066"/>
            <a:ext cx="80724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Идея выражения частей целого постоянно в одних и тех же долях, вызванная практическими соображениями, родилась еще в древности у вавилонян. Уже в клинописных таблицах вавилонян содержатся задачи на расчет процентов.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071942"/>
            <a:ext cx="8015286" cy="2143140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Были известны проценты и в Индии. Индийские математики вычисляли проценты, применив так называемое тройное правило, т. е. пользуясь пропорцией. Они умели производить и более сложные вычисления с применением процентов. </a:t>
            </a:r>
          </a:p>
          <a:p>
            <a:endParaRPr lang="ru-RU" dirty="0"/>
          </a:p>
        </p:txBody>
      </p:sp>
      <p:pic>
        <p:nvPicPr>
          <p:cNvPr id="1026" name="Picture 2" descr="http://2.bp.blogspot.com/-1HHMKCQ6sEA/VWYQVVOGodI/AAAAAAAAAcg/als1ZVSbR3s/s1600/0-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8604"/>
            <a:ext cx="4643470" cy="3482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http://900igr.net/up/datai/122207/0005-008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978527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519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Проценты  от истории возникновения  до нашего времени</vt:lpstr>
      <vt:lpstr>Слайд 2</vt:lpstr>
      <vt:lpstr>Цель проекта</vt:lpstr>
      <vt:lpstr>Задачи проекта</vt:lpstr>
      <vt:lpstr>Гипотеза</vt:lpstr>
      <vt:lpstr>Проблемные вопросы:</vt:lpstr>
      <vt:lpstr>Методы  работы: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Типы задач на проценты</vt:lpstr>
      <vt:lpstr>Продукт проекта - «Сборник задач на проценты»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 от истории возникновения  до нашего времени</dc:title>
  <dc:creator>sferait</dc:creator>
  <cp:lastModifiedBy>Sever-11scool</cp:lastModifiedBy>
  <cp:revision>26</cp:revision>
  <dcterms:created xsi:type="dcterms:W3CDTF">2018-11-24T16:14:04Z</dcterms:created>
  <dcterms:modified xsi:type="dcterms:W3CDTF">2019-05-14T08:19:21Z</dcterms:modified>
</cp:coreProperties>
</file>