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5" r:id="rId3"/>
    <p:sldId id="258" r:id="rId4"/>
    <p:sldId id="261" r:id="rId5"/>
    <p:sldId id="262" r:id="rId6"/>
    <p:sldId id="266" r:id="rId7"/>
    <p:sldId id="263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1152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24.07.2020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24.07.2020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24.07.2020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24.07.2020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24.07.2020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24.07.2020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24.07.2020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Формы, методы, приемы обучения и воспитания детей в инклюзивной группе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91680" y="4149079"/>
            <a:ext cx="6080720" cy="880121"/>
          </a:xfrm>
        </p:spPr>
        <p:txBody>
          <a:bodyPr/>
          <a:lstStyle/>
          <a:p>
            <a:r>
              <a:rPr lang="ru-RU" dirty="0"/>
              <a:t>Подготовила учитель-дефектолог Скобелева С.Р.</a:t>
            </a:r>
          </a:p>
        </p:txBody>
      </p:sp>
    </p:spTree>
    <p:extLst>
      <p:ext uri="{BB962C8B-B14F-4D97-AF65-F5344CB8AC3E}">
        <p14:creationId xmlns:p14="http://schemas.microsoft.com/office/powerpoint/2010/main" val="34601398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Times New Roman"/>
                <a:ea typeface="Calibri"/>
                <a:cs typeface="Times New Roman"/>
              </a:rPr>
              <a:t>Диагностическую группу посещают 16 детей в возрасте от 3-х до 5 лет с различными диагнозами от врачей неврологов и психиатров.</a:t>
            </a:r>
            <a:endParaRPr lang="ru-RU" dirty="0">
              <a:ea typeface="Calibri"/>
              <a:cs typeface="Times New Roman"/>
            </a:endParaRP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Особенности группы</a:t>
            </a:r>
          </a:p>
        </p:txBody>
      </p:sp>
    </p:spTree>
    <p:extLst>
      <p:ext uri="{BB962C8B-B14F-4D97-AF65-F5344CB8AC3E}">
        <p14:creationId xmlns:p14="http://schemas.microsoft.com/office/powerpoint/2010/main" val="41667165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Times New Roman"/>
                <a:ea typeface="Calibri"/>
                <a:cs typeface="Times New Roman"/>
              </a:rPr>
              <a:t>-дети обучаются по АОП с задержкой психического развития,</a:t>
            </a:r>
            <a:endParaRPr lang="ru-RU" dirty="0"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Times New Roman"/>
                <a:ea typeface="Calibri"/>
                <a:cs typeface="Times New Roman"/>
              </a:rPr>
              <a:t>-дети обучаются по АОП с тяжелыми нарушениями речи,</a:t>
            </a:r>
            <a:endParaRPr lang="ru-RU" dirty="0"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Times New Roman"/>
                <a:ea typeface="Calibri"/>
                <a:cs typeface="Times New Roman"/>
              </a:rPr>
              <a:t>-дети обучаются по АОП с умственной отсталостью.</a:t>
            </a:r>
            <a:endParaRPr lang="ru-RU" dirty="0">
              <a:ea typeface="Calibri"/>
              <a:cs typeface="Times New Roman"/>
            </a:endParaRP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 Рекомендации ПМПК: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146431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Times New Roman"/>
                <a:ea typeface="Calibri"/>
                <a:cs typeface="Times New Roman"/>
              </a:rPr>
              <a:t>-</a:t>
            </a:r>
            <a:r>
              <a:rPr lang="ru-RU" dirty="0" err="1">
                <a:latin typeface="Times New Roman"/>
                <a:ea typeface="Calibri"/>
                <a:cs typeface="Times New Roman"/>
              </a:rPr>
              <a:t>асинхронии</a:t>
            </a:r>
            <a:r>
              <a:rPr lang="ru-RU" dirty="0">
                <a:latin typeface="Times New Roman"/>
                <a:ea typeface="Calibri"/>
                <a:cs typeface="Times New Roman"/>
              </a:rPr>
              <a:t> развития</a:t>
            </a:r>
            <a:endParaRPr lang="ru-RU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Times New Roman"/>
                <a:ea typeface="Calibri"/>
                <a:cs typeface="Times New Roman"/>
              </a:rPr>
              <a:t>-несоответствие поведения ситуации</a:t>
            </a:r>
            <a:endParaRPr lang="ru-RU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Times New Roman"/>
                <a:ea typeface="Calibri"/>
                <a:cs typeface="Times New Roman"/>
              </a:rPr>
              <a:t>-предпочтение неодушевленных предметов одушевленными</a:t>
            </a:r>
            <a:endParaRPr lang="ru-RU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Times New Roman"/>
                <a:ea typeface="Calibri"/>
                <a:cs typeface="Times New Roman"/>
              </a:rPr>
              <a:t>-эмоциональная холодность и безразличие (неспособность понять, какую боль и душевную травму приносят окружающим, не формируется эмоция сочувствия)</a:t>
            </a:r>
            <a:endParaRPr lang="ru-RU" dirty="0"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Times New Roman"/>
                <a:ea typeface="Calibri"/>
                <a:cs typeface="Times New Roman"/>
              </a:rPr>
              <a:t>Психологические особенности детей с РАС:</a:t>
            </a:r>
            <a:endParaRPr lang="ru-RU" sz="3600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6000774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Times New Roman"/>
                <a:ea typeface="Calibri"/>
                <a:cs typeface="Times New Roman"/>
              </a:rPr>
              <a:t>-чувство страха к нейтральным явлениям (н-р какой-либо движущийся предмет или взгляд другого человека), часто дети-</a:t>
            </a:r>
            <a:r>
              <a:rPr lang="ru-RU" dirty="0" err="1">
                <a:latin typeface="Times New Roman"/>
                <a:ea typeface="Calibri"/>
                <a:cs typeface="Times New Roman"/>
              </a:rPr>
              <a:t>аутисты</a:t>
            </a:r>
            <a:r>
              <a:rPr lang="ru-RU" dirty="0">
                <a:latin typeface="Times New Roman"/>
                <a:ea typeface="Calibri"/>
                <a:cs typeface="Times New Roman"/>
              </a:rPr>
              <a:t> убирают глаза: замазывают, выкалывают, отворачивают статуэтки.</a:t>
            </a:r>
            <a:endParaRPr lang="ru-RU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Times New Roman"/>
                <a:ea typeface="Calibri"/>
                <a:cs typeface="Times New Roman"/>
              </a:rPr>
              <a:t>-гиперестезия –болезненная чувствительность к обычным сенсорным раздражителям. В раннем возрасте заметны тем, что не хотят идти на руки.</a:t>
            </a:r>
            <a:endParaRPr lang="ru-RU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Times New Roman"/>
                <a:ea typeface="Calibri"/>
                <a:cs typeface="Times New Roman"/>
              </a:rPr>
              <a:t>-неуклюжесть или </a:t>
            </a:r>
            <a:r>
              <a:rPr lang="ru-RU" dirty="0" err="1">
                <a:latin typeface="Times New Roman"/>
                <a:ea typeface="Calibri"/>
                <a:cs typeface="Times New Roman"/>
              </a:rPr>
              <a:t>толчкообразность</a:t>
            </a:r>
            <a:r>
              <a:rPr lang="ru-RU" dirty="0">
                <a:latin typeface="Times New Roman"/>
                <a:ea typeface="Calibri"/>
                <a:cs typeface="Times New Roman"/>
              </a:rPr>
              <a:t> движений (движения «роботов»)</a:t>
            </a:r>
            <a:endParaRPr lang="ru-RU" dirty="0"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827584" y="1052736"/>
            <a:ext cx="7859216" cy="538320"/>
          </a:xfrm>
        </p:spPr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Times New Roman"/>
                <a:ea typeface="Calibri"/>
                <a:cs typeface="Times New Roman"/>
              </a:rPr>
              <a:t>Психологические особенности детей с РАС:</a:t>
            </a:r>
            <a:br>
              <a:rPr lang="ru-RU" sz="3600" dirty="0">
                <a:latin typeface="Calibri"/>
                <a:ea typeface="Calibri"/>
                <a:cs typeface="Times New Roman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95945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Формы работы</a:t>
            </a:r>
          </a:p>
        </p:txBody>
      </p:sp>
      <p:sp>
        <p:nvSpPr>
          <p:cNvPr id="7" name="Текст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Подгрупповые занятия</a:t>
            </a: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77863" y="3704814"/>
            <a:ext cx="3819525" cy="21455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Текст 7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/>
              <a:t>Индивидуальные занятия</a:t>
            </a:r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45025" y="3703922"/>
            <a:ext cx="3822700" cy="21473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51093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Times New Roman"/>
                <a:ea typeface="Calibri"/>
                <a:cs typeface="Times New Roman"/>
              </a:rPr>
              <a:t>-диагностическое направление (диагностика познавательного развития 3 раза в год по методике Е.А. </a:t>
            </a:r>
            <a:r>
              <a:rPr lang="ru-RU" dirty="0" err="1">
                <a:latin typeface="Times New Roman"/>
                <a:ea typeface="Calibri"/>
                <a:cs typeface="Times New Roman"/>
              </a:rPr>
              <a:t>Стребелевой</a:t>
            </a:r>
            <a:r>
              <a:rPr lang="ru-RU" dirty="0">
                <a:latin typeface="Times New Roman"/>
                <a:ea typeface="Calibri"/>
                <a:cs typeface="Times New Roman"/>
              </a:rPr>
              <a:t>)</a:t>
            </a:r>
            <a:endParaRPr lang="ru-RU" dirty="0"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Times New Roman"/>
                <a:ea typeface="Calibri"/>
                <a:cs typeface="Times New Roman"/>
              </a:rPr>
              <a:t>-коррекционно- развивающее направление (проведение подгрупповых и индивидуальных коррекционно- развивающих занятий)</a:t>
            </a:r>
            <a:endParaRPr lang="ru-RU" dirty="0"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Times New Roman"/>
                <a:ea typeface="Calibri"/>
                <a:cs typeface="Times New Roman"/>
              </a:rPr>
              <a:t>-консультирование родителей на основе плана работы с родителями, по запросам родителей.</a:t>
            </a:r>
            <a:endParaRPr lang="ru-RU" dirty="0"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55576" y="908720"/>
            <a:ext cx="7931224" cy="682336"/>
          </a:xfrm>
        </p:spPr>
        <p:txBody>
          <a:bodyPr>
            <a:normAutofit fontScale="90000"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b="1" dirty="0">
                <a:latin typeface="Times New Roman"/>
                <a:ea typeface="Calibri"/>
                <a:cs typeface="Times New Roman"/>
              </a:rPr>
              <a:t>Направление работы учителя –дефектолога:</a:t>
            </a:r>
            <a:br>
              <a:rPr lang="ru-RU" dirty="0">
                <a:latin typeface="Calibri"/>
                <a:ea typeface="Calibri"/>
                <a:cs typeface="Times New Roman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85939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539552" y="1628800"/>
            <a:ext cx="8280920" cy="4752528"/>
          </a:xfrm>
        </p:spPr>
        <p:txBody>
          <a:bodyPr>
            <a:normAutofit fontScale="92500" lnSpcReduction="20000"/>
          </a:bodyPr>
          <a:lstStyle/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dirty="0">
                <a:latin typeface="Times New Roman"/>
                <a:ea typeface="Calibri"/>
                <a:cs typeface="Times New Roman"/>
              </a:rPr>
              <a:t>Спокойная обстановка, доброжелательность и симпатия со стороны всех участников образовательного процесса.</a:t>
            </a:r>
            <a:endParaRPr lang="ru-RU" dirty="0"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dirty="0">
                <a:latin typeface="Times New Roman"/>
                <a:ea typeface="Calibri"/>
                <a:cs typeface="Times New Roman"/>
              </a:rPr>
              <a:t>Формирование </a:t>
            </a:r>
            <a:r>
              <a:rPr lang="ru-RU" dirty="0" err="1">
                <a:latin typeface="Times New Roman"/>
                <a:ea typeface="Calibri"/>
                <a:cs typeface="Times New Roman"/>
              </a:rPr>
              <a:t>стериотипа</a:t>
            </a:r>
            <a:r>
              <a:rPr lang="ru-RU" dirty="0">
                <a:latin typeface="Times New Roman"/>
                <a:ea typeface="Calibri"/>
                <a:cs typeface="Times New Roman"/>
              </a:rPr>
              <a:t> социального поведения</a:t>
            </a:r>
            <a:endParaRPr lang="ru-RU" dirty="0"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dirty="0">
                <a:latin typeface="Times New Roman"/>
                <a:ea typeface="Calibri"/>
                <a:cs typeface="Times New Roman"/>
              </a:rPr>
              <a:t>Нежелательность прямых запретов и замечаний</a:t>
            </a:r>
            <a:endParaRPr lang="ru-RU" dirty="0"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dirty="0">
                <a:latin typeface="Times New Roman"/>
                <a:ea typeface="Calibri"/>
                <a:cs typeface="Times New Roman"/>
              </a:rPr>
              <a:t>Не рекомендуется спрашивать ребенка в группе, оценивать его ответы (на подгрупповых занятиях дать возможность ему отойти, дать возможность </a:t>
            </a:r>
            <a:r>
              <a:rPr lang="ru-RU" dirty="0" err="1">
                <a:latin typeface="Times New Roman"/>
                <a:ea typeface="Calibri"/>
                <a:cs typeface="Times New Roman"/>
              </a:rPr>
              <a:t>пролангированного</a:t>
            </a:r>
            <a:r>
              <a:rPr lang="ru-RU" dirty="0">
                <a:latin typeface="Times New Roman"/>
                <a:ea typeface="Calibri"/>
                <a:cs typeface="Times New Roman"/>
              </a:rPr>
              <a:t> выполнения заданий)</a:t>
            </a:r>
            <a:endParaRPr lang="ru-RU" dirty="0"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ru-RU" dirty="0">
                <a:latin typeface="Times New Roman"/>
                <a:ea typeface="Calibri"/>
                <a:cs typeface="Times New Roman"/>
              </a:rPr>
              <a:t>Поддержание обычного распорядка и четко дозированные нагрузки</a:t>
            </a:r>
            <a:endParaRPr lang="ru-RU" dirty="0">
              <a:latin typeface="Calibri"/>
              <a:ea typeface="Calibri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dirty="0">
                <a:latin typeface="Times New Roman"/>
                <a:ea typeface="Calibri"/>
                <a:cs typeface="Times New Roman"/>
              </a:rPr>
              <a:t>6.  Создание предметно-развивающей среды (уголки уединения, игровые материалы)</a:t>
            </a:r>
            <a:endParaRPr lang="ru-RU" dirty="0">
              <a:latin typeface="Calibri"/>
              <a:ea typeface="Calibri"/>
              <a:cs typeface="Times New Roman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19256" cy="970368"/>
          </a:xfrm>
        </p:spPr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Times New Roman"/>
                <a:ea typeface="Calibri"/>
                <a:cs typeface="Times New Roman"/>
              </a:rPr>
              <a:t>Обучение и воспитание детей с РАС</a:t>
            </a:r>
            <a:br>
              <a:rPr lang="ru-RU" sz="3600" dirty="0">
                <a:latin typeface="Calibri"/>
                <a:ea typeface="Calibri"/>
                <a:cs typeface="Times New Roman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2948571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119</TotalTime>
  <Words>316</Words>
  <Application>Microsoft Office PowerPoint</Application>
  <PresentationFormat>Экран (4:3)</PresentationFormat>
  <Paragraphs>31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Calibri</vt:lpstr>
      <vt:lpstr>Candara</vt:lpstr>
      <vt:lpstr>Symbol</vt:lpstr>
      <vt:lpstr>Times New Roman</vt:lpstr>
      <vt:lpstr>Волна</vt:lpstr>
      <vt:lpstr>Формы, методы, приемы обучения и воспитания детей в инклюзивной группе</vt:lpstr>
      <vt:lpstr>Особенности группы</vt:lpstr>
      <vt:lpstr> Рекомендации ПМПК: </vt:lpstr>
      <vt:lpstr>Психологические особенности детей с РАС:</vt:lpstr>
      <vt:lpstr>Психологические особенности детей с РАС: </vt:lpstr>
      <vt:lpstr>Формы работы</vt:lpstr>
      <vt:lpstr>Направление работы учителя –дефектолога: </vt:lpstr>
      <vt:lpstr>Обучение и воспитание детей с РАС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Лена</dc:creator>
  <cp:lastModifiedBy>МАДОУ ДС №46 (пер. Трамвайный)</cp:lastModifiedBy>
  <cp:revision>11</cp:revision>
  <dcterms:created xsi:type="dcterms:W3CDTF">2013-09-18T04:29:51Z</dcterms:created>
  <dcterms:modified xsi:type="dcterms:W3CDTF">2020-07-24T13:38:34Z</dcterms:modified>
</cp:coreProperties>
</file>