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82" r:id="rId2"/>
  </p:sldMasterIdLst>
  <p:notesMasterIdLst>
    <p:notesMasterId r:id="rId19"/>
  </p:notesMasterIdLst>
  <p:sldIdLst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58" r:id="rId17"/>
    <p:sldId id="271" r:id="rId18"/>
  </p:sldIdLst>
  <p:sldSz cx="9144000" cy="6858000" type="screen4x3"/>
  <p:notesSz cx="6858000" cy="9144000"/>
  <p:custShowLst>
    <p:custShow name="Произвольный показ 1" id="0">
      <p:sldLst>
        <p:sld r:id="rId8"/>
      </p:sldLst>
    </p:custShow>
    <p:custShow name="Произвольный показ 2" id="1">
      <p:sldLst>
        <p:sld r:id="rId9"/>
      </p:sldLst>
    </p:custShow>
    <p:custShow name="Произвольный показ 3" id="2">
      <p:sldLst>
        <p:sld r:id="rId10"/>
      </p:sldLst>
    </p:custShow>
    <p:custShow name="Произвольный показ 4" id="3">
      <p:sldLst>
        <p:sld r:id="rId11"/>
      </p:sldLst>
    </p:custShow>
    <p:custShow name="Произвольный показ 5" id="4">
      <p:sldLst>
        <p:sld r:id="rId12"/>
      </p:sldLst>
    </p:custShow>
    <p:custShow name="Произвольный показ 6" id="5">
      <p:sldLst>
        <p:sld r:id="rId13"/>
      </p:sldLst>
    </p:custShow>
    <p:custShow name="Произвольный показ 7" id="6">
      <p:sldLst>
        <p:sld r:id="rId14"/>
      </p:sldLst>
    </p:custShow>
    <p:custShow name="Произвольный показ 8" id="7">
      <p:sldLst>
        <p:sld r:id="rId15"/>
      </p:sldLst>
    </p:custShow>
    <p:custShow name="Произвольный показ 9" id="8">
      <p:sldLst>
        <p:sld r:id="rId16"/>
      </p:sldLst>
    </p:custShow>
    <p:custShow name="Произвольный показ 10" id="9">
      <p:sldLst>
        <p:sld r:id="rId16"/>
      </p:sldLst>
    </p:custShow>
    <p:custShow name="Произвольный показ 11" id="10">
      <p:sldLst>
        <p:sld r:id="rId17"/>
      </p:sldLst>
    </p:custShow>
    <p:custShow name="Произвольный показ 12" id="11">
      <p:sldLst>
        <p:sld r:id="rId18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7101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221" autoAdjust="0"/>
  </p:normalViewPr>
  <p:slideViewPr>
    <p:cSldViewPr>
      <p:cViewPr varScale="1">
        <p:scale>
          <a:sx n="72" d="100"/>
          <a:sy n="72" d="100"/>
        </p:scale>
        <p:origin x="-4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BD891-5543-4B57-98C8-1E97EBDE32D5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64B13-F637-48F7-A6A9-3E448B1355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205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795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3818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975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959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0624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129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8193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4527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828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8699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993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05EF-6168-407F-8025-E41839E12504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7045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slide" Target="slide1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1512125"/>
            <a:ext cx="8686800" cy="2895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57620" y="2000240"/>
            <a:ext cx="459108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Arial" pitchFamily="34" charset="0"/>
              </a:rPr>
              <a:t>ПРОФЕССИЯ</a:t>
            </a:r>
          </a:p>
          <a:p>
            <a:r>
              <a:rPr lang="ru-RU" sz="6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cs typeface="Arial" pitchFamily="34" charset="0"/>
              </a:rPr>
              <a:t>ХУДОЖНИК</a:t>
            </a:r>
            <a:endParaRPr lang="en-US" sz="6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  <a:reflection blurRad="6350" stA="55000" endA="300" endPos="45500" dir="5400000" sy="-100000" algn="bl" rotWithShape="0"/>
              </a:effectLst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48" y="5286388"/>
            <a:ext cx="41910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Павлова Александра</a:t>
            </a:r>
            <a:endParaRPr lang="en-US" sz="2000" b="1" dirty="0" smtClean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Ученица 8 «а» класса</a:t>
            </a:r>
          </a:p>
          <a:p>
            <a:pPr algn="ctr"/>
            <a:r>
              <a:rPr lang="ru-RU" sz="20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Гимназия № 11</a:t>
            </a:r>
          </a:p>
          <a:p>
            <a:pPr algn="ctr"/>
            <a:r>
              <a:rPr lang="ru-RU" sz="20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Учитель </a:t>
            </a:r>
            <a:r>
              <a:rPr lang="ru-RU" sz="2000" b="1" dirty="0" err="1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Гайлит</a:t>
            </a:r>
            <a:r>
              <a:rPr lang="ru-RU" sz="20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 Ирина Владимировна</a:t>
            </a:r>
            <a:endParaRPr lang="en-US" sz="20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pic>
        <p:nvPicPr>
          <p:cNvPr id="9" name="Picture 4" descr="http://fc04.deviantart.net/fs71/f/2014/064/9/e/the_painter_by_anikathropolous_by_ch0mb0r-d791awu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399" y="0"/>
            <a:ext cx="2390503" cy="4648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fresher.ru/manager_content/images/xudozhnik-giperrealist-pokazal-kak-on-risuet/big/1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400" y="4648199"/>
            <a:ext cx="2395336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857488" y="142852"/>
            <a:ext cx="678661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9900"/>
                </a:solidFill>
              </a:rPr>
              <a:t>Конкурс презентаций о профессиях</a:t>
            </a:r>
          </a:p>
          <a:p>
            <a:pPr algn="ctr"/>
            <a:r>
              <a:rPr lang="ru-RU" sz="2400" b="1" dirty="0" smtClean="0">
                <a:solidFill>
                  <a:srgbClr val="FF9900"/>
                </a:solidFill>
              </a:rPr>
              <a:t>Номинация</a:t>
            </a:r>
            <a:r>
              <a:rPr lang="ru-RU" sz="2400" dirty="0" smtClean="0">
                <a:solidFill>
                  <a:srgbClr val="FF9900"/>
                </a:solidFill>
              </a:rPr>
              <a:t> </a:t>
            </a:r>
            <a:r>
              <a:rPr lang="ru-RU" sz="27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«Моя будущая профессия»</a:t>
            </a:r>
            <a:endParaRPr lang="ru-RU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2161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22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5"/>
            <a:ext cx="8686800" cy="2895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0430" y="1857080"/>
            <a:ext cx="4957770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Данный </a:t>
            </a:r>
            <a:r>
              <a:rPr lang="ru-RU" sz="2600" dirty="0">
                <a:solidFill>
                  <a:schemeClr val="bg1"/>
                </a:solidFill>
              </a:rPr>
              <a:t>специалист специализируется на создании эскизов новых коллекций одежды. Художник, придумывающий наряд, законодатель моды.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24744"/>
            <a:ext cx="441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ХУДОЖНИК-МОДЕЛЬЕР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" name="AutoShape 4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6" name="Picture 2" descr="http://fb.ru/misc/i/gallery/13139/359259.jpg?139566553987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4645597"/>
            <a:ext cx="2387327" cy="221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15960" y="-8402"/>
            <a:ext cx="2388942" cy="465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51970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5"/>
            <a:ext cx="8686800" cy="2895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0430" y="2300109"/>
            <a:ext cx="5000660" cy="1200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Данные </a:t>
            </a:r>
            <a:r>
              <a:rPr lang="ru-RU" sz="2600" dirty="0">
                <a:solidFill>
                  <a:schemeClr val="bg1"/>
                </a:solidFill>
              </a:rPr>
              <a:t>специалисты точно знают, как вернуть шедеврам первозданный вид.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24744"/>
            <a:ext cx="441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ХУДОЖНИК-РЕСТАВРАТОР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" name="AutoShape 4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http://upload.wikimedia.org/wikipedia/uk/d/d6/%D0%A5%D1%83%D0%B4%D0%BE%D0%B6%D0%BD%D0%B8%D0%BA-%D1%80%D0%B5%D1%81%D1%82%D0%B0%D0%B2%D1%80%D0%B0%D1%82%D0%BE%D1%80_%D0%90%D0%BD%D0%B0%D1%82%D0%BE%D0%BB%D1%96%D0%B9_%D0%9A%D0%B2%D0%B0%D1%81%D1%8E%D0%B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-34947"/>
            <a:ext cx="2387327" cy="468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taday.ru/data/2010/04/21/1234428836/IMG_7889_s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4645598"/>
            <a:ext cx="2387327" cy="222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48449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5"/>
            <a:ext cx="8686800" cy="2895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0430" y="1928518"/>
            <a:ext cx="4957770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600" dirty="0">
                <a:solidFill>
                  <a:schemeClr val="bg1"/>
                </a:solidFill>
              </a:rPr>
              <a:t>Это работа с людьми с целью полной передачи их внешних особенностей. Передача может быть и частичной, все зависит от стиля, в котором работает мастер.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24744"/>
            <a:ext cx="441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ХУДОЖНИК-ПОРТРЕТИСТ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" name="AutoShape 4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://i.arts.in.ua/i/6831/f_balerina_piskunov_sergey_133510791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0"/>
            <a:ext cx="2387327" cy="464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alunis.ru/1122334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-8401"/>
            <a:ext cx="2387328" cy="467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www.portret-kartina.ru/images/stories/arbat_street_hudognik_jakov_pulnov_portret_na_arbate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4669556"/>
            <a:ext cx="2387328" cy="225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61727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8" grpId="0"/>
      <p:bldP spid="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5"/>
            <a:ext cx="8686800" cy="2895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71868" y="2114314"/>
            <a:ext cx="4886332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Придумывает </a:t>
            </a:r>
            <a:r>
              <a:rPr lang="ru-RU" sz="2600" dirty="0">
                <a:solidFill>
                  <a:schemeClr val="bg1"/>
                </a:solidFill>
              </a:rPr>
              <a:t>персонажей мультфильмов, выполняет эскизы основных сцен, прорабатывает </a:t>
            </a:r>
            <a:r>
              <a:rPr lang="ru-RU" sz="2600" dirty="0" smtClean="0">
                <a:solidFill>
                  <a:schemeClr val="bg1"/>
                </a:solidFill>
              </a:rPr>
              <a:t>мимику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ru-RU" sz="2600" dirty="0" smtClean="0">
                <a:solidFill>
                  <a:schemeClr val="bg1"/>
                </a:solidFill>
              </a:rPr>
              <a:t>и </a:t>
            </a:r>
            <a:r>
              <a:rPr lang="ru-RU" sz="2600" dirty="0">
                <a:solidFill>
                  <a:schemeClr val="bg1"/>
                </a:solidFill>
              </a:rPr>
              <a:t>жестикуляцию героев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24744"/>
            <a:ext cx="441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МУЛЬТИПЛИКАТОР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" name="AutoShape 4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4" name="Picture 2" descr="http://www.pravoslavie.ru/sas/image/100183/18398.p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4639635"/>
            <a:ext cx="2387328" cy="221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www.dw.de/image/0,,15812977_303,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5512" y="-8401"/>
            <a:ext cx="2371452" cy="133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www.prodisney.ru/pic_for_forum/my/style/000e383f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2944009"/>
            <a:ext cx="2379389" cy="171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http://bigpicture.ru/wp-content/uploads/2011/09/2462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4" y="1326388"/>
            <a:ext cx="2379390" cy="161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27510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8" grpId="0"/>
      <p:bldP spid="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5"/>
            <a:ext cx="8686800" cy="2895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67200" y="1700808"/>
            <a:ext cx="4191000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Занимается </a:t>
            </a:r>
            <a:r>
              <a:rPr lang="ru-RU" sz="2400" dirty="0">
                <a:solidFill>
                  <a:schemeClr val="bg1"/>
                </a:solidFill>
              </a:rPr>
              <a:t>исследованиями объектов, представляющих культурную ценность. </a:t>
            </a:r>
            <a:r>
              <a:rPr lang="ru-RU" sz="2400" dirty="0" smtClean="0">
                <a:solidFill>
                  <a:schemeClr val="bg1"/>
                </a:solidFill>
              </a:rPr>
              <a:t>Выступает экспертом </a:t>
            </a:r>
            <a:r>
              <a:rPr lang="ru-RU" sz="2400" dirty="0">
                <a:solidFill>
                  <a:schemeClr val="bg1"/>
                </a:solidFill>
              </a:rPr>
              <a:t>при определении подлинности экспонатов. </a:t>
            </a:r>
            <a:r>
              <a:rPr lang="ru-RU" sz="2400" dirty="0" smtClean="0">
                <a:solidFill>
                  <a:schemeClr val="bg1"/>
                </a:solidFill>
              </a:rPr>
              <a:t>Оценивает произведения </a:t>
            </a:r>
            <a:r>
              <a:rPr lang="ru-RU" sz="2400" dirty="0">
                <a:solidFill>
                  <a:schemeClr val="bg1"/>
                </a:solidFill>
              </a:rPr>
              <a:t>искусства.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24744"/>
            <a:ext cx="441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ИСКУССТВОВЕД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" name="AutoShape 4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2" descr="http://obzor.westsib.ru/i/n/2013/09/39212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047" y="-8726"/>
            <a:ext cx="2387855" cy="465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static.cultura.kh.ua/images/stories/Gallery_MC/Events/lekcii_Koval/lekciya3/lekciya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4645598"/>
            <a:ext cx="2387327" cy="222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1236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8" grpId="0"/>
      <p:bldP spid="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267200" y="1066801"/>
            <a:ext cx="4191000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8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ОБУЧЕНИЕ</a:t>
            </a:r>
            <a:endParaRPr lang="en-US" sz="3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1512124"/>
            <a:ext cx="8686800" cy="35599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00430" y="1928802"/>
            <a:ext cx="5072098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200" dirty="0">
                <a:solidFill>
                  <a:schemeClr val="bg1"/>
                </a:solidFill>
              </a:rPr>
              <a:t>Обычно ещё детьми художники поступают в художественную школу, затем в художественный колледж и академию искусств. Иногда художники бывают </a:t>
            </a:r>
            <a:r>
              <a:rPr lang="ru-RU" sz="2200" dirty="0" smtClean="0">
                <a:solidFill>
                  <a:schemeClr val="bg1"/>
                </a:solidFill>
              </a:rPr>
              <a:t>самоучками или </a:t>
            </a:r>
            <a:r>
              <a:rPr lang="ru-RU" sz="2200" dirty="0">
                <a:solidFill>
                  <a:schemeClr val="bg1"/>
                </a:solidFill>
              </a:rPr>
              <a:t>долго находятся в учениках состоявшегося художника. Главный показатель их успешности — работы. </a:t>
            </a:r>
            <a:endParaRPr lang="en-US" sz="22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074" name="Picture 2" descr="http://www.vgik.info/upload/medialibrary/d62/d624ee6014d429daeed99eb34a8d1204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400" y="-23651"/>
            <a:ext cx="2390504" cy="467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odintsovo.info/img/2010/06/DSCN375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400" y="4638541"/>
            <a:ext cx="2390504" cy="221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82385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267200" y="1066801"/>
            <a:ext cx="4191000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8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КОМУ ПОДХОДИТ</a:t>
            </a:r>
            <a:endParaRPr lang="en-US" sz="3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1512124"/>
            <a:ext cx="8686800" cy="35599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71868" y="2059252"/>
            <a:ext cx="4857784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200" dirty="0">
                <a:solidFill>
                  <a:schemeClr val="bg1"/>
                </a:solidFill>
              </a:rPr>
              <a:t>Данная профессия подходит творческим людям с хорошо развитым воображением. Настоящий художник умеет черпать вдохновение из всего, что его окружает и </a:t>
            </a:r>
            <a:r>
              <a:rPr lang="ru-RU" sz="2200" dirty="0" smtClean="0">
                <a:solidFill>
                  <a:schemeClr val="bg1"/>
                </a:solidFill>
              </a:rPr>
              <a:t>интерпретировать свои </a:t>
            </a:r>
            <a:r>
              <a:rPr lang="ru-RU" sz="2200" dirty="0">
                <a:solidFill>
                  <a:schemeClr val="bg1"/>
                </a:solidFill>
              </a:rPr>
              <a:t>эмоции в произведения изобразительного искусства.</a:t>
            </a:r>
            <a:endParaRPr lang="en-US" sz="22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6390" name="Picture 6" descr="http://gotowall.com/wallpapers/%5bgotowall.com%5d20120512_052947_617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400" y="4648200"/>
            <a:ext cx="2390504" cy="220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://flytothesky.ru/wp-content/uploads/2013/10/121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400" y="0"/>
            <a:ext cx="2390504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6-конечная звезда 7">
            <a:hlinkClick r:id="" action="ppaction://hlinkshowjump?jump=endshow"/>
          </p:cNvPr>
          <p:cNvSpPr/>
          <p:nvPr/>
        </p:nvSpPr>
        <p:spPr>
          <a:xfrm>
            <a:off x="6929454" y="6215082"/>
            <a:ext cx="2071702" cy="500066"/>
          </a:xfrm>
          <a:prstGeom prst="star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завершить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35008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4"/>
            <a:ext cx="8686800" cy="35599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0430" y="1628800"/>
            <a:ext cx="5072098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cs typeface="Arial" pitchFamily="34" charset="0"/>
              </a:rPr>
              <a:t>Существует огромное разнообразие профилей и специализаций </a:t>
            </a:r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художников. Зародилась </a:t>
            </a:r>
            <a:r>
              <a:rPr lang="ru-RU" sz="2000" dirty="0">
                <a:solidFill>
                  <a:schemeClr val="bg1"/>
                </a:solidFill>
                <a:cs typeface="Arial" pitchFamily="34" charset="0"/>
              </a:rPr>
              <a:t>данная профессия в глубоком прошлом. Еще первобытные люди изображали на стенах пещер сюжеты своего быта и деятельности. Именно они дали начало творческим процессам и зарождению </a:t>
            </a:r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живописи. Особой </a:t>
            </a:r>
            <a:r>
              <a:rPr lang="ru-RU" sz="2000" dirty="0">
                <a:solidFill>
                  <a:schemeClr val="bg1"/>
                </a:solidFill>
                <a:cs typeface="Arial" pitchFamily="34" charset="0"/>
              </a:rPr>
              <a:t>популярностью художники </a:t>
            </a:r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пользовались</a:t>
            </a:r>
          </a:p>
          <a:p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cs typeface="Arial" pitchFamily="34" charset="0"/>
              </a:rPr>
              <a:t>период </a:t>
            </a:r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античности. Данное </a:t>
            </a:r>
            <a:r>
              <a:rPr lang="ru-RU" sz="2000" dirty="0">
                <a:solidFill>
                  <a:schemeClr val="bg1"/>
                </a:solidFill>
                <a:cs typeface="Arial" pitchFamily="34" charset="0"/>
              </a:rPr>
              <a:t>искусство стремительно развивалось, а </a:t>
            </a:r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мастера</a:t>
            </a:r>
          </a:p>
          <a:p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получили </a:t>
            </a:r>
            <a:r>
              <a:rPr lang="ru-RU" sz="2000" dirty="0">
                <a:solidFill>
                  <a:schemeClr val="bg1"/>
                </a:solidFill>
                <a:cs typeface="Arial" pitchFamily="34" charset="0"/>
              </a:rPr>
              <a:t>уважение. </a:t>
            </a:r>
            <a:endParaRPr lang="ru-RU" sz="20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036" name="Picture 12" descr="http://www.dzena.net/upload/iblock/fca/img_415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400" y="4636309"/>
            <a:ext cx="2398180" cy="222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ru.wahooart.com/Art.nsf/O/8DP9E5/$File/Thomas-Worthington-Whittredge-An-Artist-At-His-Easel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399" y="-8401"/>
            <a:ext cx="2398181" cy="464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05782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4"/>
            <a:ext cx="8686800" cy="35599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28992" y="1789072"/>
            <a:ext cx="5143536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С наступлением эпохи Возрождения искусство и художественный промысел начинают стремительно развиваться. Творцов уважали. Многие стремились познать тонкости мастерства художников, поэтому массово организовывались школы искусств. Многие мастера принимали подмастерьев, которые становились их последователями. С течением времени развивалось и искусство.</a:t>
            </a: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5122" name="Picture 2" descr="http://www.flashmulti.ru/pic/artist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1368" y="4648200"/>
            <a:ext cx="2393536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52.radikal.ru/i137/1303/1b/5a31cdbe68a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1367" y="-8401"/>
            <a:ext cx="2393535" cy="467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62693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4"/>
            <a:ext cx="8686800" cy="355994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0430" y="2128928"/>
            <a:ext cx="5000660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cs typeface="Arial" pitchFamily="34" charset="0"/>
              </a:rPr>
              <a:t>наши дни профессия художника имеет ряд разновидностей, которые зависят от стилистики, типа расходных материалов и профиля деятельности. </a:t>
            </a:r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Современное </a:t>
            </a:r>
            <a:r>
              <a:rPr lang="ru-RU" sz="2000" dirty="0">
                <a:solidFill>
                  <a:schemeClr val="bg1"/>
                </a:solidFill>
                <a:cs typeface="Arial" pitchFamily="34" charset="0"/>
              </a:rPr>
              <a:t>искусство невозможно без классической живописи и работы художников.</a:t>
            </a: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034" name="Picture 10" descr="http://re-actor.net/uploads/posts/2011-12/1323193360_art_britain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400" y="-8401"/>
            <a:ext cx="2390503" cy="467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fashionforyou.ru/img/jurnal/rukodelie/c1eab67bdc808fe4c14c7a7300d5877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399" y="4639798"/>
            <a:ext cx="2390503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38342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720"/>
            <a:ext cx="9144000" cy="6857998"/>
          </a:xfrm>
          <a:prstGeom prst="rect">
            <a:avLst/>
          </a:prstGeom>
        </p:spPr>
      </p:pic>
      <p:pic>
        <p:nvPicPr>
          <p:cNvPr id="23" name="Picture 2">
            <a:hlinkClick r:id="" action="ppaction://customshow?id=1&amp;return=tru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354603">
            <a:off x="2560115" y="1206290"/>
            <a:ext cx="2043508" cy="143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" name="Picture 3">
            <a:hlinkClick r:id="" action="ppaction://customshow?id=4&amp;return=tru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74608">
            <a:off x="6774731" y="2435605"/>
            <a:ext cx="1318645" cy="20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" name="Picture 4">
            <a:hlinkClick r:id="" action="ppaction://customshow?id=6&amp;return=true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39228">
            <a:off x="5203526" y="3212330"/>
            <a:ext cx="532598" cy="85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" name="Picture 6">
            <a:hlinkClick r:id="" action="ppaction://customshow?id=0&amp;return=tru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047015">
            <a:off x="2342556" y="910645"/>
            <a:ext cx="374650" cy="340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" name="Picture 7">
            <a:hlinkClick r:id="" action="ppaction://customshow?id=8&amp;return=true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956091">
            <a:off x="7868181" y="4481450"/>
            <a:ext cx="1206607" cy="71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" name="Picture 9">
            <a:hlinkClick r:id="" action="ppaction://customshow?id=5&amp;return=tru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824534">
            <a:off x="8213390" y="1528884"/>
            <a:ext cx="652057" cy="1156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" name="Picture 10">
            <a:hlinkClick r:id="" action="ppaction://customshow?id=2&amp;return=true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104352">
            <a:off x="4045470" y="1256590"/>
            <a:ext cx="1762384" cy="373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" name="Picture 9">
            <a:hlinkClick r:id="" action="ppaction://customshow?id=3&amp;return=tru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173350">
            <a:off x="5574725" y="969274"/>
            <a:ext cx="1895075" cy="159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214282" y="3429000"/>
            <a:ext cx="4357718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cs typeface="Arial" pitchFamily="34" charset="0"/>
              </a:rPr>
              <a:t>Профессия художника – это творческий труд, требующий хорошей фантазии, вдохновения и владения техниками рисования. Направлений художественной деятельности очень много, </a:t>
            </a:r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поэтому</a:t>
            </a:r>
          </a:p>
          <a:p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cs typeface="Arial" pitchFamily="34" charset="0"/>
              </a:rPr>
              <a:t>профессии выделяют целый ряд более узких </a:t>
            </a:r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специализаций </a:t>
            </a:r>
            <a:r>
              <a:rPr lang="ru-RU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cs typeface="Arial" pitchFamily="34" charset="0"/>
              </a:rPr>
              <a:t>(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cs typeface="Arial" pitchFamily="34" charset="0"/>
              </a:rPr>
              <a:t>рассмотреть некоторые из них подробнее можно, нажав на разные стекла витража)</a:t>
            </a:r>
            <a:r>
              <a:rPr lang="ru-RU" sz="2000" i="1" dirty="0" smtClean="0">
                <a:solidFill>
                  <a:schemeClr val="bg1"/>
                </a:solidFill>
                <a:cs typeface="Arial" pitchFamily="34" charset="0"/>
              </a:rPr>
              <a:t>:</a:t>
            </a:r>
            <a:endParaRPr lang="en-US" sz="2000" i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7" name="Picture 4">
            <a:hlinkClick r:id="" action="ppaction://customshow?id=7&amp;return=true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08596">
            <a:off x="4947074" y="4588255"/>
            <a:ext cx="634164" cy="1186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6-конечная звезда 12"/>
          <p:cNvSpPr/>
          <p:nvPr/>
        </p:nvSpPr>
        <p:spPr>
          <a:xfrm>
            <a:off x="7643834" y="6357958"/>
            <a:ext cx="71438" cy="45719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6-конечная звезда 13">
            <a:hlinkClick r:id="rId12" action="ppaction://hlinksldjump"/>
          </p:cNvPr>
          <p:cNvSpPr/>
          <p:nvPr/>
        </p:nvSpPr>
        <p:spPr>
          <a:xfrm>
            <a:off x="8001024" y="6286520"/>
            <a:ext cx="1071570" cy="428628"/>
          </a:xfrm>
          <a:prstGeom prst="star6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5309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5"/>
            <a:ext cx="8686800" cy="2895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43306" y="2345598"/>
            <a:ext cx="4814894" cy="1200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Специалист,</a:t>
            </a:r>
          </a:p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создающий </a:t>
            </a:r>
            <a:r>
              <a:rPr lang="ru-RU" sz="2600" dirty="0">
                <a:solidFill>
                  <a:schemeClr val="bg1"/>
                </a:solidFill>
              </a:rPr>
              <a:t>картины, описывающие текст.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24744"/>
            <a:ext cx="441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ХУДОЖНИК-ИЛЛЮСТРАТОР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pic>
        <p:nvPicPr>
          <p:cNvPr id="6146" name="Picture 2" descr="http://img-fotki.yandex.ru/get/5704/inb-yan.26/0_65d33_75b000df_ori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399" y="4639798"/>
            <a:ext cx="2390503" cy="2228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cp12.nevsepic.com.ua/77-3/1355584049-1195929-www.nevsepic.com.ua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399" y="-8401"/>
            <a:ext cx="2390503" cy="465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0840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5"/>
            <a:ext cx="8686800" cy="2895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0430" y="1928802"/>
            <a:ext cx="5000660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Мастер</a:t>
            </a:r>
            <a:r>
              <a:rPr lang="ru-RU" sz="2600" dirty="0">
                <a:solidFill>
                  <a:schemeClr val="bg1"/>
                </a:solidFill>
              </a:rPr>
              <a:t>, работающий в одном контрастном цвете. Чаще всего это черный. Для рисунков используется </a:t>
            </a:r>
            <a:r>
              <a:rPr lang="ru-RU" sz="2600" dirty="0" smtClean="0">
                <a:solidFill>
                  <a:schemeClr val="bg1"/>
                </a:solidFill>
              </a:rPr>
              <a:t>карандаш,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ru-RU" sz="2600" dirty="0" smtClean="0">
                <a:solidFill>
                  <a:schemeClr val="bg1"/>
                </a:solidFill>
              </a:rPr>
              <a:t>тушь </a:t>
            </a:r>
            <a:r>
              <a:rPr lang="ru-RU" sz="2600" dirty="0">
                <a:solidFill>
                  <a:schemeClr val="bg1"/>
                </a:solidFill>
              </a:rPr>
              <a:t>и т.д.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24744"/>
            <a:ext cx="441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ХУДОЖНИК-ГРАФИК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pic>
        <p:nvPicPr>
          <p:cNvPr id="8194" name="Picture 2" descr="http://fshoke.com/wp-content/uploads/2014/09/unbelievable-pencil-art-by-paul-lung-1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399" y="4645598"/>
            <a:ext cx="2390503" cy="221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12" name="Picture 20" descr="http://www.artlib.ru/objects/gallery_408/artlib_gallery-204049-b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-8402"/>
            <a:ext cx="2387327" cy="465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8038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5"/>
            <a:ext cx="8686800" cy="2895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0430" y="2132856"/>
            <a:ext cx="4957770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Это </a:t>
            </a:r>
            <a:r>
              <a:rPr lang="ru-RU" sz="2600" dirty="0">
                <a:solidFill>
                  <a:schemeClr val="bg1"/>
                </a:solidFill>
              </a:rPr>
              <a:t>специалист, который создает смешные </a:t>
            </a:r>
            <a:r>
              <a:rPr lang="ru-RU" sz="2600" dirty="0" smtClean="0">
                <a:solidFill>
                  <a:schemeClr val="bg1"/>
                </a:solidFill>
              </a:rPr>
              <a:t>портреты</a:t>
            </a:r>
          </a:p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или </a:t>
            </a:r>
            <a:r>
              <a:rPr lang="ru-RU" sz="2600" dirty="0">
                <a:solidFill>
                  <a:schemeClr val="bg1"/>
                </a:solidFill>
              </a:rPr>
              <a:t>пародии на происходящие события.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24744"/>
            <a:ext cx="441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ХУДОЖНИК-КАРИКАТУРИСТ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" name="AutoShape 4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http://mylittles.info/uploads/posts/2012-06/1339263329_yumor_o_shkol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-8402"/>
            <a:ext cx="2387327" cy="465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17575" y="4645597"/>
            <a:ext cx="2387327" cy="221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08969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8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E8E3D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1650" y="-8401"/>
            <a:ext cx="9144000" cy="6858000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16"/>
          <p:cNvSpPr/>
          <p:nvPr/>
        </p:nvSpPr>
        <p:spPr>
          <a:xfrm>
            <a:off x="0" y="1512125"/>
            <a:ext cx="8686800" cy="28956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71868" y="2132856"/>
            <a:ext cx="4886332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Название </a:t>
            </a:r>
            <a:r>
              <a:rPr lang="ru-RU" sz="2600" dirty="0">
                <a:solidFill>
                  <a:schemeClr val="bg1"/>
                </a:solidFill>
              </a:rPr>
              <a:t>данной отрасли самое древнее и оно характеризуется </a:t>
            </a:r>
            <a:r>
              <a:rPr lang="ru-RU" sz="2600" dirty="0" smtClean="0">
                <a:solidFill>
                  <a:schemeClr val="bg1"/>
                </a:solidFill>
              </a:rPr>
              <a:t>рисованием</a:t>
            </a:r>
          </a:p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с </a:t>
            </a:r>
            <a:r>
              <a:rPr lang="ru-RU" sz="2600" dirty="0">
                <a:solidFill>
                  <a:schemeClr val="bg1"/>
                </a:solidFill>
              </a:rPr>
              <a:t>натуры.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24744"/>
            <a:ext cx="441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pitchFamily="34" charset="0"/>
              </a:rPr>
              <a:t>ЖИВОПИСЕЦ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" name="AutoShape 4" descr="http://iclass.home-edu.ru/pluginfile.php/78746/mod_forum/attachment/791945/hous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 descr="http://img12.nnm.me/9/8/a/f/5/f4f9694123b75622b29689d4fff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4645598"/>
            <a:ext cx="2387327" cy="221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i.arts.in.ua/i/6831/f_balerina_piskunov_sergey_133510791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7575" y="0"/>
            <a:ext cx="2387327" cy="464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32160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8353E-6 L -0.86666 3.78353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8" grpId="0"/>
      <p:bldP spid="8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FDC4B5-8F27-46F0-B6A0-FC4F0C8130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429</Words>
  <Application>Microsoft Office PowerPoint</Application>
  <PresentationFormat>Экран (4:3)</PresentationFormat>
  <Paragraphs>41</Paragraphs>
  <Slides>16</Slides>
  <Notes>16</Notes>
  <HiddenSlides>9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  <vt:variant>
        <vt:lpstr>Произвольные показы</vt:lpstr>
      </vt:variant>
      <vt:variant>
        <vt:i4>12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Произвольный показ 1</vt:lpstr>
      <vt:lpstr>Произвольный показ 2</vt:lpstr>
      <vt:lpstr>Произвольный показ 3</vt:lpstr>
      <vt:lpstr>Произвольный показ 4</vt:lpstr>
      <vt:lpstr>Произвольный показ 5</vt:lpstr>
      <vt:lpstr>Произвольный показ 6</vt:lpstr>
      <vt:lpstr>Произвольный показ 7</vt:lpstr>
      <vt:lpstr>Произвольный показ 8</vt:lpstr>
      <vt:lpstr>Произвольный показ 9</vt:lpstr>
      <vt:lpstr>Произвольный показ 10</vt:lpstr>
      <vt:lpstr>Произвольный показ 11</vt:lpstr>
      <vt:lpstr>Произвольный показ 12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2015-01-18T16:17:09Z</dcterms:created>
  <dcterms:modified xsi:type="dcterms:W3CDTF">2015-02-04T15:10:08Z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TC018814149991</vt:lpwstr>
  </property>
</Properties>
</file>