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1" r:id="rId2"/>
    <p:sldId id="273" r:id="rId3"/>
    <p:sldId id="290" r:id="rId4"/>
    <p:sldId id="289" r:id="rId5"/>
    <p:sldId id="291" r:id="rId6"/>
    <p:sldId id="292" r:id="rId7"/>
    <p:sldId id="274" r:id="rId8"/>
    <p:sldId id="283" r:id="rId9"/>
    <p:sldId id="275" r:id="rId10"/>
    <p:sldId id="280" r:id="rId11"/>
    <p:sldId id="293" r:id="rId12"/>
    <p:sldId id="279" r:id="rId13"/>
    <p:sldId id="281" r:id="rId14"/>
    <p:sldId id="284" r:id="rId15"/>
    <p:sldId id="282" r:id="rId16"/>
    <p:sldId id="285" r:id="rId17"/>
    <p:sldId id="294" r:id="rId18"/>
    <p:sldId id="277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607" autoAdjust="0"/>
  </p:normalViewPr>
  <p:slideViewPr>
    <p:cSldViewPr>
      <p:cViewPr varScale="1">
        <p:scale>
          <a:sx n="70" d="100"/>
          <a:sy n="70" d="100"/>
        </p:scale>
        <p:origin x="-78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DE78814-9C7C-4571-970E-33BBD3E0C78A}" type="datetimeFigureOut">
              <a:rPr lang="ru-RU"/>
              <a:pPr>
                <a:defRPr/>
              </a:pPr>
              <a:t>25.07.2020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E1D8E84-167C-4655-B599-47B6E1B03D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00E39-8053-4133-BFFD-4DD3FAFA59EE}" type="datetimeFigureOut">
              <a:rPr lang="ru-RU"/>
              <a:pPr>
                <a:defRPr/>
              </a:pPr>
              <a:t>25.07.2020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D4BB7-6E44-4942-B4E4-0EB3E204C7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3A8F4B-374E-40A7-953C-CC421C0EC340}" type="datetimeFigureOut">
              <a:rPr lang="ru-RU"/>
              <a:pPr>
                <a:defRPr/>
              </a:pPr>
              <a:t>25.07.2020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FB539-48CE-480D-BD90-576F9FD98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EFEF3-68A8-4585-AA11-3E8A76D7ADD8}" type="datetimeFigureOut">
              <a:rPr lang="ru-RU"/>
              <a:pPr>
                <a:defRPr/>
              </a:pPr>
              <a:t>25.07.2020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33D852-C848-4E7C-91E8-0ABEC39AC0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E57FA61-748E-4291-A5A7-E074502A7327}" type="datetimeFigureOut">
              <a:rPr lang="ru-RU"/>
              <a:pPr>
                <a:defRPr/>
              </a:pPr>
              <a:t>25.07.2020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0874976-E563-4469-B193-9C46AC990D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4D8A0D-16E4-40F5-903B-02669552F2AE}" type="datetimeFigureOut">
              <a:rPr lang="ru-RU"/>
              <a:pPr>
                <a:defRPr/>
              </a:pPr>
              <a:t>25.07.2020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C1BA2-3EEF-40C3-A104-6B61E39B0D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9B946-0E5B-4BCA-AB89-A3B74A430E25}" type="datetimeFigureOut">
              <a:rPr lang="ru-RU"/>
              <a:pPr>
                <a:defRPr/>
              </a:pPr>
              <a:t>25.07.2020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BAE35-80AF-4C38-9862-E3BA6DF3A1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0FB4B-A99F-4CDA-B420-74EA1B500D4C}" type="datetimeFigureOut">
              <a:rPr lang="ru-RU"/>
              <a:pPr>
                <a:defRPr/>
              </a:pPr>
              <a:t>25.07.2020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B6DF8-F08B-49E6-A057-1BECEC1478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9EE797C-301B-44B3-BE0A-E380F32C4769}" type="datetimeFigureOut">
              <a:rPr lang="ru-RU"/>
              <a:pPr>
                <a:defRPr/>
              </a:pPr>
              <a:t>25.07.2020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347BA1B-3914-4D2A-A733-153344A2A5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12B22-67CB-4B8C-A6C6-B7350F1F8690}" type="datetimeFigureOut">
              <a:rPr lang="ru-RU"/>
              <a:pPr>
                <a:defRPr/>
              </a:pPr>
              <a:t>25.07.2020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29A19F-FAB7-4865-8E57-FA1E01D343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10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3781977-CF74-4A8E-AD6F-3BB54850DF08}" type="datetimeFigureOut">
              <a:rPr lang="ru-RU"/>
              <a:pPr>
                <a:defRPr/>
              </a:pPr>
              <a:t>25.07.2020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CF27FE8-F684-44DF-AF43-F947DA0533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85D044C5-3565-4D43-BB64-740D253B509A}" type="datetimeFigureOut">
              <a:rPr lang="ru-RU"/>
              <a:pPr>
                <a:defRPr/>
              </a:pPr>
              <a:t>25.07.2020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7186B28C-380F-4EE0-996F-39588750EF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1" r:id="rId2"/>
    <p:sldLayoutId id="2147483709" r:id="rId3"/>
    <p:sldLayoutId id="2147483702" r:id="rId4"/>
    <p:sldLayoutId id="2147483703" r:id="rId5"/>
    <p:sldLayoutId id="2147483704" r:id="rId6"/>
    <p:sldLayoutId id="2147483710" r:id="rId7"/>
    <p:sldLayoutId id="2147483705" r:id="rId8"/>
    <p:sldLayoutId id="2147483711" r:id="rId9"/>
    <p:sldLayoutId id="2147483706" r:id="rId10"/>
    <p:sldLayoutId id="214748370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dikal.ru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dikal.ru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dikal.ru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7" descr="1456396631_teoria_del_color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503238" y="4983163"/>
            <a:ext cx="8183562" cy="1052512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        </a:t>
            </a:r>
          </a:p>
        </p:txBody>
      </p:sp>
      <p:sp>
        <p:nvSpPr>
          <p:cNvPr id="3" name="Заголовок 1"/>
          <p:cNvSpPr>
            <a:spLocks noGrp="1"/>
          </p:cNvSpPr>
          <p:nvPr>
            <p:ph type="title"/>
          </p:nvPr>
        </p:nvSpPr>
        <p:spPr bwMode="auto">
          <a:xfrm>
            <a:off x="503238" y="4983163"/>
            <a:ext cx="8183562" cy="1052512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МОНОТИПИЯ</a:t>
            </a:r>
          </a:p>
        </p:txBody>
      </p:sp>
      <p:sp>
        <p:nvSpPr>
          <p:cNvPr id="13315" name="Rectangle 9"/>
          <p:cNvSpPr>
            <a:spLocks noChangeArrowheads="1"/>
          </p:cNvSpPr>
          <p:nvPr/>
        </p:nvSpPr>
        <p:spPr bwMode="auto">
          <a:xfrm>
            <a:off x="611188" y="6092825"/>
            <a:ext cx="375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accent1"/>
                </a:solidFill>
              </a:rPr>
              <a:t>Сыраева Наталья Владимировна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23554" name="Picture 2" descr="C:\Users\Anna\Pictures\Шаблоны, фоны\Рисунок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3555" name="TextBox 5"/>
          <p:cNvSpPr txBox="1">
            <a:spLocks noChangeArrowheads="1"/>
          </p:cNvSpPr>
          <p:nvPr/>
        </p:nvSpPr>
        <p:spPr bwMode="auto">
          <a:xfrm>
            <a:off x="1643063" y="22860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b="1">
              <a:latin typeface="Verdana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29058" y="285728"/>
            <a:ext cx="1478290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Шаг 2</a:t>
            </a:r>
          </a:p>
        </p:txBody>
      </p:sp>
      <p:sp>
        <p:nvSpPr>
          <p:cNvPr id="23557" name="TextBox 9"/>
          <p:cNvSpPr txBox="1">
            <a:spLocks noChangeArrowheads="1"/>
          </p:cNvSpPr>
          <p:nvPr/>
        </p:nvSpPr>
        <p:spPr bwMode="auto">
          <a:xfrm>
            <a:off x="357188" y="5072063"/>
            <a:ext cx="82867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Наносим краску на бумагу, стекло и др. (достаточно быстро, чтобы они не высыхали, и относительно плотным слоем) руками, кистями, пальцами.</a:t>
            </a:r>
          </a:p>
        </p:txBody>
      </p:sp>
      <p:pic>
        <p:nvPicPr>
          <p:cNvPr id="23558" name="Рисунок 11" descr="http://s58.radikal.ru/i159/1102/f5/d55d66930e3a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3" y="1214438"/>
            <a:ext cx="4119562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88" y="1214438"/>
            <a:ext cx="3643312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4986338"/>
            <a:ext cx="8183562" cy="10509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>
              <a:effectLst/>
            </a:endParaRPr>
          </a:p>
        </p:txBody>
      </p:sp>
      <p:pic>
        <p:nvPicPr>
          <p:cNvPr id="24578" name="Picture 2" descr="C:\Users\Anna\Pictures\Шаблоны, фоны\Рисунок3.jpg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24579" name="Picture 4" descr="img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2263" y="188913"/>
            <a:ext cx="8497887" cy="637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25602" name="Picture 2" descr="C:\Users\Anna\Pictures\Шаблоны, фоны\Рисунок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5603" name="TextBox 5"/>
          <p:cNvSpPr txBox="1">
            <a:spLocks noChangeArrowheads="1"/>
          </p:cNvSpPr>
          <p:nvPr/>
        </p:nvSpPr>
        <p:spPr bwMode="auto">
          <a:xfrm>
            <a:off x="1643063" y="22860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b="1">
              <a:latin typeface="Verdana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29058" y="285728"/>
            <a:ext cx="1478290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Шаг 3</a:t>
            </a:r>
          </a:p>
        </p:txBody>
      </p:sp>
      <p:sp>
        <p:nvSpPr>
          <p:cNvPr id="25605" name="TextBox 9"/>
          <p:cNvSpPr txBox="1">
            <a:spLocks noChangeArrowheads="1"/>
          </p:cNvSpPr>
          <p:nvPr/>
        </p:nvSpPr>
        <p:spPr bwMode="auto">
          <a:xfrm>
            <a:off x="0" y="5500688"/>
            <a:ext cx="9144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Times New Roman" pitchFamily="18" charset="0"/>
                <a:cs typeface="Times New Roman" pitchFamily="18" charset="0"/>
              </a:rPr>
              <a:t>В . </a:t>
            </a:r>
          </a:p>
        </p:txBody>
      </p:sp>
      <p:pic>
        <p:nvPicPr>
          <p:cNvPr id="2560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44" r="2344" b="3125"/>
          <a:stretch>
            <a:fillRect/>
          </a:stretch>
        </p:blipFill>
        <p:spPr bwMode="auto">
          <a:xfrm>
            <a:off x="214313" y="285750"/>
            <a:ext cx="8715375" cy="635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26626" name="Picture 2" descr="C:\Users\Anna\Pictures\Шаблоны, фоны\Рисунок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6627" name="TextBox 5"/>
          <p:cNvSpPr txBox="1">
            <a:spLocks noChangeArrowheads="1"/>
          </p:cNvSpPr>
          <p:nvPr/>
        </p:nvSpPr>
        <p:spPr bwMode="auto">
          <a:xfrm>
            <a:off x="1643063" y="22860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b="1">
              <a:latin typeface="Verdana" pitchFamily="34" charset="0"/>
            </a:endParaRPr>
          </a:p>
        </p:txBody>
      </p:sp>
      <p:pic>
        <p:nvPicPr>
          <p:cNvPr id="26629" name="Рисунок 7" descr="http://i041.radikal.ru/1102/db/100cf667cf67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50" y="1071563"/>
            <a:ext cx="51435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0" name="TextBox 12"/>
          <p:cNvSpPr txBox="1">
            <a:spLocks noChangeArrowheads="1"/>
          </p:cNvSpPr>
          <p:nvPr/>
        </p:nvSpPr>
        <p:spPr bwMode="auto">
          <a:xfrm>
            <a:off x="344488" y="5429250"/>
            <a:ext cx="87995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Далее – самое интересное! Рассматриваем со всех сторон получившиеся отпечатки и находим для них образы для дальнейшей отрисовки.</a:t>
            </a: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4048125" y="250825"/>
            <a:ext cx="13255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660066"/>
                </a:solidFill>
              </a:rPr>
              <a:t>Шаг 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27650" name="Picture 2" descr="C:\Users\Anna\Pictures\Шаблоны, фоны\Рисунок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7651" name="TextBox 5"/>
          <p:cNvSpPr txBox="1">
            <a:spLocks noChangeArrowheads="1"/>
          </p:cNvSpPr>
          <p:nvPr/>
        </p:nvSpPr>
        <p:spPr bwMode="auto">
          <a:xfrm>
            <a:off x="1643063" y="22860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b="1">
              <a:latin typeface="Verdana" pitchFamily="34" charset="0"/>
            </a:endParaRPr>
          </a:p>
        </p:txBody>
      </p:sp>
      <p:pic>
        <p:nvPicPr>
          <p:cNvPr id="27652" name="Picture 9" descr="0012-018-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9700" y="3141663"/>
            <a:ext cx="3744913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10" descr="3438526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260350"/>
            <a:ext cx="4895850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28674" name="Picture 2" descr="C:\Users\Anna\Pictures\Шаблоны, фоны\Рисунок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8675" name="TextBox 5"/>
          <p:cNvSpPr txBox="1">
            <a:spLocks noChangeArrowheads="1"/>
          </p:cNvSpPr>
          <p:nvPr/>
        </p:nvSpPr>
        <p:spPr bwMode="auto">
          <a:xfrm>
            <a:off x="1643063" y="22860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b="1">
              <a:latin typeface="Verdana" pitchFamily="34" charset="0"/>
            </a:endParaRPr>
          </a:p>
        </p:txBody>
      </p:sp>
      <p:sp>
        <p:nvSpPr>
          <p:cNvPr id="28676" name="TextBox 9"/>
          <p:cNvSpPr txBox="1">
            <a:spLocks noChangeArrowheads="1"/>
          </p:cNvSpPr>
          <p:nvPr/>
        </p:nvSpPr>
        <p:spPr bwMode="auto">
          <a:xfrm>
            <a:off x="500063" y="5500688"/>
            <a:ext cx="8429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8678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" y="928688"/>
            <a:ext cx="4857750" cy="475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9" name="TextBox 10"/>
          <p:cNvSpPr txBox="1">
            <a:spLocks noChangeArrowheads="1"/>
          </p:cNvSpPr>
          <p:nvPr/>
        </p:nvSpPr>
        <p:spPr bwMode="auto">
          <a:xfrm>
            <a:off x="214313" y="5786438"/>
            <a:ext cx="87153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Доработка: допечатываем, дорисовываем, наклеиваем детали.</a:t>
            </a:r>
          </a:p>
        </p:txBody>
      </p:sp>
      <p:pic>
        <p:nvPicPr>
          <p:cNvPr id="28680" name="Рисунок 11" descr="http://www.kalyakimalyaki.ru/img_base/2009/pimg_657_25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75" y="1000125"/>
            <a:ext cx="2857500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29698" name="Picture 2" descr="C:\Users\Anna\Pictures\Шаблоны, фоны\Рисунок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9699" name="TextBox 5"/>
          <p:cNvSpPr txBox="1">
            <a:spLocks noChangeArrowheads="1"/>
          </p:cNvSpPr>
          <p:nvPr/>
        </p:nvSpPr>
        <p:spPr bwMode="auto">
          <a:xfrm>
            <a:off x="1643063" y="22860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b="1">
              <a:latin typeface="Verdana" pitchFamily="34" charset="0"/>
            </a:endParaRPr>
          </a:p>
        </p:txBody>
      </p:sp>
      <p:sp>
        <p:nvSpPr>
          <p:cNvPr id="29700" name="TextBox 9"/>
          <p:cNvSpPr txBox="1">
            <a:spLocks noChangeArrowheads="1"/>
          </p:cNvSpPr>
          <p:nvPr/>
        </p:nvSpPr>
        <p:spPr bwMode="auto">
          <a:xfrm>
            <a:off x="500063" y="5500688"/>
            <a:ext cx="842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9701" name="TextBox 10"/>
          <p:cNvSpPr txBox="1">
            <a:spLocks noChangeArrowheads="1"/>
          </p:cNvSpPr>
          <p:nvPr/>
        </p:nvSpPr>
        <p:spPr bwMode="auto">
          <a:xfrm>
            <a:off x="357188" y="5357813"/>
            <a:ext cx="864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9702" name="Picture 11" descr="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4195762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12" descr="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463" y="404813"/>
            <a:ext cx="4267200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4986338"/>
            <a:ext cx="8183562" cy="10509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>
              <a:effectLst/>
            </a:endParaRPr>
          </a:p>
        </p:txBody>
      </p:sp>
      <p:pic>
        <p:nvPicPr>
          <p:cNvPr id="30722" name="Picture 2" descr="C:\Users\Anna\Pictures\Шаблоны, фоны\Рисунок3.jpg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30723" name="Picture 5" descr="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476250"/>
            <a:ext cx="4217988" cy="585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6" descr="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04813"/>
            <a:ext cx="4389438" cy="593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32770" name="Picture 2" descr="C:\Users\Anna\Pictures\Шаблоны, фоны\Рисунок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2771" name="TextBox 5"/>
          <p:cNvSpPr txBox="1">
            <a:spLocks noChangeArrowheads="1"/>
          </p:cNvSpPr>
          <p:nvPr/>
        </p:nvSpPr>
        <p:spPr bwMode="auto">
          <a:xfrm>
            <a:off x="1643063" y="22860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b="1">
              <a:latin typeface="Verdana" pitchFamily="34" charset="0"/>
            </a:endParaRPr>
          </a:p>
        </p:txBody>
      </p:sp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594" t="7291" r="6250" b="5208"/>
          <a:stretch>
            <a:fillRect/>
          </a:stretch>
        </p:blipFill>
        <p:spPr bwMode="auto">
          <a:xfrm>
            <a:off x="785813" y="500063"/>
            <a:ext cx="7786687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14338" name="Picture 2" descr="C:\Users\Anna\Pictures\Шаблоны, фоны\Рисунок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4339" name="TextBox 5"/>
          <p:cNvSpPr txBox="1">
            <a:spLocks noChangeArrowheads="1"/>
          </p:cNvSpPr>
          <p:nvPr/>
        </p:nvSpPr>
        <p:spPr bwMode="auto">
          <a:xfrm>
            <a:off x="1643063" y="22860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b="1">
              <a:latin typeface="Verdana" pitchFamily="34" charset="0"/>
            </a:endParaRPr>
          </a:p>
        </p:txBody>
      </p:sp>
      <p:sp>
        <p:nvSpPr>
          <p:cNvPr id="14340" name="Text Box 7"/>
          <p:cNvSpPr txBox="1">
            <a:spLocks noChangeArrowheads="1"/>
          </p:cNvSpPr>
          <p:nvPr/>
        </p:nvSpPr>
        <p:spPr bwMode="auto">
          <a:xfrm>
            <a:off x="179388" y="115888"/>
            <a:ext cx="8785225" cy="668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Тема: «Развитие творческих способностей дошкольников средствами </a:t>
            </a:r>
          </a:p>
          <a:p>
            <a:r>
              <a:rPr lang="ru-RU" b="1"/>
              <a:t>нетрадиционных техник рисования»</a:t>
            </a:r>
          </a:p>
          <a:p>
            <a:r>
              <a:rPr lang="ru-RU" b="1"/>
              <a:t>Цели:</a:t>
            </a:r>
            <a:r>
              <a:rPr lang="ru-RU"/>
              <a:t> - Развитие у детей художественно – творческих способностей, фантазии, воображения средствами нетрадиционного рисования.</a:t>
            </a:r>
          </a:p>
          <a:p>
            <a:r>
              <a:rPr lang="ru-RU"/>
              <a:t>-Формировать умение выполнять полученные знания о средствах </a:t>
            </a:r>
          </a:p>
          <a:p>
            <a:r>
              <a:rPr lang="ru-RU"/>
              <a:t>выразительности в собственном творчестве;</a:t>
            </a:r>
          </a:p>
          <a:p>
            <a:r>
              <a:rPr lang="ru-RU"/>
              <a:t>-Развивать потребность к созданию нового, необычного продукта творческой </a:t>
            </a:r>
          </a:p>
          <a:p>
            <a:r>
              <a:rPr lang="ru-RU"/>
              <a:t>деятельности;</a:t>
            </a:r>
          </a:p>
          <a:p>
            <a:r>
              <a:rPr lang="ru-RU"/>
              <a:t>-Развивать эстетическую оценку, стремление к творческой самореализации.</a:t>
            </a:r>
          </a:p>
          <a:p>
            <a:r>
              <a:rPr lang="ru-RU"/>
              <a:t> </a:t>
            </a:r>
            <a:r>
              <a:rPr lang="ru-RU" b="1"/>
              <a:t>Задачи: </a:t>
            </a:r>
            <a:endParaRPr lang="ru-RU"/>
          </a:p>
          <a:p>
            <a:r>
              <a:rPr lang="ru-RU"/>
              <a:t>-Расширять представление о многообразии нетрадиционных техник рисования: знакомство с техникой – монотипией (рисованием половины изображения и складывания листа пополам);</a:t>
            </a:r>
          </a:p>
          <a:p>
            <a:r>
              <a:rPr lang="ru-RU"/>
              <a:t>-Развивать ассоциативное мышление и любознательность, наблюдательность и воображение, пространственное мышление, глазомер и координацию движений;</a:t>
            </a:r>
          </a:p>
          <a:p>
            <a:r>
              <a:rPr lang="ru-RU"/>
              <a:t>-Воспитывать художественный вкус и чувство гармонии.</a:t>
            </a:r>
          </a:p>
          <a:p>
            <a:r>
              <a:rPr lang="ru-RU"/>
              <a:t>-Помочь детям овладеть различными техническими навыками при работе </a:t>
            </a:r>
          </a:p>
          <a:p>
            <a:r>
              <a:rPr lang="ru-RU"/>
              <a:t>нетрадиционными техниками.</a:t>
            </a:r>
          </a:p>
          <a:p>
            <a:r>
              <a:rPr lang="ru-RU"/>
              <a:t>-Прививать интерес к рисованию нетрадиционными техниками.</a:t>
            </a:r>
          </a:p>
          <a:p>
            <a:r>
              <a:rPr lang="ru-RU"/>
              <a:t>-Развивать творчество, фантазию.</a:t>
            </a:r>
          </a:p>
          <a:p>
            <a:r>
              <a:rPr lang="ru-RU"/>
              <a:t>-Учить сопереживать настроению, переданному в рисунке. </a:t>
            </a:r>
          </a:p>
          <a:p>
            <a:endParaRPr lang="ru-RU"/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15362" name="Picture 2" descr="C:\Users\Anna\Pictures\Шаблоны, фоны\Рисунок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5363" name="TextBox 5"/>
          <p:cNvSpPr txBox="1">
            <a:spLocks noChangeArrowheads="1"/>
          </p:cNvSpPr>
          <p:nvPr/>
        </p:nvSpPr>
        <p:spPr bwMode="auto">
          <a:xfrm>
            <a:off x="1643063" y="22860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b="1">
              <a:latin typeface="Verdana" pitchFamily="34" charset="0"/>
            </a:endParaRPr>
          </a:p>
        </p:txBody>
      </p:sp>
      <p:sp>
        <p:nvSpPr>
          <p:cNvPr id="15364" name="TextBox 4"/>
          <p:cNvSpPr txBox="1">
            <a:spLocks noChangeArrowheads="1"/>
          </p:cNvSpPr>
          <p:nvPr/>
        </p:nvSpPr>
        <p:spPr bwMode="auto">
          <a:xfrm>
            <a:off x="785813" y="1143000"/>
            <a:ext cx="7786687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Times New Roman" pitchFamily="18" charset="0"/>
                <a:cs typeface="Times New Roman" pitchFamily="18" charset="0"/>
              </a:rPr>
              <a:t>Изобразительное искусство  - наиболее эмоциональная сфера деятельности детей. Сочетание и применение различных форм техники в художественных работах, помогают развивать пространство и воображение, раскрывают художественные и творческие способности ребенка.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16386" name="Picture 2" descr="C:\Users\Anna\Pictures\Шаблоны, фоны\Рисунок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6387" name="TextBox 5"/>
          <p:cNvSpPr txBox="1">
            <a:spLocks noChangeArrowheads="1"/>
          </p:cNvSpPr>
          <p:nvPr/>
        </p:nvSpPr>
        <p:spPr bwMode="auto">
          <a:xfrm>
            <a:off x="1643063" y="22860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b="1">
              <a:latin typeface="Verdana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214290"/>
            <a:ext cx="8715436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Нетрадиционные техники и способы рисования</a:t>
            </a:r>
          </a:p>
        </p:txBody>
      </p:sp>
      <p:sp>
        <p:nvSpPr>
          <p:cNvPr id="16389" name="TextBox 8"/>
          <p:cNvSpPr txBox="1">
            <a:spLocks noChangeArrowheads="1"/>
          </p:cNvSpPr>
          <p:nvPr/>
        </p:nvSpPr>
        <p:spPr bwMode="auto">
          <a:xfrm>
            <a:off x="285750" y="714375"/>
            <a:ext cx="8572500" cy="611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Печать от руки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(прием рисования ладонью)</a:t>
            </a:r>
          </a:p>
          <a:p>
            <a:pPr>
              <a:buFont typeface="Wingdings" pitchFamily="2" charset="2"/>
              <a:buChar char="ü"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Прорисовывание пальцем, кистью по мокрой поверхности листа</a:t>
            </a:r>
          </a:p>
          <a:p>
            <a:pPr>
              <a:buFont typeface="Wingdings" pitchFamily="2" charset="2"/>
              <a:buChar char="ü"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Рисование методом тычка с помощью жесткой кисти </a:t>
            </a:r>
          </a:p>
          <a:p>
            <a:pPr>
              <a:buFont typeface="Wingdings" pitchFamily="2" charset="2"/>
              <a:buChar char="ü"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Набрызг</a:t>
            </a:r>
          </a:p>
          <a:p>
            <a:pPr>
              <a:buFont typeface="Wingdings" pitchFamily="2" charset="2"/>
              <a:buChar char="ü"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Коллаж</a:t>
            </a:r>
          </a:p>
          <a:p>
            <a:pPr>
              <a:buFont typeface="Wingdings" pitchFamily="2" charset="2"/>
              <a:buChar char="ü"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Рисование красками по мыльной поверхности</a:t>
            </a:r>
          </a:p>
          <a:p>
            <a:pPr>
              <a:buFont typeface="Wingdings" pitchFamily="2" charset="2"/>
              <a:buChar char="ü"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Ниткография</a:t>
            </a:r>
          </a:p>
          <a:p>
            <a:pPr>
              <a:buFont typeface="Wingdings" pitchFamily="2" charset="2"/>
              <a:buChar char="ü"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Печать различными предметами </a:t>
            </a:r>
          </a:p>
          <a:p>
            <a:pPr>
              <a:buFont typeface="Wingdings" pitchFamily="2" charset="2"/>
              <a:buChar char="ü"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Пуантилизм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(изображение точками)</a:t>
            </a:r>
          </a:p>
          <a:p>
            <a:pPr>
              <a:buFont typeface="Wingdings" pitchFamily="2" charset="2"/>
              <a:buChar char="ü"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Флоротипия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(печать листочками, лепестками растений)</a:t>
            </a:r>
          </a:p>
          <a:p>
            <a:pPr>
              <a:buFont typeface="Wingdings" pitchFamily="2" charset="2"/>
              <a:buChar char="ü"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Изображение при помощи восковых мелков и акварели</a:t>
            </a:r>
          </a:p>
          <a:p>
            <a:pPr>
              <a:buFont typeface="Wingdings" pitchFamily="2" charset="2"/>
              <a:buChar char="ü"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Граттаж</a:t>
            </a:r>
          </a:p>
          <a:p>
            <a:pPr>
              <a:buFont typeface="Wingdings" pitchFamily="2" charset="2"/>
              <a:buChar char="ü"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Рисование по смятой бумаге</a:t>
            </a:r>
          </a:p>
          <a:p>
            <a:pPr>
              <a:buFont typeface="Wingdings" pitchFamily="2" charset="2"/>
              <a:buChar char="ü"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Монотипия</a:t>
            </a:r>
          </a:p>
          <a:p>
            <a:pPr>
              <a:buFont typeface="Wingdings" pitchFamily="2" charset="2"/>
              <a:buChar char="ü"/>
            </a:pP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17410" name="Picture 2" descr="C:\Users\Anna\Pictures\Шаблоны, фоны\Рисунок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7411" name="TextBox 5"/>
          <p:cNvSpPr txBox="1">
            <a:spLocks noChangeArrowheads="1"/>
          </p:cNvSpPr>
          <p:nvPr/>
        </p:nvSpPr>
        <p:spPr bwMode="auto">
          <a:xfrm>
            <a:off x="1643063" y="22860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b="1">
              <a:latin typeface="Verdana" pitchFamily="34" charset="0"/>
            </a:endParaRPr>
          </a:p>
        </p:txBody>
      </p:sp>
      <p:sp>
        <p:nvSpPr>
          <p:cNvPr id="17412" name="TextBox 7"/>
          <p:cNvSpPr txBox="1">
            <a:spLocks noChangeArrowheads="1"/>
          </p:cNvSpPr>
          <p:nvPr/>
        </p:nvSpPr>
        <p:spPr bwMode="auto">
          <a:xfrm>
            <a:off x="357188" y="500063"/>
            <a:ext cx="8501062" cy="558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600" b="1">
                <a:latin typeface="Times New Roman" pitchFamily="18" charset="0"/>
                <a:cs typeface="Times New Roman" pitchFamily="18" charset="0"/>
              </a:rPr>
              <a:t>Мнотипия</a:t>
            </a:r>
            <a:r>
              <a:rPr lang="ru-RU" sz="3600">
                <a:latin typeface="Times New Roman" pitchFamily="18" charset="0"/>
                <a:cs typeface="Times New Roman" pitchFamily="18" charset="0"/>
              </a:rPr>
              <a:t> – («моно» - один, «типус» - отпечаток, оттиск, касание, образ)</a:t>
            </a:r>
            <a:r>
              <a:rPr lang="ru-RU" sz="36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>
                <a:latin typeface="Times New Roman" pitchFamily="18" charset="0"/>
                <a:cs typeface="Times New Roman" pitchFamily="18" charset="0"/>
              </a:rPr>
              <a:t>– вид печатной графики, в которой с каждой пластины можно получить один только отпечаток.</a:t>
            </a:r>
          </a:p>
          <a:p>
            <a:pPr algn="just"/>
            <a:endParaRPr lang="ru-RU" sz="36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600" b="1">
                <a:latin typeface="Times New Roman" pitchFamily="18" charset="0"/>
                <a:cs typeface="Times New Roman" pitchFamily="18" charset="0"/>
              </a:rPr>
              <a:t>Техника монотипии</a:t>
            </a:r>
            <a:r>
              <a:rPr lang="ru-RU" sz="3600">
                <a:latin typeface="Times New Roman" pitchFamily="18" charset="0"/>
                <a:cs typeface="Times New Roman" pitchFamily="18" charset="0"/>
              </a:rPr>
              <a:t> заключается в нанесении красок кистью от руки на гладкую поверхность (бумага, металл, стекло, пластик и др.)</a:t>
            </a:r>
            <a:endParaRPr lang="ru-RU" sz="36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18434" name="Picture 2" descr="C:\Users\Anna\Pictures\Шаблоны, фоны\Рисунок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18435" name="Рисунок 4" descr="http://www.kalyakimalyaki.ru/img_base/2009/pimg_656_25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3" y="642938"/>
            <a:ext cx="757237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kalyakimalyaki.ru/img_base/2009/pimg_652_25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813" y="642938"/>
            <a:ext cx="757237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 (699x685, 804Kb)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813" y="642938"/>
            <a:ext cx="757237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 (700x687, 294Kb)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5813" y="571500"/>
            <a:ext cx="7572375" cy="578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20482" name="Picture 2" descr="C:\Users\Anna\Pictures\Шаблоны, фоны\Рисунок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0483" name="TextBox 5"/>
          <p:cNvSpPr txBox="1">
            <a:spLocks noChangeArrowheads="1"/>
          </p:cNvSpPr>
          <p:nvPr/>
        </p:nvSpPr>
        <p:spPr bwMode="auto">
          <a:xfrm>
            <a:off x="1643063" y="22860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b="1">
              <a:latin typeface="Verdana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71736" y="357166"/>
            <a:ext cx="3485249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Примерные темы</a:t>
            </a:r>
          </a:p>
        </p:txBody>
      </p:sp>
      <p:sp>
        <p:nvSpPr>
          <p:cNvPr id="20485" name="TextBox 8"/>
          <p:cNvSpPr txBox="1">
            <a:spLocks noChangeArrowheads="1"/>
          </p:cNvSpPr>
          <p:nvPr/>
        </p:nvSpPr>
        <p:spPr bwMode="auto">
          <a:xfrm>
            <a:off x="428625" y="1214438"/>
            <a:ext cx="3149600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Пестрое лето</a:t>
            </a:r>
          </a:p>
          <a:p>
            <a:pPr>
              <a:buFont typeface="Wingdings" pitchFamily="2" charset="2"/>
              <a:buChar char="ü"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Эти летние дожди</a:t>
            </a:r>
          </a:p>
          <a:p>
            <a:pPr>
              <a:buFont typeface="Wingdings" pitchFamily="2" charset="2"/>
              <a:buChar char="ü"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Бабочка</a:t>
            </a:r>
          </a:p>
          <a:p>
            <a:pPr>
              <a:buFont typeface="Wingdings" pitchFamily="2" charset="2"/>
              <a:buChar char="ü"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Это было у моря</a:t>
            </a:r>
          </a:p>
          <a:p>
            <a:pPr>
              <a:buFont typeface="Wingdings" pitchFamily="2" charset="2"/>
              <a:buChar char="ü"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Солнце в море</a:t>
            </a:r>
          </a:p>
          <a:p>
            <a:pPr>
              <a:buFont typeface="Wingdings" pitchFamily="2" charset="2"/>
              <a:buChar char="ü"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Подводное царство</a:t>
            </a:r>
          </a:p>
          <a:p>
            <a:pPr>
              <a:buFont typeface="Wingdings" pitchFamily="2" charset="2"/>
              <a:buChar char="ü"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По Млечному Пути</a:t>
            </a:r>
          </a:p>
          <a:p>
            <a:pPr>
              <a:buFont typeface="Wingdings" pitchFamily="2" charset="2"/>
              <a:buChar char="ü"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Унылая пора…</a:t>
            </a:r>
          </a:p>
          <a:p>
            <a:pPr>
              <a:buFont typeface="Wingdings" pitchFamily="2" charset="2"/>
              <a:buChar char="ü"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Северное сияние</a:t>
            </a:r>
          </a:p>
          <a:p>
            <a:pPr>
              <a:buFont typeface="Wingdings" pitchFamily="2" charset="2"/>
              <a:buChar char="ü"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Карнавал</a:t>
            </a:r>
          </a:p>
          <a:p>
            <a:pPr>
              <a:buFont typeface="Wingdings" pitchFamily="2" charset="2"/>
              <a:buChar char="ü"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Цветы в вазе</a:t>
            </a:r>
          </a:p>
          <a:p>
            <a:pPr>
              <a:buFont typeface="Wingdings" pitchFamily="2" charset="2"/>
              <a:buChar char="ü"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Сказочный лес</a:t>
            </a:r>
          </a:p>
          <a:p>
            <a:pPr>
              <a:buFont typeface="Wingdings" pitchFamily="2" charset="2"/>
              <a:buChar char="ü"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Разные страны</a:t>
            </a:r>
          </a:p>
        </p:txBody>
      </p:sp>
      <p:pic>
        <p:nvPicPr>
          <p:cNvPr id="2048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1071563"/>
            <a:ext cx="31242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8" y="3286125"/>
            <a:ext cx="2124075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6438" y="3286125"/>
            <a:ext cx="3143250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6563" y="1071563"/>
            <a:ext cx="2143125" cy="205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21506" name="Picture 2" descr="C:\Users\Anna\Pictures\Шаблоны, фоны\Рисунок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1507" name="TextBox 5"/>
          <p:cNvSpPr txBox="1">
            <a:spLocks noChangeArrowheads="1"/>
          </p:cNvSpPr>
          <p:nvPr/>
        </p:nvSpPr>
        <p:spPr bwMode="auto">
          <a:xfrm>
            <a:off x="1643063" y="22860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b="1">
              <a:latin typeface="Verdana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71736" y="357166"/>
            <a:ext cx="4116704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Приступаем к работе</a:t>
            </a:r>
          </a:p>
        </p:txBody>
      </p:sp>
      <p:pic>
        <p:nvPicPr>
          <p:cNvPr id="21509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1714500"/>
            <a:ext cx="2500312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0" name="TextBox 9"/>
          <p:cNvSpPr txBox="1">
            <a:spLocks noChangeArrowheads="1"/>
          </p:cNvSpPr>
          <p:nvPr/>
        </p:nvSpPr>
        <p:spPr bwMode="auto">
          <a:xfrm>
            <a:off x="428625" y="1643063"/>
            <a:ext cx="4357688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Материалы: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акварель, гуашь, темпера, акрил, масляные краски и т.д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.;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тушь, гелиевые ручки для отрисовки; валик.</a:t>
            </a:r>
            <a:endParaRPr lang="ru-RU" sz="2400" b="1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Поверхность: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бумага, картон, пластик, оргалит, фанера, стекло, холст, дерево, камень.</a:t>
            </a:r>
          </a:p>
        </p:txBody>
      </p:sp>
      <p:pic>
        <p:nvPicPr>
          <p:cNvPr id="21511" name="Рисунок 10" descr="материалы и инструменты для изготовления моготипии могут быть самыми разнообразными!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15188" y="1785938"/>
            <a:ext cx="16954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22530" name="Picture 2" descr="C:\Users\Anna\Pictures\Шаблоны, фоны\Рисунок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2531" name="TextBox 5"/>
          <p:cNvSpPr txBox="1">
            <a:spLocks noChangeArrowheads="1"/>
          </p:cNvSpPr>
          <p:nvPr/>
        </p:nvSpPr>
        <p:spPr bwMode="auto">
          <a:xfrm>
            <a:off x="1643063" y="22860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b="1">
              <a:latin typeface="Verdana" pitchFamily="34" charset="0"/>
            </a:endParaRPr>
          </a:p>
        </p:txBody>
      </p:sp>
      <p:pic>
        <p:nvPicPr>
          <p:cNvPr id="22532" name="Рисунок 7" descr="http://s016.radikal.ru/i335/1102/7e/e29b93896d05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5" y="1143000"/>
            <a:ext cx="4214813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929058" y="285728"/>
            <a:ext cx="1478289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Шаг 1</a:t>
            </a:r>
          </a:p>
        </p:txBody>
      </p:sp>
      <p:sp>
        <p:nvSpPr>
          <p:cNvPr id="22534" name="TextBox 9"/>
          <p:cNvSpPr txBox="1">
            <a:spLocks noChangeArrowheads="1"/>
          </p:cNvSpPr>
          <p:nvPr/>
        </p:nvSpPr>
        <p:spPr bwMode="auto">
          <a:xfrm>
            <a:off x="428625" y="4786313"/>
            <a:ext cx="8429625" cy="197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Краски разводим водой до полужидкого состояния  ( не весь пузырек, а верхний слой).</a:t>
            </a:r>
          </a:p>
          <a:p>
            <a:pPr algn="ctr"/>
            <a:endParaRPr lang="ru-RU" sz="28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>
              <a:latin typeface="Times New Roman" pitchFamily="18" charset="0"/>
              <a:cs typeface="Times New Roman" pitchFamily="18" charset="0"/>
            </a:endParaRPr>
          </a:p>
          <a:p>
            <a:endParaRPr lang="ru-RU">
              <a:latin typeface="Verdana" pitchFamily="34" charset="0"/>
            </a:endParaRPr>
          </a:p>
        </p:txBody>
      </p:sp>
      <p:pic>
        <p:nvPicPr>
          <p:cNvPr id="22535" name="Рисунок 10" descr="http://s19.radikal.ru/i192/1102/2f/72086d5fa9ae.jpg">
            <a:hlinkClick r:id="rId3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3" y="1071563"/>
            <a:ext cx="3714750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767</TotalTime>
  <Words>342</Words>
  <Application>Microsoft Office PowerPoint</Application>
  <PresentationFormat>Экран (4:3)</PresentationFormat>
  <Paragraphs>70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Аспект</vt:lpstr>
      <vt:lpstr>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Anna</dc:creator>
  <cp:lastModifiedBy>Пользователь Windows</cp:lastModifiedBy>
  <cp:revision>347</cp:revision>
  <dcterms:created xsi:type="dcterms:W3CDTF">2013-06-17T09:55:09Z</dcterms:created>
  <dcterms:modified xsi:type="dcterms:W3CDTF">2020-07-25T11:29:20Z</dcterms:modified>
</cp:coreProperties>
</file>