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4" r:id="rId3"/>
    <p:sldId id="294" r:id="rId4"/>
    <p:sldId id="286" r:id="rId5"/>
    <p:sldId id="287" r:id="rId6"/>
    <p:sldId id="288" r:id="rId7"/>
    <p:sldId id="289" r:id="rId8"/>
    <p:sldId id="285" r:id="rId9"/>
    <p:sldId id="277" r:id="rId10"/>
    <p:sldId id="281" r:id="rId11"/>
    <p:sldId id="278" r:id="rId12"/>
    <p:sldId id="279" r:id="rId13"/>
    <p:sldId id="280" r:id="rId14"/>
    <p:sldId id="290" r:id="rId15"/>
    <p:sldId id="292" r:id="rId16"/>
    <p:sldId id="303" r:id="rId17"/>
    <p:sldId id="304" r:id="rId18"/>
    <p:sldId id="296" r:id="rId19"/>
    <p:sldId id="293" r:id="rId20"/>
    <p:sldId id="299" r:id="rId21"/>
    <p:sldId id="297" r:id="rId22"/>
    <p:sldId id="264" r:id="rId23"/>
    <p:sldId id="269" r:id="rId24"/>
    <p:sldId id="300" r:id="rId25"/>
    <p:sldId id="298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751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avatars.mds.yandex.net/get-pdb/467999/700ab143-2a8b-4062-87f6-9f56b80dd8b4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8430" y="1484784"/>
            <a:ext cx="85820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ПРОЕКТ </a:t>
            </a:r>
          </a:p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«ЭКОЛЯТА – ДОШКОЛЯТА»</a:t>
            </a:r>
          </a:p>
          <a:p>
            <a:pPr algn="ctr"/>
            <a:endParaRPr lang="ru-RU" sz="3200" b="1" dirty="0" smtClean="0">
              <a:solidFill>
                <a:srgbClr val="660066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ГБДОУ детский сад №17</a:t>
            </a:r>
            <a:endParaRPr lang="ru-RU" sz="3200" b="1" dirty="0">
              <a:solidFill>
                <a:srgbClr val="66006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8024" y="3933056"/>
            <a:ext cx="3854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Воспитатели: Маньковская О.В.</a:t>
            </a:r>
          </a:p>
          <a:p>
            <a:r>
              <a:rPr lang="ru-RU" b="1" smtClean="0">
                <a:solidFill>
                  <a:srgbClr val="660066"/>
                </a:solidFill>
              </a:rPr>
              <a:t>                         </a:t>
            </a:r>
            <a:r>
              <a:rPr lang="ru-RU" b="1" dirty="0" err="1" smtClean="0">
                <a:solidFill>
                  <a:srgbClr val="660066"/>
                </a:solidFill>
              </a:rPr>
              <a:t>Шушарина</a:t>
            </a:r>
            <a:r>
              <a:rPr lang="ru-RU" b="1" dirty="0" smtClean="0">
                <a:solidFill>
                  <a:srgbClr val="660066"/>
                </a:solidFill>
              </a:rPr>
              <a:t> О.А.</a:t>
            </a:r>
            <a:endParaRPr lang="ru-RU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2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877347/d1800bde-58ed-46d9-b8d2-c9419c62ae9c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618" y="908720"/>
            <a:ext cx="4047349" cy="555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5835" y="1484784"/>
            <a:ext cx="33123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У малышей-желудей есть подруга – веселая и общительна Елочка. Она носит бордовую шапочку и такие же башмачки, желтые перчатки и маленькую брошку-шишечку на платье.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Она </a:t>
            </a:r>
            <a:r>
              <a:rPr lang="ru-RU" b="1" dirty="0">
                <a:solidFill>
                  <a:srgbClr val="7030A0"/>
                </a:solidFill>
              </a:rPr>
              <a:t>часто заходит к малышам в гости, чтобы поиграть, поговорить о том, о сём.</a:t>
            </a:r>
          </a:p>
        </p:txBody>
      </p:sp>
    </p:spTree>
    <p:extLst>
      <p:ext uri="{BB962C8B-B14F-4D97-AF65-F5344CB8AC3E}">
        <p14:creationId xmlns:p14="http://schemas.microsoft.com/office/powerpoint/2010/main" val="10217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IUoXlJuyiwk/WxwPQuxm03I/AAAAAAAAD8U/DG-THocHrvM3PJJvFCfhLpx4XLfkuIYoACLcBGAs/s1600/image_image_15900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211502" cy="593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4008" y="836712"/>
            <a:ext cx="44644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Младшего брата-жёлудя, который носит оранжевую шапочку, темно-розовые ботинки, зеленые перчатки и такого же цвета воротничок из дубовых листьев, бордовый пояс, зовут Тихоней.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Он </a:t>
            </a:r>
            <a:r>
              <a:rPr lang="ru-RU" b="1" dirty="0">
                <a:solidFill>
                  <a:srgbClr val="7030A0"/>
                </a:solidFill>
              </a:rPr>
              <a:t>и вправду довольно тихий и скромный, даже скорее стеснительный. Но это нисколько не мешает ему всячески поддерживать старшего брата – Шалуна – не только во всех его проказах, но и полезных делах.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А </a:t>
            </a:r>
            <a:r>
              <a:rPr lang="ru-RU" b="1" dirty="0">
                <a:solidFill>
                  <a:srgbClr val="7030A0"/>
                </a:solidFill>
              </a:rPr>
              <a:t>ещё Тихоня очень любит цветы, поэтому перед домиком </a:t>
            </a:r>
            <a:r>
              <a:rPr lang="ru-RU" b="1" dirty="0" err="1">
                <a:solidFill>
                  <a:srgbClr val="7030A0"/>
                </a:solidFill>
              </a:rPr>
              <a:t>геройчиков</a:t>
            </a:r>
            <a:r>
              <a:rPr lang="ru-RU" b="1" dirty="0">
                <a:solidFill>
                  <a:srgbClr val="7030A0"/>
                </a:solidFill>
              </a:rPr>
              <a:t> он разбил чудесный цветник.</a:t>
            </a:r>
          </a:p>
        </p:txBody>
      </p:sp>
    </p:spTree>
    <p:extLst>
      <p:ext uri="{BB962C8B-B14F-4D97-AF65-F5344CB8AC3E}">
        <p14:creationId xmlns:p14="http://schemas.microsoft.com/office/powerpoint/2010/main" val="21502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2.bp.blogspot.com/-MBSZndqLDbQ/WxwPSTE83ZI/AAAAAAAAD8s/wXCWCfextLIPk16qf2s2jwlaZAEU3rHmwCEwYBhgL/s1600/image_image_15900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280" y="764704"/>
            <a:ext cx="401463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853839"/>
            <a:ext cx="3600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Самым </a:t>
            </a:r>
            <a:r>
              <a:rPr lang="ru-RU" b="1" dirty="0">
                <a:solidFill>
                  <a:srgbClr val="7030A0"/>
                </a:solidFill>
              </a:rPr>
              <a:t>озорным и шкодливым, без сомнения, является Шалун. Он любит веселые игры, которых знает великое множество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Он все время стремится узнать что-то новое и неизвестное, его жёлтая шапочка с торчащим дубовым листочком постоянно мелькает то тут, то там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К своей яркой шапочке Шалун подобрал синие башмачки, перчатки и шарфик.</a:t>
            </a:r>
          </a:p>
        </p:txBody>
      </p:sp>
    </p:spTree>
    <p:extLst>
      <p:ext uri="{BB962C8B-B14F-4D97-AF65-F5344CB8AC3E}">
        <p14:creationId xmlns:p14="http://schemas.microsoft.com/office/powerpoint/2010/main" val="85016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211668/eb4fd57b-16cf-4520-a43d-44eb7c0cd7d4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80" y="692696"/>
            <a:ext cx="4137119" cy="583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93409" y="620688"/>
            <a:ext cx="43204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Самая серьёзная, пожалуй, Умница в розовой шапочке, с двумя забавными косичками.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Она </a:t>
            </a:r>
            <a:r>
              <a:rPr lang="ru-RU" b="1" dirty="0">
                <a:solidFill>
                  <a:srgbClr val="7030A0"/>
                </a:solidFill>
              </a:rPr>
              <a:t>носит зеленую юбочку, зеленый воротничок, желтые перчатки, темно-розовые башмачки.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Умница </a:t>
            </a:r>
            <a:r>
              <a:rPr lang="ru-RU" b="1" dirty="0">
                <a:solidFill>
                  <a:srgbClr val="7030A0"/>
                </a:solidFill>
              </a:rPr>
              <a:t>много знает и рассказывает своим друзьям интересные истории, потому что любит читать.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Нет-нет</a:t>
            </a:r>
            <a:r>
              <a:rPr lang="ru-RU" b="1" dirty="0">
                <a:solidFill>
                  <a:srgbClr val="7030A0"/>
                </a:solidFill>
              </a:rPr>
              <a:t>, только не надо думать, что она всегда поступает правильно и знает ответы на все вопросы. Просто из всех малышей она самая старшая, и это всё объясняет.</a:t>
            </a:r>
          </a:p>
        </p:txBody>
      </p:sp>
    </p:spTree>
    <p:extLst>
      <p:ext uri="{BB962C8B-B14F-4D97-AF65-F5344CB8AC3E}">
        <p14:creationId xmlns:p14="http://schemas.microsoft.com/office/powerpoint/2010/main" val="255479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.gbdou95.ru/u/29/72587cd0a211e89fd5d98a81a74f60/-/1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1672"/>
            <a:ext cx="3984727" cy="563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25-sad.ru/wp-content/uploads/2017/09/%D1%8D%D0%BA%D0%BE%D0%BB%D1%8F%D1%82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3" y="3068960"/>
            <a:ext cx="3748088" cy="262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36247" y="9087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Логотип “ЭКОЛЯТА” защищен охранным документом.</a:t>
            </a:r>
          </a:p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 Использование логотипа осуществляется только с письменного разрешения патентообладателей.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45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4680" y="692696"/>
            <a:ext cx="5799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1">
                    <a:lumMod val="50000"/>
                  </a:schemeClr>
                </a:solidFill>
              </a:rPr>
              <a:t>Уголок </a:t>
            </a:r>
            <a:r>
              <a:rPr lang="ru-RU" sz="2800" b="1" u="sng" dirty="0" err="1" smtClean="0">
                <a:solidFill>
                  <a:schemeClr val="accent1">
                    <a:lumMod val="50000"/>
                  </a:schemeClr>
                </a:solidFill>
              </a:rPr>
              <a:t>природолюбия</a:t>
            </a:r>
            <a:r>
              <a:rPr lang="ru-RU" sz="2800" b="1" u="sng" dirty="0" smtClean="0">
                <a:solidFill>
                  <a:schemeClr val="accent1">
                    <a:lumMod val="50000"/>
                  </a:schemeClr>
                </a:solidFill>
              </a:rPr>
              <a:t> в группе</a:t>
            </a:r>
            <a:endParaRPr lang="ru-RU" sz="2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https://pp.userapi.com/c844320/v844320783/1fce29/e9ZHNQeak3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272808" cy="545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1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p.userapi.com/c851120/v851120783/1137e1/Bu_cI0EbH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5125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p.userapi.com/c855332/v855332783/34cff/2-MueZ9UZ7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75196">
            <a:off x="6016888" y="3513101"/>
            <a:ext cx="2821231" cy="305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p.userapi.com/c845323/v845323783/1fa573/VUgMqjRTPLU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90658">
            <a:off x="278651" y="3198043"/>
            <a:ext cx="2819080" cy="333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pp.userapi.com/c845523/v845523783/1f8b85/kDzlnYHpT6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18362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pp.userapi.com/c846322/v846322783/1f47e9/7oG77Vs4x_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766510" y="3636868"/>
            <a:ext cx="18002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pp.userapi.com/c849132/v849132783/17e494/FaFYpF633c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124862">
            <a:off x="7215101" y="877682"/>
            <a:ext cx="151216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811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p.userapi.com/c846323/v846323783/1fc529/09wi9oI0i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793508" y="1665716"/>
            <a:ext cx="5858190" cy="376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p.userapi.com/c848736/v848736783/1826d6/22f3okMkFe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667027">
            <a:off x="3771903" y="1633746"/>
            <a:ext cx="5434272" cy="356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201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6">
                    <a:lumMod val="25000"/>
                  </a:schemeClr>
                </a:solidFill>
              </a:rPr>
              <a:t>Праздник </a:t>
            </a:r>
            <a:r>
              <a:rPr lang="ru-RU" sz="3200" b="1" u="sng" dirty="0" smtClean="0">
                <a:solidFill>
                  <a:schemeClr val="accent6">
                    <a:lumMod val="25000"/>
                  </a:schemeClr>
                </a:solidFill>
              </a:rPr>
              <a:t>«</a:t>
            </a:r>
            <a:r>
              <a:rPr lang="ru-RU" sz="3200" b="1" u="sng" dirty="0">
                <a:solidFill>
                  <a:schemeClr val="accent6">
                    <a:lumMod val="25000"/>
                  </a:schemeClr>
                </a:solidFill>
              </a:rPr>
              <a:t>Посвящение </a:t>
            </a:r>
            <a:r>
              <a:rPr lang="ru-RU" sz="3200" b="1" u="sng" dirty="0" smtClean="0">
                <a:solidFill>
                  <a:schemeClr val="accent6">
                    <a:lumMod val="25000"/>
                  </a:schemeClr>
                </a:solidFill>
              </a:rPr>
              <a:t>в </a:t>
            </a:r>
            <a:r>
              <a:rPr lang="ru-RU" sz="3200" b="1" u="sng" dirty="0" err="1" smtClean="0">
                <a:solidFill>
                  <a:schemeClr val="accent6">
                    <a:lumMod val="25000"/>
                  </a:schemeClr>
                </a:solidFill>
              </a:rPr>
              <a:t>Эколята</a:t>
            </a:r>
            <a:r>
              <a:rPr lang="ru-RU" sz="3200" b="1" u="sng" dirty="0" smtClean="0">
                <a:solidFill>
                  <a:schemeClr val="accent6">
                    <a:lumMod val="25000"/>
                  </a:schemeClr>
                </a:solidFill>
              </a:rPr>
              <a:t>»</a:t>
            </a:r>
            <a:endParaRPr lang="ru-RU" sz="3200" u="sng" dirty="0"/>
          </a:p>
        </p:txBody>
      </p:sp>
      <p:pic>
        <p:nvPicPr>
          <p:cNvPr id="3" name="Picture 2" descr="https://pp.userapi.com/c856036/v856036853/c07a/2BjWvwdSXm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447" y="1023859"/>
            <a:ext cx="3040621" cy="169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pp.userapi.com/c856036/v856036853/c1d8/PczYIn_tM5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2981" y="4558857"/>
            <a:ext cx="3537297" cy="200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pp.userapi.com/c856036/v856036853/c156/bXjsgcTRqso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1074410"/>
            <a:ext cx="2376264" cy="282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pp.userapi.com/c856036/v856036853/bf6f/P7UFAzt6Am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36296" y="4125709"/>
            <a:ext cx="1814036" cy="247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pp.userapi.com/c856036/v856036853/c16a/yTLV42SK1OY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112" y="4793630"/>
            <a:ext cx="3082300" cy="175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pp.userapi.com/c856036/v856036853/c0f2/qRkU86rGdBA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112" y="2924944"/>
            <a:ext cx="3022067" cy="163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pp.userapi.com/c856036/v856036853/c228/TUKzTST95gM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2933" y="1074409"/>
            <a:ext cx="2683900" cy="328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212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p.userapi.com/c849424/v849424625/dcb67/d_DryRCGf3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1890"/>
            <a:ext cx="2813169" cy="187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pp.userapi.com/c849424/v849424625/dcbd5/XND35Um_Cb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614229"/>
            <a:ext cx="2063306" cy="309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pp.userapi.com/c849424/v849424625/dcc07/hLOjncgbVZ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157306"/>
            <a:ext cx="3108312" cy="207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pp.userapi.com/c849424/v849424625/dcc7f/Fdhorbv1pXQ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73765">
            <a:off x="483170" y="4142124"/>
            <a:ext cx="3274806" cy="224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pp.userapi.com/c849424/v849424625/dcca7/RV2zOcjSAo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933056"/>
            <a:ext cx="400035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108520" y="49558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</a:rPr>
              <a:t>Спортивный праздник «</a:t>
            </a:r>
            <a:r>
              <a:rPr lang="ru-RU" sz="2400" b="1" u="sng" dirty="0" err="1" smtClean="0">
                <a:solidFill>
                  <a:schemeClr val="accent6">
                    <a:lumMod val="25000"/>
                  </a:schemeClr>
                </a:solidFill>
              </a:rPr>
              <a:t>Эколята</a:t>
            </a:r>
            <a:r>
              <a:rPr lang="ru-RU" sz="2400" b="1" u="sng" dirty="0" smtClean="0">
                <a:solidFill>
                  <a:schemeClr val="accent6">
                    <a:lumMod val="25000"/>
                  </a:schemeClr>
                </a:solidFill>
              </a:rPr>
              <a:t> – защитники природы</a:t>
            </a:r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</a:rPr>
              <a:t>!»</a:t>
            </a:r>
            <a:endParaRPr lang="ru-RU" sz="2400" b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  <a:p>
            <a:pPr algn="ctr"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 В.В. Путин заявил о реализации национальной идеи объединения народов нашей многонациональной страны.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гражданин России»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таким, по его словам, должен стать лозунг этой идеи.</a:t>
            </a:r>
          </a:p>
          <a:p>
            <a:pPr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направлений развития государства и объединения многонационального общества является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подрастающего поколения. </a:t>
            </a:r>
          </a:p>
          <a:p>
            <a:pPr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Проявлением патриотизма также является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природе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малой родины, внимание, забота и уважение к её животному и растительному миру. </a:t>
            </a:r>
          </a:p>
          <a:p>
            <a:pPr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контексте суть одного из направлений патриотического воспитания состоит в том, чтобы посеять и взрастить в душе ребёнка и подростка семена любви к родной природе, к родному дому и семье, к истории и культуре страны, созданной трудами родных и близких людей, тех, кого зовут соотечественниками.</a:t>
            </a:r>
          </a:p>
          <a:p>
            <a:pPr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должна быть разработана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идеология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позволяющая сформировать у ребёнка культуру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природолюбия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любовь к природе родного края, а, значит, любовь к государству.</a:t>
            </a:r>
          </a:p>
        </p:txBody>
      </p:sp>
    </p:spTree>
    <p:extLst>
      <p:ext uri="{BB962C8B-B14F-4D97-AF65-F5344CB8AC3E}">
        <p14:creationId xmlns:p14="http://schemas.microsoft.com/office/powerpoint/2010/main" val="14759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098" name="Picture 2" descr="https://pp.userapi.com/c850128/v850128491/b1599/CxkPlCmsxi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2656"/>
            <a:ext cx="4388644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9490" y="6204902"/>
            <a:ext cx="7729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</a:rPr>
              <a:t>Акция «Экологический сбор мусора»</a:t>
            </a:r>
            <a:endParaRPr lang="ru-RU" sz="32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13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8868" y="2204864"/>
            <a:ext cx="224875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6">
                    <a:lumMod val="25000"/>
                  </a:schemeClr>
                </a:solidFill>
              </a:rPr>
              <a:t>Огород </a:t>
            </a:r>
            <a:endParaRPr lang="ru-RU" sz="3200" b="1" u="sng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sz="3200" b="1" u="sng" dirty="0" smtClean="0">
                <a:solidFill>
                  <a:schemeClr val="accent6">
                    <a:lumMod val="25000"/>
                  </a:schemeClr>
                </a:solidFill>
              </a:rPr>
              <a:t>на окошке</a:t>
            </a:r>
            <a:endParaRPr lang="ru-RU" sz="3200" b="1" u="sng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3" name="Picture 2" descr="https://pp.userapi.com/c851232/v851232349/ef326/-ik-NCnfw7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54821"/>
            <a:ext cx="1925204" cy="256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pp.userapi.com/c847218/v847218137/1ddf0d/q0bed4w7zD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705239"/>
            <a:ext cx="1770002" cy="132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pp.userapi.com/c850532/v850532349/ef31d/bli-TR1yq4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826" y="526305"/>
            <a:ext cx="3857876" cy="289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pp.userapi.com/c850432/v850432349/f2f09/UqzE6uJVWw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095" y="4077072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pp.userapi.com/c846016/v846016137/1d9607/fLUtvn977n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628" y="3368272"/>
            <a:ext cx="2526618" cy="336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627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55423" y="3151539"/>
            <a:ext cx="4434362" cy="1752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Экологическая акция «</a:t>
            </a:r>
            <a:r>
              <a:rPr lang="ru-RU" b="1" u="sng" dirty="0" smtClean="0">
                <a:solidFill>
                  <a:schemeClr val="accent6">
                    <a:lumMod val="25000"/>
                  </a:schemeClr>
                </a:solidFill>
              </a:rPr>
              <a:t>Поможем зимующим птицам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!»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https://pp.userapi.com/c845322/v845322046/1b4d2e/bA0XaGbpAh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142" y="354547"/>
            <a:ext cx="1650478" cy="220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p.userapi.com/c851520/v851520074/c81d6/CdHFW1J2HW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937112" cy="295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p.userapi.com/c852220/v852220172/afc26/IxstJYfdSk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982" y="2783503"/>
            <a:ext cx="1813035" cy="241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p.userapi.com/c849132/v849132365/1157e8/8IGmPyubq2w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3240" y="3167454"/>
            <a:ext cx="2356398" cy="314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pp.userapi.com/c846219/v846219181/17ffd3/49gpq5LLoT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345269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pp.userapi.com/c849136/v849136688/10a77e/9EYtmRM6dXw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203" y="188640"/>
            <a:ext cx="1920472" cy="256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376682"/>
            <a:ext cx="8833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«Если хочешь, чтобы зимой пели птицы – покорми их зимой!»</a:t>
            </a:r>
            <a:endParaRPr lang="ru-RU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7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194" name="Picture 2" descr="https://pp.userapi.com/c850532/v850532020/1ed04/Z8jK399-HY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54" y="1916832"/>
            <a:ext cx="2519270" cy="335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22234" y="156216"/>
            <a:ext cx="4990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Акция «Чистый город!»</a:t>
            </a:r>
            <a:endParaRPr lang="ru-RU" sz="32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s://pp.userapi.com/c845217/v845217783/1fba9b/ZJFQwAq3pu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81658">
            <a:off x="5717247" y="3712047"/>
            <a:ext cx="2804958" cy="292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53428/v853428783/3a036/UnPKPbtkrAY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2511" y="726651"/>
            <a:ext cx="3634032" cy="263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p.userapi.com/c846522/v846522783/1faeda/6OT6YwzMTe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01009"/>
            <a:ext cx="23222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47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266" name="Picture 2" descr="https://pp.userapi.com/c845521/v845521883/15ee77/dXXIanhQSB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2243">
            <a:off x="503926" y="341086"/>
            <a:ext cx="226648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pp.userapi.com/c845218/v845218139/15a6cb/LPzg_sIODY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02464">
            <a:off x="6493669" y="1736851"/>
            <a:ext cx="2402071" cy="351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pp.userapi.com/c850536/v850536361/7102b/X4u_eHE2cb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9338" y="628232"/>
            <a:ext cx="2988846" cy="531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pp.userapi.com/c847017/v847017372/15bb0f/ez5gz9bbgk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93503"/>
            <a:ext cx="2474770" cy="329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3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1477"/>
            <a:ext cx="2857655" cy="1752600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</a:rPr>
              <a:t>Акция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«Сохраним ёлочку, зелёную иголочку!»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122" name="Picture 2" descr="https://pp.userapi.com/c844216/v844216873/160268/Z9CdPfnvEJ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732489"/>
            <a:ext cx="2084969" cy="277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p.userapi.com/c846420/v846420873/160a69/zPc8zPA4RL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111" y="584738"/>
            <a:ext cx="2087222" cy="27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pp.userapi.com/c849128/v849128873/f08fc/b3wtG5umFU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815939"/>
            <a:ext cx="3484081" cy="261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pp.userapi.com/c848524/v848524873/e88cb/WhO0ituMjoQ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756" y="3429000"/>
            <a:ext cx="2367932" cy="315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p.userapi.com/c847220/v847220491/17c569/vd9DJ8p9BtM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655" y="3711477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218" name="Picture 2" descr="https://pp.userapi.com/c849328/v849328811/a114d/X_ID5BEjvM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58" y="188639"/>
            <a:ext cx="2205245" cy="294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pp.userapi.com/c851228/v851228585/23aaa/7gMSx5HEyf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6385" y="908490"/>
            <a:ext cx="3232360" cy="242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pp.userapi.com/c852232/v852232559/22d7d/l63KPCG3wc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5575">
            <a:off x="274244" y="3374841"/>
            <a:ext cx="243027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pp.userapi.com/c844321/v844321107/122ea0/qQuUD1QAef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8508">
            <a:off x="5551356" y="3985261"/>
            <a:ext cx="3310120" cy="248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pp.userapi.com/c845418/v845418614/113df0/D1MmOaoLkow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1432" y="620688"/>
            <a:ext cx="2894563" cy="387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30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ПРОЕКТЫ</a:t>
            </a:r>
          </a:p>
          <a:p>
            <a:pPr algn="ctr"/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-дошколята (детский сад)</a:t>
            </a:r>
          </a:p>
          <a:p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 (1 – 4 классы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– молодые защитники природы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(5 – 11 классы)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4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83" y="404664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>
                <a:solidFill>
                  <a:srgbClr val="002060"/>
                </a:solidFill>
              </a:rPr>
              <a:t>Цель Проекта</a:t>
            </a:r>
            <a:endParaRPr lang="ru-RU" sz="1600" dirty="0">
              <a:solidFill>
                <a:srgbClr val="002060"/>
              </a:solidFill>
            </a:endParaRP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Формирование у ребёнка богатого внутреннего мира и системы ценностных отношений к природе, её животному и растительному миру, развитие внутренней потребности любви к природе и, как следствие, бережного отношения к ней, воспитание у ребёнка культуры </a:t>
            </a:r>
            <a:r>
              <a:rPr lang="ru-RU" sz="1600" dirty="0" err="1">
                <a:solidFill>
                  <a:srgbClr val="002060"/>
                </a:solidFill>
              </a:rPr>
              <a:t>природолюбия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pPr fontAlgn="base"/>
            <a:endParaRPr lang="ru-RU" sz="1600" dirty="0">
              <a:solidFill>
                <a:srgbClr val="002060"/>
              </a:solidFill>
            </a:endParaRPr>
          </a:p>
          <a:p>
            <a:pPr algn="ctr" fontAlgn="base"/>
            <a:r>
              <a:rPr lang="ru-RU" sz="1600" b="1" dirty="0">
                <a:solidFill>
                  <a:srgbClr val="002060"/>
                </a:solidFill>
              </a:rPr>
              <a:t>Задачи Проекта</a:t>
            </a:r>
            <a:endParaRPr lang="ru-RU" sz="1600" dirty="0">
              <a:solidFill>
                <a:srgbClr val="002060"/>
              </a:solidFill>
            </a:endParaRP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• дать ребёнку знания об окружающей его Природе, познакомить с разнообразием животного и растительного мира его малой родины, показать неповторимость, величие, силу и красоту природы;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способствовать развитию понимания ребёнком неразделимого единства человека и природы, понимание общечеловеческой ценности природы;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помочь ребёнку осознать необходимость сохранения, охраны и спасения природы для выживания на земле самого человека;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расширить общий кругозор детей, способствовать развитию их творческих способностей;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помочь ребёнку самоопределиться в построении взаимоотношений с природой и окружающим его миром;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разработать и внедрить в учебно-воспитательный процесс дошкольных образовательных учреждений новых инновационных инструментариев, форм, методов, подходов и приёмов, способных сформировать у ребёнка чувство любви, разносторонне-ценностное, бережное и уважительное отношение к природе;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способствовать воспитанию потребности принимать активное участие в природоохранной и экологической деятельности.</a:t>
            </a:r>
          </a:p>
          <a:p>
            <a:pPr algn="ctr" fontAlgn="base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5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404664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>
                <a:solidFill>
                  <a:srgbClr val="002060"/>
                </a:solidFill>
              </a:rPr>
              <a:t>Содержание Проекта</a:t>
            </a:r>
            <a:endParaRPr lang="ru-RU" sz="1600" dirty="0">
              <a:solidFill>
                <a:srgbClr val="002060"/>
              </a:solidFill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2060"/>
                </a:solidFill>
              </a:rPr>
              <a:t>В рамках реализации Проекта предусматривается разносторонняя деятельность в дошкольных образовательных организациях с использованием образов сказочных героев «</a:t>
            </a:r>
            <a:r>
              <a:rPr lang="ru-RU" sz="1600" dirty="0" err="1">
                <a:solidFill>
                  <a:srgbClr val="002060"/>
                </a:solidFill>
              </a:rPr>
              <a:t>Эколят</a:t>
            </a:r>
            <a:r>
              <a:rPr lang="ru-RU" sz="1600" dirty="0">
                <a:solidFill>
                  <a:srgbClr val="002060"/>
                </a:solidFill>
              </a:rPr>
              <a:t>» – друзей и защитников Природы. 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2060"/>
                </a:solidFill>
              </a:rPr>
              <a:t>Воспитанника дошкольной образовательной организации принимают в «</a:t>
            </a:r>
            <a:r>
              <a:rPr lang="ru-RU" sz="1600" dirty="0" err="1">
                <a:solidFill>
                  <a:srgbClr val="002060"/>
                </a:solidFill>
              </a:rPr>
              <a:t>Эколята</a:t>
            </a:r>
            <a:r>
              <a:rPr lang="ru-RU" sz="1600" dirty="0">
                <a:solidFill>
                  <a:srgbClr val="002060"/>
                </a:solidFill>
              </a:rPr>
              <a:t> – дошколята»: на торжественной церемонии зачитывается текст посвящения в «</a:t>
            </a:r>
            <a:r>
              <a:rPr lang="ru-RU" sz="1600" dirty="0" err="1">
                <a:solidFill>
                  <a:srgbClr val="002060"/>
                </a:solidFill>
              </a:rPr>
              <a:t>Эколята</a:t>
            </a:r>
            <a:r>
              <a:rPr lang="ru-RU" sz="1600" dirty="0">
                <a:solidFill>
                  <a:srgbClr val="002060"/>
                </a:solidFill>
              </a:rPr>
              <a:t>», вручается Свидетельство «</a:t>
            </a:r>
            <a:r>
              <a:rPr lang="ru-RU" sz="1600" dirty="0" err="1">
                <a:solidFill>
                  <a:srgbClr val="002060"/>
                </a:solidFill>
              </a:rPr>
              <a:t>Эколёнка</a:t>
            </a:r>
            <a:r>
              <a:rPr lang="ru-RU" sz="1600" dirty="0">
                <a:solidFill>
                  <a:srgbClr val="002060"/>
                </a:solidFill>
              </a:rPr>
              <a:t> дошкольной образовательной организации» и специальный Знак (значок</a:t>
            </a:r>
            <a:r>
              <a:rPr lang="ru-RU" sz="1600" dirty="0" smtClean="0">
                <a:solidFill>
                  <a:srgbClr val="002060"/>
                </a:solidFill>
              </a:rPr>
              <a:t>).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2060"/>
                </a:solidFill>
              </a:rPr>
              <a:t>Воспитанник, став «</a:t>
            </a:r>
            <a:r>
              <a:rPr lang="ru-RU" sz="1600" dirty="0" err="1">
                <a:solidFill>
                  <a:srgbClr val="002060"/>
                </a:solidFill>
              </a:rPr>
              <a:t>Эколёнком</a:t>
            </a:r>
            <a:r>
              <a:rPr lang="ru-RU" sz="1600" dirty="0">
                <a:solidFill>
                  <a:srgbClr val="002060"/>
                </a:solidFill>
              </a:rPr>
              <a:t>», будет понимать, что он вошёл в общество людей, которые берегут и защищают природу, которым свойственно доброе, уважительное, внимательное и заботливое отношение к ней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ru-RU" sz="1600" dirty="0">
              <a:solidFill>
                <a:srgbClr val="002060"/>
              </a:solidFill>
            </a:endParaRPr>
          </a:p>
          <a:p>
            <a:pPr algn="ctr" fontAlgn="base"/>
            <a:r>
              <a:rPr lang="ru-RU" sz="1600" b="1" dirty="0">
                <a:solidFill>
                  <a:srgbClr val="002060"/>
                </a:solidFill>
              </a:rPr>
              <a:t>Прогнозируемые результаты:</a:t>
            </a:r>
            <a:endParaRPr lang="ru-RU" sz="1600" dirty="0">
              <a:solidFill>
                <a:srgbClr val="002060"/>
              </a:solidFill>
            </a:endParaRP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• формирование у детей основ экологической культуры и культуры </a:t>
            </a:r>
            <a:r>
              <a:rPr lang="ru-RU" sz="1600" dirty="0" err="1">
                <a:solidFill>
                  <a:srgbClr val="002060"/>
                </a:solidFill>
              </a:rPr>
              <a:t>природолюбия</a:t>
            </a:r>
            <a:r>
              <a:rPr lang="ru-RU" sz="1600" dirty="0">
                <a:solidFill>
                  <a:srgbClr val="002060"/>
                </a:solidFill>
              </a:rPr>
              <a:t>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повышение общей культуры ребёнка;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формирование у ребёнка духовно богатого внутреннего мира и системы ценностных отношений к окружающей природной среде;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развитие в ребёнке внутренней потребности любви к природе, участию в природоохранной и экологической деятельности;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расширение общего кругозора детей, развитие их творческих способностей.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309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48561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>
                <a:solidFill>
                  <a:srgbClr val="002060"/>
                </a:solidFill>
              </a:rPr>
              <a:t>Рекомендуемые формы работы, применяемые во время организации и проведения учебно-воспитательного процесса в рамках Проекта «</a:t>
            </a:r>
            <a:r>
              <a:rPr lang="ru-RU" sz="1600" b="1" dirty="0" err="1">
                <a:solidFill>
                  <a:srgbClr val="002060"/>
                </a:solidFill>
              </a:rPr>
              <a:t>Эколята</a:t>
            </a:r>
            <a:r>
              <a:rPr lang="ru-RU" sz="1600" b="1" dirty="0">
                <a:solidFill>
                  <a:srgbClr val="002060"/>
                </a:solidFill>
              </a:rPr>
              <a:t> – Дошколята»:</a:t>
            </a:r>
            <a:endParaRPr lang="ru-RU" sz="1600" dirty="0">
              <a:solidFill>
                <a:srgbClr val="002060"/>
              </a:solidFill>
            </a:endParaRP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• чтение;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беседа;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наблюдение;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обсуждение;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прослушивание тематических сказок и рассказов;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задание;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игра;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просмотр фрагментов фильма или телевизионной передачи;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прослушивание радиопередачи;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викторина;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конкурс;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тематическое оформление помещения;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встреча;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утренник;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прогулка;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работа на природе;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проведение опыта;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экскурсия;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тематическое мероприятие.</a:t>
            </a:r>
          </a:p>
        </p:txBody>
      </p:sp>
    </p:spTree>
    <p:extLst>
      <p:ext uri="{BB962C8B-B14F-4D97-AF65-F5344CB8AC3E}">
        <p14:creationId xmlns:p14="http://schemas.microsoft.com/office/powerpoint/2010/main" val="152941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xn--80atdlv6dr.xn--p1ai/wp-content/uploads/2017/03/1-obl_azb_prirod-761x1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764705"/>
            <a:ext cx="390650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0296" y="1484784"/>
            <a:ext cx="42484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Учебное пособие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>
                <a:solidFill>
                  <a:srgbClr val="002060"/>
                </a:solidFill>
              </a:rPr>
              <a:t>Азбука </a:t>
            </a:r>
            <a:r>
              <a:rPr lang="ru-RU" b="1" i="1" dirty="0" err="1">
                <a:solidFill>
                  <a:srgbClr val="002060"/>
                </a:solidFill>
              </a:rPr>
              <a:t>природолюбия</a:t>
            </a:r>
            <a:r>
              <a:rPr lang="ru-RU" b="1" i="1" dirty="0" smtClean="0">
                <a:solidFill>
                  <a:srgbClr val="002060"/>
                </a:solidFill>
              </a:rPr>
              <a:t>»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для дошкольников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и </a:t>
            </a:r>
            <a:r>
              <a:rPr lang="ru-RU" b="1" i="1" dirty="0">
                <a:solidFill>
                  <a:srgbClr val="002060"/>
                </a:solidFill>
              </a:rPr>
              <a:t>младших школьников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рекомендовано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Министерством </a:t>
            </a:r>
            <a:r>
              <a:rPr lang="ru-RU" b="1" i="1" dirty="0">
                <a:solidFill>
                  <a:srgbClr val="002060"/>
                </a:solidFill>
              </a:rPr>
              <a:t>образования и науки Российской Федерации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к </a:t>
            </a:r>
            <a:r>
              <a:rPr lang="ru-RU" b="1" i="1" dirty="0">
                <a:solidFill>
                  <a:srgbClr val="002060"/>
                </a:solidFill>
              </a:rPr>
              <a:t>использованию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в </a:t>
            </a:r>
            <a:r>
              <a:rPr lang="ru-RU" b="1" i="1" dirty="0">
                <a:solidFill>
                  <a:srgbClr val="002060"/>
                </a:solidFill>
              </a:rPr>
              <a:t>образовательном процессе учреждений,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реализующих </a:t>
            </a:r>
            <a:r>
              <a:rPr lang="ru-RU" b="1" i="1" dirty="0">
                <a:solidFill>
                  <a:srgbClr val="002060"/>
                </a:solidFill>
              </a:rPr>
              <a:t>программы дополнительного образования детей.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1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79512" y="548680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Авторы сказочных героев “</a:t>
            </a:r>
            <a:r>
              <a:rPr lang="ru-RU" b="1" dirty="0" err="1"/>
              <a:t>Эколят</a:t>
            </a:r>
            <a:r>
              <a:rPr lang="ru-RU" b="1" dirty="0"/>
              <a:t>” – друзей и защитников природы</a:t>
            </a:r>
            <a:endParaRPr lang="ru-RU" dirty="0"/>
          </a:p>
        </p:txBody>
      </p:sp>
      <p:pic>
        <p:nvPicPr>
          <p:cNvPr id="1042" name="Picture 18" descr="64b16220661509b3ed5a79ed96ce508b_315_2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4" y="1078684"/>
            <a:ext cx="217578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555776" y="1196752"/>
            <a:ext cx="6588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Зотов Владимир Валентинович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, сопредседатель Совета по сохранению природного наследия нации в Совете Федерации, сопредседатель Комиссии по экологической культуре и просвещению Федерального экологического совета при Минприроды России,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соруководитель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природоохранных социально-образовательных проектов «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-Дошколята», «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» и «Молодые защитники Природы», детский писатель, член Союза писателей России, кандидат педагогических наук, академик Международной академии наук педагогического образования и Международной педагогической академии.</a:t>
            </a:r>
          </a:p>
        </p:txBody>
      </p:sp>
      <p:pic>
        <p:nvPicPr>
          <p:cNvPr id="1044" name="Picture 20" descr="64b16220661509b3ed5a79ed96ce508b_315_2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950" y="3356992"/>
            <a:ext cx="2468008" cy="329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267012" y="4077072"/>
            <a:ext cx="6120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Зотова Татьяна Владимировна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соруководитель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природоохранных социально-образовательных проектов «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-Дошколята», «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Эколята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» и «Молодые защитники Природы», член Экспертно-координационного совета по развитию экологического и дополнительного образования на территории субъектов Российской Федерации, кандидат педагогических наук, академик Международной академии наук педагогического образования, член Союза журналистов России, автор учебного пособия “Азбука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Природолюбия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4988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2290" name="Picture 2" descr="https://2.bp.blogspot.com/-bseWNJ41vJE/Wh7S0s4aYMI/AAAAAAAAALc/qf2Ccz0PdFskTjnAqZ7F1EALNAl6ZOhqgCLcBGAs/s1600/%25D1%258D%25D0%25BA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13857" cy="580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36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138</TotalTime>
  <Words>817</Words>
  <Application>Microsoft Office PowerPoint</Application>
  <PresentationFormat>Экран (4:3)</PresentationFormat>
  <Paragraphs>84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Мирослав</dc:creator>
  <cp:lastModifiedBy>Windows User</cp:lastModifiedBy>
  <cp:revision>24</cp:revision>
  <dcterms:created xsi:type="dcterms:W3CDTF">2019-02-14T05:30:46Z</dcterms:created>
  <dcterms:modified xsi:type="dcterms:W3CDTF">2020-07-25T18:00:59Z</dcterms:modified>
</cp:coreProperties>
</file>