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2" r:id="rId9"/>
    <p:sldId id="263" r:id="rId10"/>
    <p:sldId id="266" r:id="rId11"/>
    <p:sldId id="267" r:id="rId12"/>
    <p:sldId id="268" r:id="rId13"/>
    <p:sldId id="270" r:id="rId14"/>
    <p:sldId id="269" r:id="rId15"/>
    <p:sldId id="271" r:id="rId16"/>
    <p:sldId id="272" r:id="rId17"/>
    <p:sldId id="273" r:id="rId18"/>
    <p:sldId id="274" r:id="rId19"/>
    <p:sldId id="275" r:id="rId20"/>
    <p:sldId id="277" r:id="rId21"/>
    <p:sldId id="278" r:id="rId22"/>
    <p:sldId id="280" r:id="rId23"/>
    <p:sldId id="279" r:id="rId24"/>
    <p:sldId id="281" r:id="rId25"/>
    <p:sldId id="284" r:id="rId26"/>
    <p:sldId id="285" r:id="rId27"/>
    <p:sldId id="286" r:id="rId28"/>
    <p:sldId id="283" r:id="rId29"/>
    <p:sldId id="287" r:id="rId3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62" autoAdjust="0"/>
    <p:restoredTop sz="94660"/>
  </p:normalViewPr>
  <p:slideViewPr>
    <p:cSldViewPr>
      <p:cViewPr varScale="1">
        <p:scale>
          <a:sx n="68" d="100"/>
          <a:sy n="68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5/24/2020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5/24/2020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5/24/2020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5/24/2020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5/24/2020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5/24/2020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5/24/2020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5/24/2020</a:t>
            </a:fld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5/24/2020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5/24/2020</a:t>
            </a:fld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5/24/2020</a:t>
            </a:fld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5/24/2020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jpeg"/><Relationship Id="rId11" Type="http://schemas.openxmlformats.org/officeDocument/2006/relationships/image" Target="../media/image33.jpeg"/><Relationship Id="rId5" Type="http://schemas.openxmlformats.org/officeDocument/2006/relationships/image" Target="../media/image27.jpeg"/><Relationship Id="rId10" Type="http://schemas.openxmlformats.org/officeDocument/2006/relationships/image" Target="../media/image32.jpeg"/><Relationship Id="rId4" Type="http://schemas.openxmlformats.org/officeDocument/2006/relationships/image" Target="../media/image26.png"/><Relationship Id="rId9" Type="http://schemas.openxmlformats.org/officeDocument/2006/relationships/image" Target="../media/image31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62200" y="762000"/>
            <a:ext cx="6553200" cy="5612922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6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«Умники и умницы» 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(интеллектуальный турнир для подготовительной группы) 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838200" y="1371600"/>
            <a:ext cx="8305800" cy="3886200"/>
          </a:xfrm>
        </p:spPr>
        <p:txBody>
          <a:bodyPr>
            <a:normAutofit fontScale="90000"/>
          </a:bodyPr>
          <a:lstStyle/>
          <a:p>
            <a:r>
              <a:rPr lang="ru-RU" sz="2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Эта роспись — просто чудо, </a:t>
            </a:r>
            <a:r>
              <a:rPr lang="ru-RU" sz="2000" b="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голубая</a:t>
            </a:r>
            <a:r>
              <a:rPr lang="ru-RU" sz="2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вся посуда.</a:t>
            </a:r>
            <a:br>
              <a:rPr lang="ru-RU" sz="2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Роспись с синим завитком манит русским васильком.</a:t>
            </a:r>
            <a:br>
              <a:rPr lang="ru-RU" sz="2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Выросла золотая травка на ложке,</a:t>
            </a:r>
            <a:br>
              <a:rPr lang="ru-RU" sz="2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Распустился красный цветок на плошке.</a:t>
            </a:r>
            <a:br>
              <a:rPr lang="ru-RU" sz="2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Веселая белая глина кружочки, полоски на ней.</a:t>
            </a:r>
            <a:br>
              <a:rPr lang="ru-RU" sz="2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Козлы и барашки смешные, табун разноцветных коней.</a:t>
            </a:r>
            <a:br>
              <a:rPr lang="ru-RU" sz="2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Разной формы, железные, в хозяйстве очень полезные</a:t>
            </a:r>
            <a:br>
              <a:rPr lang="ru-RU" sz="2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Черные, желтые, красные удивительно прекрасные.</a:t>
            </a:r>
            <a:br>
              <a:rPr lang="ru-RU" sz="2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Добрый мастер сделал сказку, оживают звери в сказке,</a:t>
            </a:r>
            <a:br>
              <a:rPr lang="ru-RU" sz="2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Мишки, зайцы, колотушки — деревянные игрушки.</a:t>
            </a:r>
            <a:br>
              <a:rPr lang="ru-RU" sz="2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</a:t>
            </a:r>
            <a:r>
              <a:rPr lang="ru-RU" sz="2000" b="0" dirty="0" smtClean="0">
                <a:solidFill>
                  <a:schemeClr val="tx1"/>
                </a:solidFill>
              </a:rPr>
              <a:t>Ростом разные подружки, все похожи друг на дружку.</a:t>
            </a:r>
            <a:br>
              <a:rPr lang="ru-RU" sz="2000" b="0" dirty="0" smtClean="0">
                <a:solidFill>
                  <a:schemeClr val="tx1"/>
                </a:solidFill>
              </a:rPr>
            </a:br>
            <a:r>
              <a:rPr lang="ru-RU" sz="2000" b="0" dirty="0" smtClean="0">
                <a:solidFill>
                  <a:schemeClr val="tx1"/>
                </a:solidFill>
              </a:rPr>
              <a:t>                             Раз, два, три, четыре, пять… даже всех не сосчитать.</a:t>
            </a:r>
            <a:br>
              <a:rPr lang="ru-RU" sz="2000" b="0" dirty="0" smtClean="0">
                <a:solidFill>
                  <a:schemeClr val="tx1"/>
                </a:solidFill>
              </a:rPr>
            </a:br>
            <a:r>
              <a:rPr lang="ru-RU" sz="2000" b="0" dirty="0" smtClean="0">
                <a:solidFill>
                  <a:schemeClr val="tx1"/>
                </a:solidFill>
              </a:rPr>
              <a:t>Из липы доски сделаны, и прялки, и лошадки </a:t>
            </a:r>
            <a:br>
              <a:rPr lang="ru-RU" sz="2000" b="0" dirty="0" smtClean="0">
                <a:solidFill>
                  <a:schemeClr val="tx1"/>
                </a:solidFill>
              </a:rPr>
            </a:br>
            <a:r>
              <a:rPr lang="ru-RU" sz="2000" b="0" dirty="0" smtClean="0">
                <a:solidFill>
                  <a:schemeClr val="tx1"/>
                </a:solidFill>
              </a:rPr>
              <a:t>Цветами разрисованы, как будто полушалки.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solidFill>
                  <a:schemeClr val="tx1"/>
                </a:solidFill>
              </a:rPr>
              <a:t/>
            </a:r>
            <a:br>
              <a:rPr lang="ru-RU" sz="1200" dirty="0" smtClean="0">
                <a:solidFill>
                  <a:schemeClr val="tx1"/>
                </a:solidFill>
              </a:rPr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gzhelskaya-rospis-7-819x10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5244124"/>
            <a:ext cx="1066800" cy="1613876"/>
          </a:xfrm>
          <a:prstGeom prst="rect">
            <a:avLst/>
          </a:prstGeom>
          <a:noFill/>
        </p:spPr>
      </p:pic>
      <p:pic>
        <p:nvPicPr>
          <p:cNvPr id="1027" name="Picture 3" descr="D:\hohloma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4038600"/>
            <a:ext cx="1362075" cy="1342617"/>
          </a:xfrm>
          <a:prstGeom prst="rect">
            <a:avLst/>
          </a:prstGeom>
          <a:noFill/>
        </p:spPr>
      </p:pic>
      <p:pic>
        <p:nvPicPr>
          <p:cNvPr id="1028" name="Picture 4" descr="D:\1012470005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76400" y="5461513"/>
            <a:ext cx="1019175" cy="1396487"/>
          </a:xfrm>
          <a:prstGeom prst="rect">
            <a:avLst/>
          </a:prstGeom>
          <a:noFill/>
        </p:spPr>
      </p:pic>
      <p:pic>
        <p:nvPicPr>
          <p:cNvPr id="1029" name="Picture 5" descr="D:\zhostovo1.pn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1B294"/>
              </a:clrFrom>
              <a:clrTo>
                <a:srgbClr val="F1B29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09800" y="4114800"/>
            <a:ext cx="1609725" cy="1130706"/>
          </a:xfrm>
          <a:prstGeom prst="rect">
            <a:avLst/>
          </a:prstGeom>
          <a:noFill/>
        </p:spPr>
      </p:pic>
      <p:pic>
        <p:nvPicPr>
          <p:cNvPr id="1030" name="Picture 6" descr="D:\015-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34200" y="3886200"/>
            <a:ext cx="1390200" cy="1066800"/>
          </a:xfrm>
          <a:prstGeom prst="rect">
            <a:avLst/>
          </a:prstGeom>
          <a:noFill/>
        </p:spPr>
      </p:pic>
      <p:pic>
        <p:nvPicPr>
          <p:cNvPr id="1031" name="Picture 7" descr="D:\44a0be6a5a753a7c408aa7f155c438de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410200" y="5486400"/>
            <a:ext cx="1638300" cy="1126923"/>
          </a:xfrm>
          <a:prstGeom prst="rect">
            <a:avLst/>
          </a:prstGeom>
          <a:noFill/>
        </p:spPr>
      </p:pic>
      <p:pic>
        <p:nvPicPr>
          <p:cNvPr id="1032" name="Picture 8" descr="D:\slide-6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848600" y="5102520"/>
            <a:ext cx="1096962" cy="1755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209800" y="152400"/>
            <a:ext cx="6172200" cy="2286000"/>
          </a:xfrm>
        </p:spPr>
        <p:txBody>
          <a:bodyPr>
            <a:noAutofit/>
          </a:bodyPr>
          <a:lstStyle/>
          <a:p>
            <a:pPr algn="ctr"/>
            <a:r>
              <a:rPr lang="en-US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en-US" sz="4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тур </a:t>
            </a:r>
            <a:b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Речевичок</a:t>
            </a: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800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743200" y="2362200"/>
          <a:ext cx="5715000" cy="381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8750"/>
                <a:gridCol w="1428750"/>
                <a:gridCol w="1428750"/>
                <a:gridCol w="1428750"/>
              </a:tblGrid>
              <a:tr h="1905000">
                <a:tc>
                  <a:txBody>
                    <a:bodyPr/>
                    <a:lstStyle/>
                    <a:p>
                      <a:pPr algn="ctr"/>
                      <a:r>
                        <a:rPr lang="ru-RU" sz="66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66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66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66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66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905000">
                <a:tc>
                  <a:txBody>
                    <a:bodyPr/>
                    <a:lstStyle/>
                    <a:p>
                      <a:pPr algn="ctr"/>
                      <a:r>
                        <a:rPr lang="ru-RU" sz="66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66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66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66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66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752600" y="304800"/>
            <a:ext cx="6705600" cy="1219200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 это за сказка? Расскажи ее с конца.</a:t>
            </a:r>
            <a:endParaRPr lang="ru-RU" sz="4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Колобо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99792" y="2743200"/>
            <a:ext cx="5544692" cy="38529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524000" y="0"/>
            <a:ext cx="7391400" cy="1219200"/>
          </a:xfrm>
        </p:spPr>
        <p:txBody>
          <a:bodyPr>
            <a:noAutofit/>
          </a:bodyPr>
          <a:lstStyle/>
          <a:p>
            <a:r>
              <a:rPr lang="ru-RU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Исправь ошибку в названии сказки.</a:t>
            </a:r>
            <a:endParaRPr lang="ru-RU" sz="3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905000" y="1371600"/>
            <a:ext cx="7010400" cy="5486400"/>
          </a:xfrm>
        </p:spPr>
        <p:txBody>
          <a:bodyPr>
            <a:normAutofit fontScale="92500" lnSpcReduction="20000"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«Петушок Ряба»;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«Даша и медведь»;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«Волк и семеро ягнят»;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«Утки – лебеди»;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«Плавучий корабль»;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«Царевна – Индюшка»;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«Мальчик с кулачок»;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Сестрица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Аленушка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братец Никитушка»;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«Иван – царевич и зеленый волк»;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«Лисичка – сестричка и серая мышь»;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«По собачьему веленью»;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«Сивка – будка»;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Заюшкин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домик».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66800" y="304800"/>
            <a:ext cx="7848600" cy="2819400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Сколько зверей жило в теремке?</a:t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Кто пришел в теремок вторым, четвертым?</a:t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Кто пришел к теремку предпоследним?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теремо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00400" y="3048001"/>
            <a:ext cx="5821700" cy="3657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62000" y="304800"/>
            <a:ext cx="8077200" cy="2971800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Кто помог зайцу выгнать лису из избушки?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Как называется сказка? Вставь пропущенное слово в отрывке.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Выполнить звуковой анализ слова «косу».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286000" y="2895600"/>
            <a:ext cx="6553200" cy="3810000"/>
          </a:xfrm>
        </p:spPr>
        <p:txBody>
          <a:bodyPr>
            <a:normAutofit/>
          </a:bodyPr>
          <a:lstStyle/>
          <a:p>
            <a:r>
              <a:rPr lang="ru-RU" sz="4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Ку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4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ре – </a:t>
            </a:r>
            <a:r>
              <a:rPr lang="ru-RU" sz="4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ку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b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Иду на ногах,</a:t>
            </a:r>
            <a:b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красных сапогах,</a:t>
            </a:r>
            <a:b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Несу______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 плечах:</a:t>
            </a:r>
            <a:b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Хочу лису </a:t>
            </a:r>
            <a:r>
              <a:rPr lang="ru-RU" sz="4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посечи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Пошла,  лиса, с печи!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990600" y="304800"/>
            <a:ext cx="8153400" cy="2209800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Герои сказок, часто передвигаются на каком – то сказочном транспорте. Назови героя и его транспортное средство.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6" name="Рисунок 5" descr="e53d4e8b08f44c09795687c9a68d30c5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76400" y="2209800"/>
            <a:ext cx="10668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1376706426_1-17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81200" y="5257800"/>
            <a:ext cx="16002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gorbunok_mini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0" y="1981200"/>
            <a:ext cx="11430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konyok-gorbunok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38400" y="3962400"/>
            <a:ext cx="1438275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qdefault"/>
          <p:cNvPicPr/>
          <p:nvPr/>
        </p:nvPicPr>
        <p:blipFill>
          <a:blip r:embed="rId6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67600" y="2286000"/>
            <a:ext cx="13716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slide_17"/>
          <p:cNvPicPr/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5181600"/>
            <a:ext cx="981075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Без названия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181600" y="3810000"/>
            <a:ext cx="13335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0a8f2114e884bd0a67329f9fb3646bc9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172200" y="5638800"/>
            <a:ext cx="1857375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108178211_BABA_YAGA_1"/>
          <p:cNvPicPr/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15200" y="3962400"/>
            <a:ext cx="1352550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Cinderella_disney_princess"/>
          <p:cNvPicPr/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57600" y="2057400"/>
            <a:ext cx="116205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447800" y="0"/>
            <a:ext cx="7391400" cy="1066800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Подбери рифмы к словам. Составь предложение, выложи схему.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676400" y="1066800"/>
            <a:ext cx="7162800" cy="57912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шишка</a:t>
            </a:r>
          </a:p>
          <a:p>
            <a:pPr algn="r">
              <a:spcBef>
                <a:spcPts val="0"/>
              </a:spcBef>
            </a:pPr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книжка</a:t>
            </a:r>
          </a:p>
          <a:p>
            <a:pPr>
              <a:spcBef>
                <a:spcPts val="0"/>
              </a:spcBef>
            </a:pPr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барабан</a:t>
            </a:r>
          </a:p>
          <a:p>
            <a:pPr algn="r">
              <a:spcBef>
                <a:spcPts val="0"/>
              </a:spcBef>
            </a:pPr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мишка</a:t>
            </a:r>
          </a:p>
          <a:p>
            <a:pPr>
              <a:spcBef>
                <a:spcPts val="0"/>
              </a:spcBef>
            </a:pPr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слон</a:t>
            </a:r>
          </a:p>
          <a:p>
            <a:pPr algn="r">
              <a:spcBef>
                <a:spcPts val="0"/>
              </a:spcBef>
            </a:pPr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картошка</a:t>
            </a:r>
          </a:p>
          <a:p>
            <a:pPr>
              <a:spcBef>
                <a:spcPts val="0"/>
              </a:spcBef>
            </a:pPr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ложка</a:t>
            </a:r>
          </a:p>
          <a:p>
            <a:pPr algn="r">
              <a:spcBef>
                <a:spcPts val="0"/>
              </a:spcBef>
            </a:pPr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телефон</a:t>
            </a:r>
          </a:p>
          <a:p>
            <a:pPr>
              <a:spcBef>
                <a:spcPts val="0"/>
              </a:spcBef>
            </a:pPr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мышка</a:t>
            </a:r>
          </a:p>
          <a:p>
            <a:pPr algn="r">
              <a:spcBef>
                <a:spcPts val="0"/>
              </a:spcBef>
            </a:pPr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кот</a:t>
            </a:r>
          </a:p>
          <a:p>
            <a:pPr>
              <a:spcBef>
                <a:spcPts val="0"/>
              </a:spcBef>
            </a:pPr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дом</a:t>
            </a:r>
          </a:p>
          <a:p>
            <a:pPr algn="r">
              <a:spcBef>
                <a:spcPts val="0"/>
              </a:spcBef>
            </a:pPr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баран</a:t>
            </a:r>
          </a:p>
          <a:p>
            <a:pPr>
              <a:spcBef>
                <a:spcPts val="0"/>
              </a:spcBef>
            </a:pPr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йод</a:t>
            </a:r>
          </a:p>
          <a:p>
            <a:pPr algn="r">
              <a:spcBef>
                <a:spcPts val="0"/>
              </a:spcBef>
            </a:pPr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сом</a:t>
            </a:r>
            <a:endParaRPr lang="ru-RU" sz="2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295400" y="0"/>
            <a:ext cx="7620000" cy="609600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Угадай героя сказки?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838200"/>
            <a:ext cx="7772400" cy="5867400"/>
          </a:xfrm>
        </p:spPr>
        <p:txBody>
          <a:bodyPr>
            <a:normAutofit lnSpcReduction="10000"/>
          </a:bodyPr>
          <a:lstStyle/>
          <a:p>
            <a:r>
              <a:rPr lang="ru-RU" sz="23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Маленькая девочка по лесу идет.</a:t>
            </a:r>
            <a:br>
              <a:rPr lang="ru-RU" sz="23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3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Бабушке в корзинке пирожки несет,</a:t>
            </a:r>
            <a:br>
              <a:rPr lang="ru-RU" sz="23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3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 кустами прячется очень страшный зверь</a:t>
            </a:r>
            <a:br>
              <a:rPr lang="ru-RU" sz="23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3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Кто же эта девочка? Отвечай теперь! </a:t>
            </a:r>
          </a:p>
          <a:p>
            <a:pPr algn="r">
              <a:spcBef>
                <a:spcPts val="0"/>
              </a:spcBef>
            </a:pPr>
            <a:r>
              <a:rPr lang="ru-RU" sz="23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Лечит он мышей и крыс, крокодилов, зайцев, лис,</a:t>
            </a:r>
          </a:p>
          <a:p>
            <a:pPr algn="r">
              <a:spcBef>
                <a:spcPts val="0"/>
              </a:spcBef>
            </a:pPr>
            <a:r>
              <a:rPr lang="ru-RU" sz="23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Перевязывает ранки африканской обезьянке.</a:t>
            </a:r>
          </a:p>
          <a:p>
            <a:pPr algn="r">
              <a:spcBef>
                <a:spcPts val="0"/>
              </a:spcBef>
            </a:pPr>
            <a:r>
              <a:rPr lang="ru-RU" sz="23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любой нам подтвердит: это – ...</a:t>
            </a:r>
          </a:p>
          <a:p>
            <a:pPr>
              <a:spcBef>
                <a:spcPts val="0"/>
              </a:spcBef>
            </a:pPr>
            <a:r>
              <a:rPr lang="ru-RU" sz="23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Вот и вечер наступает, в королевстве шумный бал.</a:t>
            </a:r>
            <a:br>
              <a:rPr lang="ru-RU" sz="23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3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Фея ей наряд подарит, чтоб ее никто не знал.</a:t>
            </a:r>
            <a:br>
              <a:rPr lang="ru-RU" sz="23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3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бала в полночь убежала, башмачок свой потеряла.</a:t>
            </a:r>
          </a:p>
          <a:p>
            <a:pPr algn="r">
              <a:spcBef>
                <a:spcPts val="0"/>
              </a:spcBef>
            </a:pPr>
            <a:r>
              <a:rPr lang="ru-RU" sz="23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Жил в каморке с папой Карло,</a:t>
            </a:r>
          </a:p>
          <a:p>
            <a:pPr algn="r">
              <a:spcBef>
                <a:spcPts val="0"/>
              </a:spcBef>
            </a:pPr>
            <a:r>
              <a:rPr lang="ru-RU" sz="23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Знал о жизни очень мало.</a:t>
            </a:r>
            <a:br>
              <a:rPr lang="ru-RU" sz="23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3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Всюду нос совал он длинный…</a:t>
            </a:r>
            <a:br>
              <a:rPr lang="ru-RU" sz="23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3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Кто же это?</a:t>
            </a:r>
          </a:p>
          <a:p>
            <a:pPr>
              <a:spcBef>
                <a:spcPts val="0"/>
              </a:spcBef>
            </a:pPr>
            <a:r>
              <a:rPr lang="ru-RU" sz="23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 леса птицы прилетают, детишек малых забирают,</a:t>
            </a:r>
          </a:p>
          <a:p>
            <a:pPr>
              <a:spcBef>
                <a:spcPts val="0"/>
              </a:spcBef>
            </a:pPr>
            <a:r>
              <a:rPr lang="ru-RU" sz="23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 Яге в избушку их несут и в детской сказочке живут.</a:t>
            </a:r>
          </a:p>
          <a:p>
            <a:pPr algn="r">
              <a:spcBef>
                <a:spcPts val="0"/>
              </a:spcBef>
            </a:pPr>
            <a:r>
              <a:rPr lang="ru-RU" sz="23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Отыскала мама дочку в распустившемся цветочке.</a:t>
            </a:r>
          </a:p>
          <a:p>
            <a:pPr algn="r">
              <a:spcBef>
                <a:spcPts val="0"/>
              </a:spcBef>
            </a:pPr>
            <a:r>
              <a:rPr lang="ru-RU" sz="23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Кто читал такую книжку, знает девочку-малышку.</a:t>
            </a:r>
          </a:p>
          <a:p>
            <a:pPr>
              <a:spcBef>
                <a:spcPts val="0"/>
              </a:spcBef>
            </a:pPr>
            <a:endParaRPr lang="ru-RU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spcBef>
                <a:spcPts val="0"/>
              </a:spcBef>
            </a:pPr>
            <a:endParaRPr lang="ru-RU" b="0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endParaRPr lang="ru-RU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endParaRPr lang="ru-RU" b="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600200" y="0"/>
            <a:ext cx="7315200" cy="68580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Закончи имя сказочного героя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524000" y="762000"/>
            <a:ext cx="7391400" cy="60960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Мышка – …</a:t>
            </a:r>
          </a:p>
          <a:p>
            <a:pPr>
              <a:spcBef>
                <a:spcPts val="0"/>
              </a:spcBef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Зайчик – …</a:t>
            </a:r>
          </a:p>
          <a:p>
            <a:pPr>
              <a:spcBef>
                <a:spcPts val="0"/>
              </a:spcBef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Змей – …</a:t>
            </a:r>
          </a:p>
          <a:p>
            <a:pPr>
              <a:spcBef>
                <a:spcPts val="0"/>
              </a:spcBef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Лисичка – …</a:t>
            </a:r>
          </a:p>
          <a:p>
            <a:pPr>
              <a:spcBef>
                <a:spcPts val="0"/>
              </a:spcBef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Сестрица – …</a:t>
            </a:r>
          </a:p>
          <a:p>
            <a:pPr>
              <a:spcBef>
                <a:spcPts val="0"/>
              </a:spcBef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Серый – …</a:t>
            </a:r>
          </a:p>
          <a:p>
            <a:pPr>
              <a:spcBef>
                <a:spcPts val="0"/>
              </a:spcBef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Царевна – …</a:t>
            </a:r>
          </a:p>
          <a:p>
            <a:pPr>
              <a:spcBef>
                <a:spcPts val="0"/>
              </a:spcBef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Конек – …</a:t>
            </a:r>
          </a:p>
          <a:p>
            <a:pPr>
              <a:spcBef>
                <a:spcPts val="0"/>
              </a:spcBef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Сивка – …</a:t>
            </a:r>
          </a:p>
          <a:p>
            <a:pPr>
              <a:spcBef>
                <a:spcPts val="0"/>
              </a:spcBef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Кощей – …</a:t>
            </a:r>
          </a:p>
          <a:p>
            <a:pPr>
              <a:spcBef>
                <a:spcPts val="0"/>
              </a:spcBef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Братец – …</a:t>
            </a:r>
          </a:p>
          <a:p>
            <a:pPr>
              <a:spcBef>
                <a:spcPts val="0"/>
              </a:spcBef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Лягушка – …</a:t>
            </a:r>
          </a:p>
          <a:p>
            <a:pPr>
              <a:spcBef>
                <a:spcPts val="0"/>
              </a:spcBef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Петушок – ...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spcBef>
                <a:spcPts val="0"/>
              </a:spcBef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Василиса – …</a:t>
            </a:r>
          </a:p>
          <a:p>
            <a:pPr>
              <a:spcBef>
                <a:spcPts val="0"/>
              </a:spcBef>
            </a:pP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304800"/>
            <a:ext cx="6172200" cy="1600200"/>
          </a:xfrm>
        </p:spPr>
        <p:txBody>
          <a:bodyPr>
            <a:noAutofit/>
          </a:bodyPr>
          <a:lstStyle/>
          <a:p>
            <a:pPr algn="ctr"/>
            <a:r>
              <a:rPr lang="en-US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тур </a:t>
            </a:r>
            <a:b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«Наша Родина»</a:t>
            </a:r>
            <a:endParaRPr lang="ru-RU" sz="4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2286000" y="3276600"/>
            <a:ext cx="6172200" cy="3098322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438400" y="2362200"/>
          <a:ext cx="6096000" cy="386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1930400">
                <a:tc>
                  <a:txBody>
                    <a:bodyPr/>
                    <a:lstStyle/>
                    <a:p>
                      <a:pPr algn="ctr"/>
                      <a:r>
                        <a:rPr lang="ru-RU" sz="66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66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66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66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66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930400">
                <a:tc>
                  <a:txBody>
                    <a:bodyPr/>
                    <a:lstStyle/>
                    <a:p>
                      <a:pPr algn="ctr"/>
                      <a:r>
                        <a:rPr lang="ru-RU" sz="66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66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66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66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66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295400" y="228600"/>
            <a:ext cx="7467600" cy="1447800"/>
          </a:xfrm>
        </p:spPr>
        <p:txBody>
          <a:bodyPr>
            <a:noAutofit/>
          </a:bodyPr>
          <a:lstStyle/>
          <a:p>
            <a:pPr algn="ctr"/>
            <a:r>
              <a:rPr lang="en-US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III </a:t>
            </a: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тур </a:t>
            </a:r>
            <a:b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«Юные интеллектуалы»</a:t>
            </a:r>
            <a:endParaRPr lang="ru-RU" sz="4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590800" y="2590800"/>
          <a:ext cx="6096000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1600200">
                <a:tc>
                  <a:txBody>
                    <a:bodyPr/>
                    <a:lstStyle/>
                    <a:p>
                      <a:pPr algn="ctr"/>
                      <a:r>
                        <a:rPr lang="ru-RU" sz="66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66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66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66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66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600200">
                <a:tc>
                  <a:txBody>
                    <a:bodyPr/>
                    <a:lstStyle/>
                    <a:p>
                      <a:pPr algn="ctr"/>
                      <a:r>
                        <a:rPr lang="ru-RU" sz="66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66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66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66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66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3 тур задание №1.bmp"/>
          <p:cNvPicPr/>
          <p:nvPr/>
        </p:nvPicPr>
        <p:blipFill>
          <a:blip r:embed="rId2" cstate="print"/>
          <a:srcRect l="5612" t="3934"/>
          <a:stretch>
            <a:fillRect/>
          </a:stretch>
        </p:blipFill>
        <p:spPr>
          <a:xfrm>
            <a:off x="2209800" y="152400"/>
            <a:ext cx="6477000" cy="6705600"/>
          </a:xfrm>
          <a:prstGeom prst="rect">
            <a:avLst/>
          </a:prstGeom>
        </p:spPr>
      </p:pic>
      <p:sp>
        <p:nvSpPr>
          <p:cNvPr id="10" name="Овал 9"/>
          <p:cNvSpPr/>
          <p:nvPr/>
        </p:nvSpPr>
        <p:spPr>
          <a:xfrm>
            <a:off x="2438400" y="152400"/>
            <a:ext cx="990600" cy="6096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295400" y="914400"/>
            <a:ext cx="7162800" cy="2971800"/>
          </a:xfrm>
        </p:spPr>
        <p:txBody>
          <a:bodyPr>
            <a:normAutofit fontScale="90000"/>
          </a:bodyPr>
          <a:lstStyle/>
          <a:p>
            <a:r>
              <a:rPr lang="ru-RU" sz="6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Составь по карточке задачу и реши ее.</a:t>
            </a:r>
            <a:endParaRPr lang="ru-RU" sz="6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838200" y="228600"/>
            <a:ext cx="8305800" cy="2590800"/>
          </a:xfrm>
        </p:spPr>
        <p:txBody>
          <a:bodyPr>
            <a:noAutofit/>
          </a:bodyPr>
          <a:lstStyle/>
          <a:p>
            <a:r>
              <a:rPr lang="ru-RU" sz="3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«узнай имя белочки»</a:t>
            </a:r>
            <a:r>
              <a:rPr lang="ru-RU" sz="3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Вставь буквы на цветах слева в такие же цветы в букете и прочти имя белочки.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pic>
        <p:nvPicPr>
          <p:cNvPr id="6" name="Рисунок 5" descr="http://kladraz.ru/upload/blogs2/2016/4/13321_81acb310b60c79931b82cf98c49badff.jpg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6693" t="10805" r="13673" b="16102"/>
          <a:stretch>
            <a:fillRect/>
          </a:stretch>
        </p:blipFill>
        <p:spPr bwMode="auto">
          <a:xfrm>
            <a:off x="1371600" y="2133600"/>
            <a:ext cx="77724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362200" y="838200"/>
            <a:ext cx="6172200" cy="5638800"/>
          </a:xfrm>
        </p:spPr>
        <p:txBody>
          <a:bodyPr/>
          <a:lstStyle/>
          <a:p>
            <a:r>
              <a:rPr lang="ru-RU" sz="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Заполни карточки по составу числа</a:t>
            </a:r>
            <a:br>
              <a:rPr lang="ru-RU" sz="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8, 9, 10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286000" y="228600"/>
            <a:ext cx="6172200" cy="533400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Найди соседей числа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286000" y="1524000"/>
            <a:ext cx="6172200" cy="4850922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362200" y="1523998"/>
          <a:ext cx="6096000" cy="47244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94747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5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3449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5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4747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5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4747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5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4747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5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286000" y="152400"/>
            <a:ext cx="6172200" cy="6096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/>
                </a:solidFill>
              </a:rPr>
              <a:t>Реши задачи в стихах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990600" y="762000"/>
            <a:ext cx="8153400" cy="59436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Пять мышат песок копают, три на солнце загорают, </a:t>
            </a:r>
            <a:br>
              <a:rPr lang="ru-RU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Два купаются в золе. Сколько всех, ответьте мне? </a:t>
            </a:r>
          </a:p>
          <a:p>
            <a:pPr algn="r">
              <a:spcBef>
                <a:spcPts val="0"/>
              </a:spcBef>
            </a:pPr>
            <a:r>
              <a:rPr lang="ru-RU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большом диване в ряд куклы Танины сидят:</a:t>
            </a:r>
            <a:br>
              <a:rPr lang="ru-RU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Два медведя, Буратино, и веселый </a:t>
            </a:r>
            <a:r>
              <a:rPr lang="ru-RU" sz="2400" b="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Чипполино</a:t>
            </a:r>
            <a:r>
              <a:rPr lang="ru-RU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br>
              <a:rPr lang="ru-RU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мышонок, и слоненок. Помогите вы Танюшке,</a:t>
            </a:r>
            <a:br>
              <a:rPr lang="ru-RU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Посчитать ее игрушки.</a:t>
            </a:r>
          </a:p>
          <a:p>
            <a:pPr>
              <a:spcBef>
                <a:spcPts val="0"/>
              </a:spcBef>
            </a:pPr>
            <a:r>
              <a:rPr lang="ru-RU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Шесть веселых медвежат за малиной в лес спешат.</a:t>
            </a:r>
            <a:br>
              <a:rPr lang="ru-RU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 один малыш устал, от товарищей отстал.</a:t>
            </a:r>
            <a:br>
              <a:rPr lang="ru-RU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 теперь ответ найди: сколько мишек впереди? </a:t>
            </a:r>
          </a:p>
          <a:p>
            <a:pPr algn="r">
              <a:spcBef>
                <a:spcPts val="0"/>
              </a:spcBef>
            </a:pPr>
            <a:r>
              <a:rPr lang="ru-RU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Четыре спелых груши на веточках качалось.</a:t>
            </a:r>
            <a:br>
              <a:rPr lang="ru-RU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Две груши снял Павлуша, а сколько груш осталось? </a:t>
            </a:r>
          </a:p>
          <a:p>
            <a:pPr>
              <a:spcBef>
                <a:spcPts val="0"/>
              </a:spcBef>
            </a:pPr>
            <a:r>
              <a:rPr lang="ru-RU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Три яблока было у Оли. Пять дали товарищи в школе.</a:t>
            </a:r>
            <a:br>
              <a:rPr lang="ru-RU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Яблок сколько всего, стало, друзья, у неё? </a:t>
            </a:r>
          </a:p>
          <a:p>
            <a:pPr algn="r">
              <a:spcBef>
                <a:spcPts val="0"/>
              </a:spcBef>
            </a:pPr>
            <a:r>
              <a:rPr lang="ru-RU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Ежик по грибы пошел, десять рыжиков нашел. </a:t>
            </a:r>
            <a:br>
              <a:rPr lang="ru-RU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Восемь положил в корзинку, остальные же - на спинку. </a:t>
            </a:r>
            <a:br>
              <a:rPr lang="ru-RU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Сколько рыжиков везет на своих иголках еж?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b="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600200" y="0"/>
            <a:ext cx="7543800" cy="1447800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Собери кубики из нескольких частей, соединив их между собой.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2">
            <a:clrChange>
              <a:clrFrom>
                <a:srgbClr val="FBFFFC"/>
              </a:clrFrom>
              <a:clrTo>
                <a:srgbClr val="FBFF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76400" y="1371600"/>
            <a:ext cx="7467600" cy="548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447800" y="0"/>
            <a:ext cx="7391400" cy="1524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«Назови, одним словом»</a:t>
            </a:r>
            <a:b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09600" y="1143000"/>
            <a:ext cx="8534400" cy="5410200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бабочка, жук, комар, муха, пчела – …</a:t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берёза, дуб, ель, клен, сосна – …</a:t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скворец, снегирь, сова, сорока, дятел – …</a:t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калина, брусника, земляника, малина, смородина – …</a:t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ромашка, тюльпан, роза, ландыш, василек - …</a:t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лиса, волк, медведь, заяц, белка – …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905000" y="304800"/>
            <a:ext cx="6934200" cy="914400"/>
          </a:xfrm>
        </p:spPr>
        <p:txBody>
          <a:bodyPr>
            <a:noAutofit/>
          </a:bodyPr>
          <a:lstStyle/>
          <a:p>
            <a:pPr algn="ctr"/>
            <a:r>
              <a:rPr lang="ru-RU" sz="8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МОЛОДЦЫ!</a:t>
            </a:r>
            <a:endParaRPr lang="ru-RU" sz="8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D:\Открытое занятие\Эмблема___Юные_интел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8400" y="1295400"/>
            <a:ext cx="5782053" cy="525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752600" y="304800"/>
            <a:ext cx="7162800" cy="5638800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называется страна, в которой мы живем?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Почему мы ее называем Родиной? </a:t>
            </a: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Какой город является столицей нашей страны?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52600" y="685800"/>
            <a:ext cx="7010400" cy="5029200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Какие государственные символы ты знаешь?</a:t>
            </a:r>
            <a:b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Назови цвета флага нашей страны.</a:t>
            </a:r>
            <a:b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 они обозначают? </a:t>
            </a:r>
            <a:endParaRPr lang="ru-RU" sz="4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3f5df496ffd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91000" y="4343400"/>
            <a:ext cx="4557992" cy="207118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00200" y="381000"/>
            <a:ext cx="7315200" cy="48768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называется наш город? Сколько лет нашему городу?</a:t>
            </a:r>
            <a:b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какой улице находится наш детский сад?</a:t>
            </a:r>
            <a:b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какой улице живешь ты?</a:t>
            </a: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00200" y="304800"/>
            <a:ext cx="7543800" cy="2133600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Найди символы нашего города?</a:t>
            </a:r>
            <a:b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 изображено на флаге нашего города?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 descr="D:\Royal_Coat_of_Arms_of_England_(1399-1603).sv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91400" y="4419600"/>
            <a:ext cx="1504950" cy="2152650"/>
          </a:xfrm>
          <a:prstGeom prst="rect">
            <a:avLst/>
          </a:prstGeom>
          <a:noFill/>
        </p:spPr>
      </p:pic>
      <p:pic>
        <p:nvPicPr>
          <p:cNvPr id="7" name="Picture 7" descr="D:\images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9845" t="515" r="9846" b="4639"/>
          <a:stretch>
            <a:fillRect/>
          </a:stretch>
        </p:blipFill>
        <p:spPr bwMode="auto">
          <a:xfrm>
            <a:off x="1752600" y="2438400"/>
            <a:ext cx="2362200" cy="1811020"/>
          </a:xfrm>
          <a:prstGeom prst="rect">
            <a:avLst/>
          </a:prstGeom>
          <a:noFill/>
        </p:spPr>
      </p:pic>
      <p:pic>
        <p:nvPicPr>
          <p:cNvPr id="8" name="Picture 2" descr="D:\Без названия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81200" y="4876800"/>
            <a:ext cx="2590799" cy="1524000"/>
          </a:xfrm>
          <a:prstGeom prst="rect">
            <a:avLst/>
          </a:prstGeom>
          <a:noFill/>
        </p:spPr>
      </p:pic>
      <p:pic>
        <p:nvPicPr>
          <p:cNvPr id="9" name="Picture 5" descr="D:\Emblem_of_Kazakhstan.svg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19600" y="2590800"/>
            <a:ext cx="1638300" cy="1638300"/>
          </a:xfrm>
          <a:prstGeom prst="rect">
            <a:avLst/>
          </a:prstGeom>
          <a:noFill/>
        </p:spPr>
      </p:pic>
      <p:pic>
        <p:nvPicPr>
          <p:cNvPr id="5122" name="Picture 2" descr="D:\9bbcb71cb1f1a298a3d18582d6f67aa5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77000" y="2514600"/>
            <a:ext cx="2362200" cy="1573816"/>
          </a:xfrm>
          <a:prstGeom prst="rect">
            <a:avLst/>
          </a:prstGeom>
          <a:noFill/>
        </p:spPr>
      </p:pic>
      <p:pic>
        <p:nvPicPr>
          <p:cNvPr id="5123" name="Picture 3" descr="D:\nsk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105400" y="4648200"/>
            <a:ext cx="1905000" cy="1809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371600" y="1219200"/>
            <a:ext cx="7772400" cy="2590800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Назови самые популярные достопримечательности нашего города?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752600" y="1447800"/>
            <a:ext cx="7010400" cy="3570762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называется река, на которой стоит наш город?</a:t>
            </a:r>
            <a:b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Сколько мостов через реку построено? Назови их.</a:t>
            </a:r>
            <a:endParaRPr lang="ru-RU" sz="4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Без назван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86400" y="4381832"/>
            <a:ext cx="3352800" cy="21618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828800" y="0"/>
            <a:ext cx="6934200" cy="2286000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Каких знаменитых людей нашего города </a:t>
            </a:r>
            <a:b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 знаешь?</a:t>
            </a:r>
            <a:endParaRPr lang="ru-RU" sz="4400" dirty="0"/>
          </a:p>
        </p:txBody>
      </p:sp>
      <p:pic>
        <p:nvPicPr>
          <p:cNvPr id="4098" name="Picture 2" descr="D:\GarinMihailovsk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39000" y="2286000"/>
            <a:ext cx="1587500" cy="2092570"/>
          </a:xfrm>
          <a:prstGeom prst="rect">
            <a:avLst/>
          </a:prstGeom>
          <a:noFill/>
        </p:spPr>
      </p:pic>
      <p:pic>
        <p:nvPicPr>
          <p:cNvPr id="4099" name="Picture 3" descr="D:\karelina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76600" y="4419600"/>
            <a:ext cx="1600200" cy="2286000"/>
          </a:xfrm>
          <a:prstGeom prst="rect">
            <a:avLst/>
          </a:prstGeom>
          <a:noFill/>
        </p:spPr>
      </p:pic>
      <p:pic>
        <p:nvPicPr>
          <p:cNvPr id="4100" name="Picture 4" descr="D:\Pokrishkin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57400" y="2362200"/>
            <a:ext cx="1752600" cy="1981200"/>
          </a:xfrm>
          <a:prstGeom prst="rect">
            <a:avLst/>
          </a:prstGeom>
          <a:noFill/>
        </p:spPr>
      </p:pic>
      <p:pic>
        <p:nvPicPr>
          <p:cNvPr id="4101" name="Picture 5" descr="D:\c172609740b6a65c.jpg"/>
          <p:cNvPicPr>
            <a:picLocks noChangeAspect="1" noChangeArrowheads="1"/>
          </p:cNvPicPr>
          <p:nvPr/>
        </p:nvPicPr>
        <p:blipFill>
          <a:blip r:embed="rId5"/>
          <a:srcRect r="6897" b="10345"/>
          <a:stretch>
            <a:fillRect/>
          </a:stretch>
        </p:blipFill>
        <p:spPr bwMode="auto">
          <a:xfrm>
            <a:off x="4648200" y="2286000"/>
            <a:ext cx="1905000" cy="2063750"/>
          </a:xfrm>
          <a:prstGeom prst="rect">
            <a:avLst/>
          </a:prstGeom>
          <a:noFill/>
        </p:spPr>
      </p:pic>
      <p:pic>
        <p:nvPicPr>
          <p:cNvPr id="4102" name="Picture 6" descr="D:\Lvrentiev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15000" y="4419600"/>
            <a:ext cx="1600199" cy="228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568</TotalTime>
  <Words>368</Words>
  <PresentationFormat>Экран (4:3)</PresentationFormat>
  <Paragraphs>120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Эркер</vt:lpstr>
      <vt:lpstr>   </vt:lpstr>
      <vt:lpstr>I тур  «Наша Родина»</vt:lpstr>
      <vt:lpstr>Как называется страна, в которой мы живем?  Почему мы ее называем Родиной?   Какой город является столицей нашей страны?</vt:lpstr>
      <vt:lpstr>Какие государственные символы ты знаешь?  Назови цвета флага нашей страны.  Что они обозначают? </vt:lpstr>
      <vt:lpstr>     Как называется наш город? Сколько лет нашему городу? На какой улице находится наш детский сад? На какой улице живешь ты?  </vt:lpstr>
      <vt:lpstr>Найди символы нашего города? Что изображено на флаге нашего города?</vt:lpstr>
      <vt:lpstr>Назови самые популярные достопримечательности нашего города?</vt:lpstr>
      <vt:lpstr>Как называется река, на которой стоит наш город? Сколько мостов через реку построено? Назови их.</vt:lpstr>
      <vt:lpstr>Каких знаменитых людей нашего города  ты знаешь?</vt:lpstr>
      <vt:lpstr>Эта роспись — просто чудо, голубая вся посуда. Роспись с синим завитком манит русским васильком.                                                                               Выросла золотая травка на ложке,                                                                    Распустился красный цветок на плошке. Веселая белая глина кружочки, полоски на ней. Козлы и барашки смешные, табун разноцветных коней.                                            Разной формы, железные, в хозяйстве очень полезные                                                  Черные, желтые, красные удивительно прекрасные.  Добрый мастер сделал сказку, оживают звери в сказке, Мишки, зайцы, колотушки — деревянные игрушки.                              Ростом разные подружки, все похожи друг на дружку.                              Раз, два, три, четыре, пять… даже всех не сосчитать. Из липы доски сделаны, и прялки, и лошадки  Цветами разрисованы, как будто полушалки.      </vt:lpstr>
      <vt:lpstr>I I тур  «Речевичок» </vt:lpstr>
      <vt:lpstr>Что это за сказка? Расскажи ее с конца.</vt:lpstr>
      <vt:lpstr>Исправь ошибку в названии сказки.</vt:lpstr>
      <vt:lpstr>Сколько зверей жило в теремке? Кто пришел в теремок вторым, четвертым? Кто пришел к теремку предпоследним?</vt:lpstr>
      <vt:lpstr>    Кто помог зайцу выгнать лису из избушки?  Как называется сказка? Вставь пропущенное слово в отрывке. Выполнить звуковой анализ слова «косу». </vt:lpstr>
      <vt:lpstr>Герои сказок, часто передвигаются на каком – то сказочном транспорте. Назови героя и его транспортное средство. </vt:lpstr>
      <vt:lpstr>Подбери рифмы к словам. Составь предложение, выложи схему.</vt:lpstr>
      <vt:lpstr>Угадай героя сказки?</vt:lpstr>
      <vt:lpstr>Закончи имя сказочного героя</vt:lpstr>
      <vt:lpstr>III тур  «Юные интеллектуалы»</vt:lpstr>
      <vt:lpstr>Слайд 21</vt:lpstr>
      <vt:lpstr>Составь по карточке задачу и реши ее.</vt:lpstr>
      <vt:lpstr>                 «узнай имя белочки» Вставь буквы на цветах слева в такие же цветы в букете и прочти имя белочки. </vt:lpstr>
      <vt:lpstr>Слайд 24</vt:lpstr>
      <vt:lpstr>Найди соседей числа</vt:lpstr>
      <vt:lpstr>Реши задачи в стихах</vt:lpstr>
      <vt:lpstr>Собери кубики из нескольких частей, соединив их между собой. </vt:lpstr>
      <vt:lpstr>«Назови, одним словом»  </vt:lpstr>
      <vt:lpstr>МОЛОДЦЫ!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</dc:title>
  <dc:creator>Marina</dc:creator>
  <cp:lastModifiedBy>Marina</cp:lastModifiedBy>
  <cp:revision>50</cp:revision>
  <dcterms:created xsi:type="dcterms:W3CDTF">2018-05-19T14:40:34Z</dcterms:created>
  <dcterms:modified xsi:type="dcterms:W3CDTF">2020-05-24T08:26:18Z</dcterms:modified>
</cp:coreProperties>
</file>