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3EF8E6-02A7-42FC-ACD2-A45643976F90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B7FEB5-BE25-4A2A-BFEA-B8BB68563482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F8E6-02A7-42FC-ACD2-A45643976F90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FEB5-BE25-4A2A-BFEA-B8BB68563482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F8E6-02A7-42FC-ACD2-A45643976F90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FEB5-BE25-4A2A-BFEA-B8BB68563482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F8E6-02A7-42FC-ACD2-A45643976F90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FEB5-BE25-4A2A-BFEA-B8BB6856348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F8E6-02A7-42FC-ACD2-A45643976F90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FEB5-BE25-4A2A-BFEA-B8BB6856348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F8E6-02A7-42FC-ACD2-A45643976F90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FEB5-BE25-4A2A-BFEA-B8BB6856348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F8E6-02A7-42FC-ACD2-A45643976F90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FEB5-BE25-4A2A-BFEA-B8BB68563482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F8E6-02A7-42FC-ACD2-A45643976F90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FEB5-BE25-4A2A-BFEA-B8BB68563482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F8E6-02A7-42FC-ACD2-A45643976F90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FEB5-BE25-4A2A-BFEA-B8BB685634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F8E6-02A7-42FC-ACD2-A45643976F90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FEB5-BE25-4A2A-BFEA-B8BB685634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F8E6-02A7-42FC-ACD2-A45643976F90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FEB5-BE25-4A2A-BFEA-B8BB685634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A3EF8E6-02A7-42FC-ACD2-A45643976F90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FB7FEB5-BE25-4A2A-BFEA-B8BB685634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764704"/>
            <a:ext cx="8712968" cy="1731982"/>
          </a:xfrm>
        </p:spPr>
        <p:txBody>
          <a:bodyPr/>
          <a:lstStyle/>
          <a:p>
            <a:r>
              <a:rPr lang="ru-RU" dirty="0" smtClean="0"/>
              <a:t>«НАКОРМИ ЖИВОТНЫХ»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4725144"/>
            <a:ext cx="2552328" cy="1752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Выполнила: Воспитатель Михайлова Екатерина  Александровна</a:t>
            </a:r>
            <a:endParaRPr lang="ru-RU" sz="1800" dirty="0"/>
          </a:p>
        </p:txBody>
      </p:sp>
      <p:pic>
        <p:nvPicPr>
          <p:cNvPr id="4" name="Рисунок 3" descr="http://kuzmenco-artem.ucoz.ru/novoe/NATASHA/maxresdefault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17"/>
          <a:stretch/>
        </p:blipFill>
        <p:spPr bwMode="auto">
          <a:xfrm>
            <a:off x="1619672" y="3573016"/>
            <a:ext cx="2664296" cy="29112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754347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548681"/>
            <a:ext cx="7745505" cy="5577482"/>
          </a:xfrm>
        </p:spPr>
        <p:txBody>
          <a:bodyPr>
            <a:normAutofit lnSpcReduction="10000"/>
          </a:bodyPr>
          <a:lstStyle/>
          <a:p>
            <a:endParaRPr lang="ru-RU" b="1" dirty="0" smtClean="0"/>
          </a:p>
          <a:p>
            <a:r>
              <a:rPr lang="ru-RU" b="1" dirty="0" smtClean="0"/>
              <a:t>Цель</a:t>
            </a:r>
            <a:r>
              <a:rPr lang="ru-RU" b="1" dirty="0"/>
              <a:t>: </a:t>
            </a:r>
            <a:r>
              <a:rPr lang="ru-RU" dirty="0"/>
              <a:t>Закрепить представления детей о пище животных, активизация речевой деятельности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r>
              <a:rPr lang="ru-RU" b="1" dirty="0" smtClean="0"/>
              <a:t>Задачи:</a:t>
            </a:r>
            <a:endParaRPr lang="ru-RU" dirty="0"/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1</a:t>
            </a:r>
            <a:r>
              <a:rPr lang="ru-RU" dirty="0" smtClean="0"/>
              <a:t>. Познакомить </a:t>
            </a:r>
            <a:r>
              <a:rPr lang="ru-RU" dirty="0"/>
              <a:t>детей с дикими и домашними животными, особенностью их питания;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2.</a:t>
            </a:r>
            <a:r>
              <a:rPr lang="ru-RU" dirty="0" smtClean="0"/>
              <a:t>Развивать </a:t>
            </a:r>
            <a:r>
              <a:rPr lang="ru-RU" dirty="0"/>
              <a:t>память, внимание, наблюдательность, </a:t>
            </a:r>
            <a:r>
              <a:rPr lang="ru-RU" dirty="0" smtClean="0"/>
              <a:t>мышление, </a:t>
            </a:r>
            <a:r>
              <a:rPr lang="ru-RU" dirty="0"/>
              <a:t>речь ребенка: пополняется и активизируется словарь, формируется правильное звукопроизношение, развивается связная речь, воображение, мелкая моторика рук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3. </a:t>
            </a:r>
            <a:r>
              <a:rPr lang="ru-RU" dirty="0" smtClean="0"/>
              <a:t>Воспитывать любовь и заботу по отношению к животным.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779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828" b="66893"/>
          <a:stretch/>
        </p:blipFill>
        <p:spPr bwMode="auto">
          <a:xfrm>
            <a:off x="611560" y="476672"/>
            <a:ext cx="2664296" cy="2304256"/>
          </a:xfrm>
          <a:prstGeom prst="rect">
            <a:avLst/>
          </a:prstGeom>
          <a:ln w="127000" cap="sq">
            <a:solidFill>
              <a:srgbClr val="00B05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>
            <a:off x="3779912" y="1628800"/>
            <a:ext cx="1368152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0" r="49658" b="66893"/>
          <a:stretch/>
        </p:blipFill>
        <p:spPr bwMode="auto">
          <a:xfrm>
            <a:off x="611560" y="4221088"/>
            <a:ext cx="2088232" cy="1944216"/>
          </a:xfrm>
          <a:prstGeom prst="rect">
            <a:avLst/>
          </a:prstGeom>
          <a:ln w="127000" cap="sq">
            <a:solidFill>
              <a:srgbClr val="00B05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9" t="33787" r="49660" b="33107"/>
          <a:stretch/>
        </p:blipFill>
        <p:spPr bwMode="auto">
          <a:xfrm>
            <a:off x="3275856" y="4221088"/>
            <a:ext cx="2304256" cy="1934732"/>
          </a:xfrm>
          <a:prstGeom prst="rect">
            <a:avLst/>
          </a:prstGeom>
          <a:ln w="127000" cap="sq">
            <a:solidFill>
              <a:srgbClr val="00B05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9" t="66893" r="49981"/>
          <a:stretch/>
        </p:blipFill>
        <p:spPr bwMode="auto">
          <a:xfrm>
            <a:off x="6156176" y="4206699"/>
            <a:ext cx="2232248" cy="1944216"/>
          </a:xfrm>
          <a:prstGeom prst="rect">
            <a:avLst/>
          </a:prstGeom>
          <a:ln w="127000" cap="sq">
            <a:solidFill>
              <a:srgbClr val="00B05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6007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81481E-6 L -3.61111E-6 -0.2625 C -3.61111E-6 -0.38033 0.15139 -0.525 0.27466 -0.525 L 0.54931 -0.525 " pathEditMode="relative" rAng="0" ptsTypes="FfFF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65" y="-2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07" r="74670" b="33107"/>
          <a:stretch/>
        </p:blipFill>
        <p:spPr bwMode="auto">
          <a:xfrm>
            <a:off x="6156175" y="764704"/>
            <a:ext cx="2336651" cy="2293789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H="1">
            <a:off x="3779912" y="1891707"/>
            <a:ext cx="1368152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9" t="66893" r="49981"/>
          <a:stretch/>
        </p:blipFill>
        <p:spPr bwMode="auto">
          <a:xfrm>
            <a:off x="3347864" y="4124007"/>
            <a:ext cx="2008918" cy="1905322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48" t="227" b="66667"/>
          <a:stretch/>
        </p:blipFill>
        <p:spPr bwMode="auto">
          <a:xfrm>
            <a:off x="539552" y="4124007"/>
            <a:ext cx="1944216" cy="1902951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9" t="33787" r="49660" b="33107"/>
          <a:stretch/>
        </p:blipFill>
        <p:spPr bwMode="auto">
          <a:xfrm>
            <a:off x="6156175" y="4121636"/>
            <a:ext cx="2011860" cy="1905322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0975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45 -0.09421 C -0.02639 -0.08194 -0.06493 -0.0699 -0.07813 -0.0699 C -0.16302 -0.0699 -0.25035 -0.25995 -0.25035 -0.44976 C -0.25035 -0.35416 -0.29392 -0.25995 -0.33524 -0.25995 C -0.37865 -0.25995 -0.41997 -0.35555 -0.41997 -0.44976 C -0.41997 -0.40277 -0.44184 -0.35416 -0.46372 -0.35416 C -0.48542 -0.35416 -0.50729 -0.40138 -0.50729 -0.44976 C -0.50729 -0.42569 -0.51806 -0.40277 -0.52899 -0.40277 C -0.53993 -0.40277 -0.55087 -0.42708 -0.55087 -0.44976 C -0.55087 -0.4375 -0.5566 -0.42569 -0.56181 -0.42569 C -0.56458 -0.42569 -0.57257 -0.43796 -0.57257 -0.44976 C -0.57257 -0.44398 -0.57552 -0.4375 -0.5783 -0.4375 C -0.5783 -0.43611 -0.58403 -0.44351 -0.58403 -0.44976 C -0.58403 -0.44675 -0.58403 -0.44398 -0.58698 -0.44398 C -0.58698 -0.44537 -0.58958 -0.44699 -0.58958 -0.44976 C -0.58958 -0.44837 -0.58958 -0.44675 -0.58958 -0.44537 C -0.59253 -0.44537 -0.59253 -0.44675 -0.59253 -0.44837 C -0.59549 -0.44837 -0.59549 -0.44699 -0.59549 -0.44537 C -0.59809 -0.44537 -0.59809 -0.44675 -0.59809 -0.44837 " pathEditMode="relative" rAng="0" ptsTypes="fffffffffffffffffff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32" y="-1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7" r="74509"/>
          <a:stretch/>
        </p:blipFill>
        <p:spPr bwMode="auto">
          <a:xfrm>
            <a:off x="395536" y="4149080"/>
            <a:ext cx="2664296" cy="2336279"/>
          </a:xfrm>
          <a:prstGeom prst="rect">
            <a:avLst/>
          </a:prstGeom>
          <a:ln w="127000" cap="sq">
            <a:solidFill>
              <a:srgbClr val="00B0F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9" t="66893" r="49981"/>
          <a:stretch/>
        </p:blipFill>
        <p:spPr bwMode="auto">
          <a:xfrm>
            <a:off x="3275856" y="692696"/>
            <a:ext cx="2026559" cy="2016224"/>
          </a:xfrm>
          <a:prstGeom prst="rect">
            <a:avLst/>
          </a:prstGeom>
          <a:ln w="127000" cap="sq">
            <a:solidFill>
              <a:srgbClr val="00B0F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0" r="49658" b="66893"/>
          <a:stretch/>
        </p:blipFill>
        <p:spPr bwMode="auto">
          <a:xfrm>
            <a:off x="539552" y="692696"/>
            <a:ext cx="2090539" cy="2016224"/>
          </a:xfrm>
          <a:prstGeom prst="rect">
            <a:avLst/>
          </a:prstGeom>
          <a:ln w="127000" cap="sq">
            <a:solidFill>
              <a:srgbClr val="00B0F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32880" b="33107"/>
          <a:stretch/>
        </p:blipFill>
        <p:spPr bwMode="auto">
          <a:xfrm>
            <a:off x="6156176" y="692696"/>
            <a:ext cx="1987141" cy="2016224"/>
          </a:xfrm>
          <a:prstGeom prst="rect">
            <a:avLst/>
          </a:prstGeom>
          <a:ln w="127000" cap="sq">
            <a:solidFill>
              <a:srgbClr val="00B0F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>
            <a:off x="3934263" y="5085184"/>
            <a:ext cx="1368152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75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393 C 0.00538 -0.01412 0.02673 -0.03148 0.0342 -0.03148 C 0.08125 -0.03148 0.12968 0.24583 0.12968 0.52314 C 0.12968 0.38333 0.15399 0.24583 0.17691 0.24583 C 0.20104 0.24583 0.22396 0.38541 0.22396 0.52314 C 0.22396 0.45416 0.23611 0.38333 0.24826 0.38333 C 0.26041 0.38333 0.27239 0.45208 0.27239 0.52314 C 0.27239 0.4875 0.27847 0.45416 0.28455 0.45416 C 0.29062 0.45416 0.2967 0.48958 0.2967 0.52314 C 0.2967 0.50509 0.29982 0.4875 0.30278 0.4875 C 0.30434 0.4875 0.30885 0.50555 0.30885 0.52314 C 0.30885 0.51435 0.31041 0.50509 0.31198 0.50509 C 0.31198 0.50717 0.3151 0.51389 0.3151 0.52314 C 0.3151 0.51852 0.3151 0.51435 0.31666 0.51435 C 0.31666 0.51643 0.31823 0.51898 0.31823 0.52314 C 0.31823 0.52106 0.31823 0.51852 0.31823 0.51643 C 0.31979 0.51643 0.31979 0.51852 0.31979 0.52106 C 0.32135 0.52106 0.32135 0.51898 0.32135 0.51643 C 0.32309 0.51643 0.32309 0.51852 0.32309 0.52106 " pathEditMode="relative" rAng="0" ptsTypes="fffffffffffffffffff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81" y="2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99" t="66667" r="24811"/>
          <a:stretch/>
        </p:blipFill>
        <p:spPr bwMode="auto">
          <a:xfrm>
            <a:off x="6156176" y="4288369"/>
            <a:ext cx="2629446" cy="2284264"/>
          </a:xfrm>
          <a:prstGeom prst="rect">
            <a:avLst/>
          </a:prstGeom>
          <a:ln w="127000" cap="sq">
            <a:solidFill>
              <a:srgbClr val="FF00FF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12" t="68254" r="1244" b="1587"/>
          <a:stretch/>
        </p:blipFill>
        <p:spPr bwMode="auto">
          <a:xfrm>
            <a:off x="395536" y="620688"/>
            <a:ext cx="2016224" cy="2016224"/>
          </a:xfrm>
          <a:prstGeom prst="rect">
            <a:avLst/>
          </a:prstGeom>
          <a:ln w="127000" cap="sq" cmpd="sng" algn="ctr">
            <a:solidFill>
              <a:srgbClr val="FF00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32880" b="33107"/>
          <a:stretch/>
        </p:blipFill>
        <p:spPr bwMode="auto">
          <a:xfrm>
            <a:off x="3088914" y="620688"/>
            <a:ext cx="1987141" cy="2016224"/>
          </a:xfrm>
          <a:prstGeom prst="rect">
            <a:avLst/>
          </a:prstGeom>
          <a:ln w="127000" cap="sq">
            <a:solidFill>
              <a:srgbClr val="FF00FF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48" t="227" b="66667"/>
          <a:stretch/>
        </p:blipFill>
        <p:spPr bwMode="auto">
          <a:xfrm>
            <a:off x="5886956" y="619408"/>
            <a:ext cx="1997412" cy="2017503"/>
          </a:xfrm>
          <a:prstGeom prst="rect">
            <a:avLst/>
          </a:prstGeom>
          <a:ln w="127000" cap="sq">
            <a:solidFill>
              <a:srgbClr val="FF00FF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3685755" y="5157192"/>
            <a:ext cx="1368152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524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85185E-6 L 0.00521 0.0375 C 0.00781 0.05555 0.02066 0.07291 0.02517 0.09004 C 0.02726 0.10416 0.02135 0.13125 0.02309 0.14282 C 0.02552 0.15903 0.03055 0.17361 0.03507 0.20278 L 0.15208 0.19398 L 0.01771 0.25301 L 0.0401 0.275 L 0.04844 0.29676 L 0.05173 0.35185 C 0.05729 0.37639 0.07014 0.39444 0.0776 0.41829 C 0.07951 0.42731 0.08333 0.44722 0.08403 0.4618 C 0.08455 0.47523 0.07604 0.49028 0.07587 0.49398 C 0.07326 0.50231 0.07882 0.51713 0.07899 0.52616 L 0.07899 0.54051 L 0.08229 0.5662 " pathEditMode="relative" rAng="4742054" ptsTypes="FfffFFFFFffffFFF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67" y="2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59" r="24811" b="66440"/>
          <a:stretch/>
        </p:blipFill>
        <p:spPr bwMode="auto">
          <a:xfrm>
            <a:off x="611560" y="548680"/>
            <a:ext cx="2160240" cy="2000994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>
            <a:off x="3707904" y="1551791"/>
            <a:ext cx="1368152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12" t="68254" r="1244" b="1587"/>
          <a:stretch/>
        </p:blipFill>
        <p:spPr bwMode="auto">
          <a:xfrm>
            <a:off x="611560" y="4509120"/>
            <a:ext cx="1944216" cy="1842889"/>
          </a:xfrm>
          <a:prstGeom prst="rect">
            <a:avLst/>
          </a:prstGeom>
          <a:ln w="127000" cap="sq" cmpd="sng" algn="ctr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48" t="227" b="66667"/>
          <a:stretch/>
        </p:blipFill>
        <p:spPr bwMode="auto">
          <a:xfrm>
            <a:off x="6228184" y="4509119"/>
            <a:ext cx="2016224" cy="1842890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9" t="33787" r="49660" b="33107"/>
          <a:stretch/>
        </p:blipFill>
        <p:spPr bwMode="auto">
          <a:xfrm>
            <a:off x="3378486" y="4509119"/>
            <a:ext cx="1985601" cy="1842889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2892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3333E-6 L 5.55556E-7 -0.5752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59" t="33333" r="24811" b="33560"/>
          <a:stretch/>
        </p:blipFill>
        <p:spPr bwMode="auto">
          <a:xfrm>
            <a:off x="6372200" y="476672"/>
            <a:ext cx="2408659" cy="2135485"/>
          </a:xfrm>
          <a:prstGeom prst="rect">
            <a:avLst/>
          </a:prstGeom>
          <a:ln w="127000" cap="sq">
            <a:solidFill>
              <a:srgbClr val="66FFFF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H="1">
            <a:off x="3995936" y="1700808"/>
            <a:ext cx="1368152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8" t="32880" b="33107"/>
          <a:stretch/>
        </p:blipFill>
        <p:spPr bwMode="auto">
          <a:xfrm>
            <a:off x="6634766" y="4232628"/>
            <a:ext cx="1883526" cy="1788790"/>
          </a:xfrm>
          <a:prstGeom prst="rect">
            <a:avLst/>
          </a:prstGeom>
          <a:ln w="127000" cap="sq">
            <a:solidFill>
              <a:srgbClr val="66FFFF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9" t="66893" r="49981"/>
          <a:stretch/>
        </p:blipFill>
        <p:spPr bwMode="auto">
          <a:xfrm>
            <a:off x="3788992" y="4232628"/>
            <a:ext cx="1935136" cy="1788790"/>
          </a:xfrm>
          <a:prstGeom prst="rect">
            <a:avLst/>
          </a:prstGeom>
          <a:ln w="127000" cap="sq">
            <a:solidFill>
              <a:srgbClr val="66FFFF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i.mycdn.me/i?r=AzEPZsRbOZEKgBhR0XGMT1RkLQ93VS8Y2V4LZJfVFLF7fKaKTM5SRkZCeTgDn6uOyic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0" r="49658" b="66893"/>
          <a:stretch/>
        </p:blipFill>
        <p:spPr bwMode="auto">
          <a:xfrm>
            <a:off x="827584" y="4232628"/>
            <a:ext cx="2016224" cy="1788789"/>
          </a:xfrm>
          <a:prstGeom prst="rect">
            <a:avLst/>
          </a:prstGeom>
          <a:ln w="127000" cap="sq">
            <a:solidFill>
              <a:srgbClr val="66FFFF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1034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023 C 0.00538 -0.02176 -0.00034 -0.07963 -0.00659 -0.09652 C -0.04566 -0.20764 -0.26962 -0.20486 -0.45208 -0.08819 C -0.36041 -0.14722 -0.28993 -0.26203 -0.30937 -0.31527 C -0.32969 -0.37199 -0.4408 -0.36759 -0.53142 -0.30972 C -0.48594 -0.33796 -0.45 -0.39699 -0.46007 -0.42476 C -0.47014 -0.45254 -0.52569 -0.45347 -0.57239 -0.42361 C -0.54913 -0.43773 -0.53229 -0.46643 -0.53732 -0.48032 C -0.54236 -0.4949 -0.57135 -0.49421 -0.59236 -0.48032 C -0.58107 -0.4875 -0.57239 -0.50254 -0.57465 -0.50972 C -0.57621 -0.51319 -0.59114 -0.5162 -0.60295 -0.50856 C -0.59687 -0.51088 -0.59236 -0.51967 -0.5934 -0.52314 C -0.59236 -0.52407 -0.60208 -0.52639 -0.60816 -0.52338 C -0.60521 -0.52546 -0.60243 -0.52685 -0.60347 -0.53078 C -0.60503 -0.53009 -0.60798 -0.53287 -0.61111 -0.53078 C -0.60955 -0.53171 -0.60798 -0.53287 -0.60677 -0.53379 C -0.60816 -0.53796 -0.6092 -0.53634 -0.61094 -0.53541 C -0.6125 -0.53912 -0.61128 -0.54027 -0.60955 -0.5412 C -0.61024 -0.54375 -0.61146 -0.54282 -0.61302 -0.54189 " pathEditMode="relative" rAng="3866529" ptsTypes="fffffffffffffffffff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14" y="-27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s/193636/00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" t="214" r="-1122" b="12607"/>
          <a:stretch/>
        </p:blipFill>
        <p:spPr bwMode="auto">
          <a:xfrm>
            <a:off x="1259632" y="1196752"/>
            <a:ext cx="6572200" cy="43193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00166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62</TotalTime>
  <Words>12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«НАКОРМИ ЖИВОТНЫХ»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«НАКОРМИ ЖИВОТНЫХ»</dc:title>
  <dc:creator>User</dc:creator>
  <cp:lastModifiedBy>User</cp:lastModifiedBy>
  <cp:revision>6</cp:revision>
  <dcterms:created xsi:type="dcterms:W3CDTF">2020-07-26T09:56:43Z</dcterms:created>
  <dcterms:modified xsi:type="dcterms:W3CDTF">2020-07-26T10:58:56Z</dcterms:modified>
</cp:coreProperties>
</file>