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64" r:id="rId6"/>
    <p:sldId id="263" r:id="rId7"/>
    <p:sldId id="267" r:id="rId8"/>
    <p:sldId id="272" r:id="rId9"/>
    <p:sldId id="270" r:id="rId10"/>
    <p:sldId id="269" r:id="rId11"/>
    <p:sldId id="276" r:id="rId12"/>
    <p:sldId id="27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95" autoAdjust="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D8FECA-9669-4225-A1F7-7082D8738C07}" type="datetimeFigureOut">
              <a:rPr lang="ru-RU" smtClean="0"/>
              <a:pPr/>
              <a:t>26.07.2020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897BA5-4DFE-4D0F-AE5C-2778A00D833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D8FECA-9669-4225-A1F7-7082D8738C07}" type="datetimeFigureOut">
              <a:rPr lang="ru-RU" smtClean="0"/>
              <a:pPr/>
              <a:t>26.07.2020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897BA5-4DFE-4D0F-AE5C-2778A00D833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победа.jpg"/>
          <p:cNvPicPr>
            <a:picLocks noChangeAspect="1"/>
          </p:cNvPicPr>
          <p:nvPr/>
        </p:nvPicPr>
        <p:blipFill>
          <a:blip r:embed="rId2" cstate="email"/>
          <a:stretch>
            <a:fillRect/>
          </a:stretch>
        </p:blipFill>
        <p:spPr>
          <a:xfrm>
            <a:off x="0" y="-531440"/>
            <a:ext cx="9144000" cy="7389440"/>
          </a:xfrm>
          <a:prstGeom prst="rect">
            <a:avLst/>
          </a:prstGeom>
        </p:spPr>
      </p:pic>
      <p:sp>
        <p:nvSpPr>
          <p:cNvPr id="2" name="Заголовок 1"/>
          <p:cNvSpPr>
            <a:spLocks noGrp="1"/>
          </p:cNvSpPr>
          <p:nvPr>
            <p:ph type="ctrTitle" idx="4294967295"/>
          </p:nvPr>
        </p:nvSpPr>
        <p:spPr>
          <a:xfrm>
            <a:off x="323528" y="-315416"/>
            <a:ext cx="8820472" cy="6336805"/>
          </a:xfrm>
        </p:spPr>
        <p:txBody>
          <a:bodyPr/>
          <a:lstStyle/>
          <a:p>
            <a:r>
              <a:rPr lang="ru-RU" sz="2400" dirty="0" smtClean="0"/>
              <a:t>МБДОУ «Детский сад №176 «Сказка»</a:t>
            </a:r>
            <a:br>
              <a:rPr lang="ru-RU" sz="2400" dirty="0" smtClean="0"/>
            </a:br>
            <a:r>
              <a:rPr lang="ru-RU" sz="6000" dirty="0" smtClean="0"/>
              <a:t>«</a:t>
            </a:r>
            <a:r>
              <a:rPr lang="ru-RU" sz="6000" dirty="0" smtClean="0">
                <a:latin typeface="Times New Roman" pitchFamily="18" charset="0"/>
                <a:cs typeface="Times New Roman" pitchFamily="18" charset="0"/>
              </a:rPr>
              <a:t>Низкий вам поклон»</a:t>
            </a:r>
            <a:br>
              <a:rPr lang="ru-RU" sz="60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посвящается Дню памяти неизвестного солдата</a:t>
            </a:r>
            <a:r>
              <a:rPr lang="ru-RU" dirty="0" smtClean="0"/>
              <a:t/>
            </a:r>
            <a:br>
              <a:rPr lang="ru-RU" dirty="0" smtClean="0"/>
            </a:br>
            <a:r>
              <a:rPr lang="ru-RU" dirty="0"/>
              <a:t/>
            </a:r>
            <a:br>
              <a:rPr lang="ru-RU" dirty="0"/>
            </a:br>
            <a:r>
              <a:rPr lang="ru-RU" dirty="0" smtClean="0"/>
              <a:t>                              </a:t>
            </a:r>
            <a:r>
              <a:rPr lang="ru-RU" sz="2400" dirty="0" smtClean="0"/>
              <a:t>воспитатель</a:t>
            </a:r>
            <a:br>
              <a:rPr lang="ru-RU" sz="2400" dirty="0" smtClean="0"/>
            </a:br>
            <a:r>
              <a:rPr lang="ru-RU" sz="2400" dirty="0"/>
              <a:t> </a:t>
            </a:r>
            <a:r>
              <a:rPr lang="ru-RU" sz="2400" dirty="0" smtClean="0"/>
              <a:t>                                                                   О.Ю.Новожилова.</a:t>
            </a: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s://mtuf.ru/upload/information_system_4/1/1/3/item_11337/information_items_11337.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0" y="3789040"/>
            <a:ext cx="5831632" cy="3046988"/>
          </a:xfrm>
          <a:prstGeom prst="rect">
            <a:avLst/>
          </a:prstGeom>
        </p:spPr>
        <p:txBody>
          <a:bodyPr wrap="square">
            <a:spAutoFit/>
          </a:bodyPr>
          <a:lstStyle/>
          <a:p>
            <a:r>
              <a:rPr lang="ru-RU" sz="2400" dirty="0">
                <a:solidFill>
                  <a:schemeClr val="bg1"/>
                </a:solidFill>
                <a:latin typeface="Times New Roman" pitchFamily="18" charset="0"/>
                <a:cs typeface="Times New Roman" pitchFamily="18" charset="0"/>
              </a:rPr>
              <a:t>Мы здесь с тобой не потому, что дата,</a:t>
            </a:r>
          </a:p>
          <a:p>
            <a:r>
              <a:rPr lang="ru-RU" sz="2400" dirty="0">
                <a:solidFill>
                  <a:schemeClr val="bg1"/>
                </a:solidFill>
                <a:latin typeface="Times New Roman" pitchFamily="18" charset="0"/>
                <a:cs typeface="Times New Roman" pitchFamily="18" charset="0"/>
              </a:rPr>
              <a:t>Как злой осколок, память жжет в груди.</a:t>
            </a:r>
          </a:p>
          <a:p>
            <a:r>
              <a:rPr lang="ru-RU" sz="2400" dirty="0">
                <a:solidFill>
                  <a:schemeClr val="bg1"/>
                </a:solidFill>
                <a:latin typeface="Times New Roman" pitchFamily="18" charset="0"/>
                <a:cs typeface="Times New Roman" pitchFamily="18" charset="0"/>
              </a:rPr>
              <a:t>К могиле неизвестного солдата</a:t>
            </a:r>
          </a:p>
          <a:p>
            <a:r>
              <a:rPr lang="ru-RU" sz="2400" dirty="0">
                <a:solidFill>
                  <a:schemeClr val="bg1"/>
                </a:solidFill>
                <a:latin typeface="Times New Roman" pitchFamily="18" charset="0"/>
                <a:cs typeface="Times New Roman" pitchFamily="18" charset="0"/>
              </a:rPr>
              <a:t>Ты в праздники и в будни приходи.</a:t>
            </a:r>
          </a:p>
          <a:p>
            <a:r>
              <a:rPr lang="ru-RU" sz="2400" dirty="0">
                <a:solidFill>
                  <a:schemeClr val="bg1"/>
                </a:solidFill>
                <a:latin typeface="Times New Roman" pitchFamily="18" charset="0"/>
                <a:cs typeface="Times New Roman" pitchFamily="18" charset="0"/>
              </a:rPr>
              <a:t>Он защитил тебя на поле боя,</a:t>
            </a:r>
          </a:p>
          <a:p>
            <a:r>
              <a:rPr lang="ru-RU" sz="2400" dirty="0">
                <a:solidFill>
                  <a:schemeClr val="bg1"/>
                </a:solidFill>
                <a:latin typeface="Times New Roman" pitchFamily="18" charset="0"/>
                <a:cs typeface="Times New Roman" pitchFamily="18" charset="0"/>
              </a:rPr>
              <a:t>Упал, ни шагу не ступив назад,</a:t>
            </a:r>
          </a:p>
          <a:p>
            <a:r>
              <a:rPr lang="ru-RU" sz="2400" dirty="0">
                <a:solidFill>
                  <a:schemeClr val="bg1"/>
                </a:solidFill>
                <a:latin typeface="Times New Roman" pitchFamily="18" charset="0"/>
                <a:cs typeface="Times New Roman" pitchFamily="18" charset="0"/>
              </a:rPr>
              <a:t>И имя есть у этого героя</a:t>
            </a:r>
          </a:p>
          <a:p>
            <a:r>
              <a:rPr lang="ru-RU" sz="2400" dirty="0">
                <a:solidFill>
                  <a:schemeClr val="bg1"/>
                </a:solidFill>
                <a:latin typeface="Times New Roman" pitchFamily="18" charset="0"/>
                <a:cs typeface="Times New Roman" pitchFamily="18" charset="0"/>
              </a:rPr>
              <a:t>Великой армии простой солдат.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avatars.mds.yandex.net/get-zen_doc/1112142/pub_5bf7c09ce3445200a9d2f535_5bf83463a6884500a9980bd1/scale_1200"/>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1043608" y="836712"/>
            <a:ext cx="5814392" cy="584775"/>
          </a:xfrm>
          <a:prstGeom prst="rect">
            <a:avLst/>
          </a:prstGeom>
        </p:spPr>
        <p:txBody>
          <a:bodyPr wrap="square">
            <a:spAutoFit/>
          </a:bodyPr>
          <a:lstStyle/>
          <a:p>
            <a:endParaRPr lang="ru-RU" sz="3200" dirty="0">
              <a:solidFill>
                <a:schemeClr val="bg1"/>
              </a:solidFill>
              <a:latin typeface="Times New Roman" pitchFamily="18" charset="0"/>
              <a:cs typeface="Times New Roman" pitchFamily="18" charset="0"/>
            </a:endParaRPr>
          </a:p>
        </p:txBody>
      </p:sp>
      <p:sp>
        <p:nvSpPr>
          <p:cNvPr id="4" name="Прямоугольник 3"/>
          <p:cNvSpPr/>
          <p:nvPr/>
        </p:nvSpPr>
        <p:spPr>
          <a:xfrm>
            <a:off x="0" y="1"/>
            <a:ext cx="9144000" cy="2554545"/>
          </a:xfrm>
          <a:prstGeom prst="rect">
            <a:avLst/>
          </a:prstGeom>
        </p:spPr>
        <p:txBody>
          <a:bodyPr wrap="square">
            <a:spAutoFit/>
          </a:bodyPr>
          <a:lstStyle/>
          <a:p>
            <a:r>
              <a:rPr lang="ru-RU" sz="3200" dirty="0">
                <a:solidFill>
                  <a:schemeClr val="bg1"/>
                </a:solidFill>
              </a:rPr>
              <a:t> ВЕЧНЫЙ ОГОНЬ – символ памяти о павших героях, их подвигах, жертвах фашизма. </a:t>
            </a:r>
            <a:r>
              <a:rPr lang="ru-RU" sz="3200" dirty="0" smtClean="0">
                <a:solidFill>
                  <a:schemeClr val="bg1"/>
                </a:solidFill>
              </a:rPr>
              <a:t>На </a:t>
            </a:r>
            <a:r>
              <a:rPr lang="ru-RU" sz="3200" dirty="0">
                <a:solidFill>
                  <a:schemeClr val="bg1"/>
                </a:solidFill>
              </a:rPr>
              <a:t>могиле Неизвестного солдата у Кремлевской стены в Москве Вечный огонь зажжен в1967 году.</a:t>
            </a:r>
          </a:p>
          <a:p>
            <a:endParaRPr lang="ru-RU" sz="3200" dirty="0">
              <a:solidFill>
                <a:schemeClr val="bg1"/>
              </a:solidFill>
            </a:endParaRPr>
          </a:p>
        </p:txBody>
      </p:sp>
      <p:sp>
        <p:nvSpPr>
          <p:cNvPr id="5" name="Прямоугольник 4"/>
          <p:cNvSpPr/>
          <p:nvPr/>
        </p:nvSpPr>
        <p:spPr>
          <a:xfrm>
            <a:off x="2578056" y="3244334"/>
            <a:ext cx="3987887" cy="369332"/>
          </a:xfrm>
          <a:prstGeom prst="rect">
            <a:avLst/>
          </a:prstGeom>
        </p:spPr>
        <p:txBody>
          <a:bodyPr wrap="none">
            <a:spAutoFit/>
          </a:bodyPr>
          <a:lstStyle/>
          <a:p>
            <a:r>
              <a:rPr lang="en-US" dirty="0" smtClean="0"/>
              <a:t>https://nsportal.ru/node/4519393/edit#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победа.jpg"/>
          <p:cNvPicPr>
            <a:picLocks noChangeAspect="1"/>
          </p:cNvPicPr>
          <p:nvPr/>
        </p:nvPicPr>
        <p:blipFill>
          <a:blip r:embed="rId2" cstate="email"/>
          <a:stretch>
            <a:fillRect/>
          </a:stretch>
        </p:blipFill>
        <p:spPr>
          <a:xfrm>
            <a:off x="0" y="0"/>
            <a:ext cx="9144000" cy="6858000"/>
          </a:xfrm>
          <a:prstGeom prst="rect">
            <a:avLst/>
          </a:prstGeom>
        </p:spPr>
      </p:pic>
      <p:sp>
        <p:nvSpPr>
          <p:cNvPr id="4" name="Прямоугольник 3"/>
          <p:cNvSpPr/>
          <p:nvPr/>
        </p:nvSpPr>
        <p:spPr>
          <a:xfrm>
            <a:off x="971600" y="620688"/>
            <a:ext cx="7920880" cy="1200329"/>
          </a:xfrm>
          <a:prstGeom prst="rect">
            <a:avLst/>
          </a:prstGeom>
        </p:spPr>
        <p:txBody>
          <a:bodyPr wrap="square">
            <a:spAutoFit/>
          </a:bodyPr>
          <a:lstStyle/>
          <a:p>
            <a:r>
              <a:rPr lang="ru-RU" sz="2400" b="1" dirty="0">
                <a:latin typeface="Times New Roman" pitchFamily="18" charset="0"/>
                <a:cs typeface="Times New Roman" pitchFamily="18" charset="0"/>
              </a:rPr>
              <a:t>Цель:</a:t>
            </a: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воспитывать гражданские </a:t>
            </a:r>
            <a:r>
              <a:rPr lang="ru-RU" sz="2400" dirty="0">
                <a:latin typeface="Times New Roman" pitchFamily="18" charset="0"/>
                <a:cs typeface="Times New Roman" pitchFamily="18" charset="0"/>
              </a:rPr>
              <a:t>и </a:t>
            </a:r>
            <a:r>
              <a:rPr lang="ru-RU" sz="2400" dirty="0" smtClean="0">
                <a:latin typeface="Times New Roman" pitchFamily="18" charset="0"/>
                <a:cs typeface="Times New Roman" pitchFamily="18" charset="0"/>
              </a:rPr>
              <a:t>патриотические чувства  </a:t>
            </a:r>
            <a:r>
              <a:rPr lang="ru-RU" sz="2400" dirty="0">
                <a:latin typeface="Times New Roman" pitchFamily="18" charset="0"/>
                <a:cs typeface="Times New Roman" pitchFamily="18" charset="0"/>
              </a:rPr>
              <a:t>через обращение к памяти о тех воинах, кто, не жалея жизни, отстоял нашу свободу и </a:t>
            </a:r>
            <a:r>
              <a:rPr lang="ru-RU" sz="2400" dirty="0" smtClean="0">
                <a:latin typeface="Times New Roman" pitchFamily="18" charset="0"/>
                <a:cs typeface="Times New Roman" pitchFamily="18" charset="0"/>
              </a:rPr>
              <a:t>независимость.</a:t>
            </a:r>
            <a:endParaRPr lang="ru-RU" sz="2400" dirty="0">
              <a:latin typeface="Times New Roman" pitchFamily="18" charset="0"/>
              <a:cs typeface="Times New Roman" pitchFamily="18" charset="0"/>
            </a:endParaRPr>
          </a:p>
        </p:txBody>
      </p:sp>
      <p:sp>
        <p:nvSpPr>
          <p:cNvPr id="1025" name="Rectangle 1"/>
          <p:cNvSpPr>
            <a:spLocks noChangeArrowheads="1"/>
          </p:cNvSpPr>
          <p:nvPr/>
        </p:nvSpPr>
        <p:spPr bwMode="auto">
          <a:xfrm>
            <a:off x="899592" y="2290382"/>
            <a:ext cx="784887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Задачи:</a:t>
            </a:r>
          </a:p>
          <a:p>
            <a:pPr marL="0" marR="0" lvl="0" indent="0" algn="l" defTabSz="914400" rtl="0" eaLnBrk="1" fontAlgn="base" latinLnBrk="0" hangingPunct="1">
              <a:lnSpc>
                <a:spcPct val="100000"/>
              </a:lnSpc>
              <a:spcBef>
                <a:spcPct val="0"/>
              </a:spcBef>
              <a:spcAft>
                <a:spcPct val="0"/>
              </a:spcAft>
              <a:buClrTx/>
              <a:buSzTx/>
              <a:tabLst>
                <a:tab pos="457200" algn="l"/>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Формирование у </a:t>
            </a:r>
            <a:r>
              <a:rPr lang="ru-RU" sz="2000" dirty="0" smtClean="0">
                <a:solidFill>
                  <a:srgbClr val="000000"/>
                </a:solidFill>
                <a:latin typeface="Times New Roman" pitchFamily="18" charset="0"/>
                <a:ea typeface="Times New Roman" pitchFamily="18" charset="0"/>
                <a:cs typeface="Times New Roman" pitchFamily="18" charset="0"/>
              </a:rPr>
              <a:t>детей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знаний о Великой Отечественной войне 1941-1945 года, о памятной дате 3 декабря «День неизвестного солдата».</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Воспитание уважения к защитникам Родины, чувства гордости за свой народ, отстоявший свободу .</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Способствовать нравственно-патриотическому воспитанию воспитать любовь и уважение к своему народу, к истории своей страны.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обеда.jpg"/>
          <p:cNvPicPr>
            <a:picLocks noChangeAspect="1"/>
          </p:cNvPicPr>
          <p:nvPr/>
        </p:nvPicPr>
        <p:blipFill>
          <a:blip r:embed="rId2" cstate="email"/>
          <a:stretch>
            <a:fillRect/>
          </a:stretch>
        </p:blipFill>
        <p:spPr>
          <a:xfrm>
            <a:off x="0" y="0"/>
            <a:ext cx="9144000" cy="6858000"/>
          </a:xfrm>
          <a:prstGeom prst="rect">
            <a:avLst/>
          </a:prstGeom>
        </p:spPr>
      </p:pic>
      <p:sp>
        <p:nvSpPr>
          <p:cNvPr id="2" name="Прямоугольник 1"/>
          <p:cNvSpPr/>
          <p:nvPr/>
        </p:nvSpPr>
        <p:spPr>
          <a:xfrm>
            <a:off x="1043608" y="548680"/>
            <a:ext cx="7632848" cy="3970318"/>
          </a:xfrm>
          <a:prstGeom prst="rect">
            <a:avLst/>
          </a:prstGeom>
        </p:spPr>
        <p:txBody>
          <a:bodyPr wrap="square">
            <a:spAutoFit/>
          </a:bodyPr>
          <a:lstStyle/>
          <a:p>
            <a:r>
              <a:rPr lang="ru-RU" sz="2800" dirty="0">
                <a:latin typeface="Times New Roman" pitchFamily="18" charset="0"/>
                <a:cs typeface="Times New Roman" pitchFamily="18" charset="0"/>
              </a:rPr>
              <a:t>Мы счастливые люди, мы не знаем ужасов войны, через которые прошли наши бабушки и дедушки, прабабушки и прадедушки. Каждый 8 житель нашей страны погиб в годы войны. Миллионы людей расстреляны, погибли в концлагерях, пали на полях боев. Сотни тысяч семей не дождались своих родных с фронта. Многие остались лежать в братских могилах. Они остались неизвестными солдатами.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028-027-.jpg"/>
          <p:cNvPicPr>
            <a:picLocks noChangeAspect="1"/>
          </p:cNvPicPr>
          <p:nvPr/>
        </p:nvPicPr>
        <p:blipFill>
          <a:blip r:embed="rId2" cstate="email"/>
          <a:srcRect/>
          <a:stretch>
            <a:fillRect/>
          </a:stretch>
        </p:blipFill>
        <p:spPr>
          <a:xfrm>
            <a:off x="0" y="0"/>
            <a:ext cx="9144000" cy="6858000"/>
          </a:xfrm>
          <a:prstGeom prst="rect">
            <a:avLst/>
          </a:prstGeom>
        </p:spPr>
      </p:pic>
      <p:sp>
        <p:nvSpPr>
          <p:cNvPr id="2" name="Прямоугольник 1"/>
          <p:cNvSpPr/>
          <p:nvPr/>
        </p:nvSpPr>
        <p:spPr>
          <a:xfrm>
            <a:off x="1331640" y="404664"/>
            <a:ext cx="6840760" cy="2308324"/>
          </a:xfrm>
          <a:prstGeom prst="rect">
            <a:avLst/>
          </a:prstGeom>
        </p:spPr>
        <p:txBody>
          <a:bodyPr wrap="square">
            <a:spAutoFit/>
          </a:bodyPr>
          <a:lstStyle/>
          <a:p>
            <a:pPr algn="ctr"/>
            <a:r>
              <a:rPr lang="ru-RU" dirty="0">
                <a:solidFill>
                  <a:schemeClr val="bg1"/>
                </a:solidFill>
              </a:rPr>
              <a:t> </a:t>
            </a:r>
            <a:r>
              <a:rPr lang="ru-RU" sz="4800" b="1" dirty="0" smtClean="0">
                <a:solidFill>
                  <a:schemeClr val="bg1"/>
                </a:solidFill>
                <a:latin typeface="Times New Roman" pitchFamily="18" charset="0"/>
                <a:cs typeface="Times New Roman" pitchFamily="18" charset="0"/>
              </a:rPr>
              <a:t>3 декабря</a:t>
            </a:r>
            <a:r>
              <a:rPr lang="ru-RU" sz="4800" b="1" dirty="0">
                <a:solidFill>
                  <a:schemeClr val="bg1"/>
                </a:solidFill>
                <a:latin typeface="Times New Roman" pitchFamily="18" charset="0"/>
                <a:cs typeface="Times New Roman" pitchFamily="18" charset="0"/>
              </a:rPr>
              <a:t> </a:t>
            </a:r>
            <a:r>
              <a:rPr lang="ru-RU" sz="4800" b="1" dirty="0" smtClean="0">
                <a:solidFill>
                  <a:schemeClr val="bg1"/>
                </a:solidFill>
                <a:latin typeface="Times New Roman" pitchFamily="18" charset="0"/>
                <a:cs typeface="Times New Roman" pitchFamily="18" charset="0"/>
              </a:rPr>
              <a:t>—</a:t>
            </a:r>
          </a:p>
          <a:p>
            <a:pPr algn="ctr"/>
            <a:r>
              <a:rPr lang="ru-RU" sz="4800" b="1" dirty="0" smtClean="0">
                <a:solidFill>
                  <a:schemeClr val="bg1"/>
                </a:solidFill>
                <a:latin typeface="Times New Roman" pitchFamily="18" charset="0"/>
                <a:cs typeface="Times New Roman" pitchFamily="18" charset="0"/>
              </a:rPr>
              <a:t> День памяти Неизвестного Солдата</a:t>
            </a:r>
            <a:r>
              <a:rPr lang="ru-RU"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fcb416cf9569e93d45bd3d4bfe5b890a.jpg"/>
          <p:cNvPicPr>
            <a:picLocks noChangeAspect="1"/>
          </p:cNvPicPr>
          <p:nvPr/>
        </p:nvPicPr>
        <p:blipFill>
          <a:blip r:embed="rId2" cstate="email"/>
          <a:stretch>
            <a:fillRect/>
          </a:stretch>
        </p:blipFill>
        <p:spPr>
          <a:xfrm>
            <a:off x="3635896" y="0"/>
            <a:ext cx="5508104" cy="3284984"/>
          </a:xfrm>
          <a:prstGeom prst="rect">
            <a:avLst/>
          </a:prstGeom>
        </p:spPr>
      </p:pic>
      <p:pic>
        <p:nvPicPr>
          <p:cNvPr id="4" name="Рисунок 3" descr="original.jpeg"/>
          <p:cNvPicPr>
            <a:picLocks noChangeAspect="1"/>
          </p:cNvPicPr>
          <p:nvPr/>
        </p:nvPicPr>
        <p:blipFill>
          <a:blip r:embed="rId3" cstate="email"/>
          <a:stretch>
            <a:fillRect/>
          </a:stretch>
        </p:blipFill>
        <p:spPr>
          <a:xfrm>
            <a:off x="0" y="0"/>
            <a:ext cx="3635896" cy="3530526"/>
          </a:xfrm>
          <a:prstGeom prst="rect">
            <a:avLst/>
          </a:prstGeom>
        </p:spPr>
      </p:pic>
      <p:pic>
        <p:nvPicPr>
          <p:cNvPr id="5" name="Рисунок 4" descr="Dmbxls1X4AMAqu8.jpg"/>
          <p:cNvPicPr>
            <a:picLocks noChangeAspect="1"/>
          </p:cNvPicPr>
          <p:nvPr/>
        </p:nvPicPr>
        <p:blipFill>
          <a:blip r:embed="rId4" cstate="email"/>
          <a:stretch>
            <a:fillRect/>
          </a:stretch>
        </p:blipFill>
        <p:spPr>
          <a:xfrm>
            <a:off x="0" y="3140968"/>
            <a:ext cx="9144000" cy="3717032"/>
          </a:xfrm>
          <a:prstGeom prst="rect">
            <a:avLst/>
          </a:prstGeom>
        </p:spPr>
      </p:pic>
      <p:sp>
        <p:nvSpPr>
          <p:cNvPr id="2" name="Прямоугольник 1"/>
          <p:cNvSpPr/>
          <p:nvPr/>
        </p:nvSpPr>
        <p:spPr>
          <a:xfrm>
            <a:off x="179512" y="2420888"/>
            <a:ext cx="8640960" cy="2554545"/>
          </a:xfrm>
          <a:prstGeom prst="rect">
            <a:avLst/>
          </a:prstGeom>
        </p:spPr>
        <p:txBody>
          <a:bodyPr wrap="square">
            <a:spAutoFit/>
          </a:bodyPr>
          <a:lstStyle/>
          <a:p>
            <a:r>
              <a:rPr lang="ru-RU" sz="4000" dirty="0">
                <a:solidFill>
                  <a:schemeClr val="bg1"/>
                </a:solidFill>
                <a:latin typeface="Times New Roman" pitchFamily="18" charset="0"/>
                <a:cs typeface="Times New Roman" pitchFamily="18" charset="0"/>
              </a:rPr>
              <a:t>Могила Неизвестного солдата!</a:t>
            </a:r>
          </a:p>
          <a:p>
            <a:r>
              <a:rPr lang="ru-RU" sz="4000" dirty="0">
                <a:solidFill>
                  <a:schemeClr val="bg1"/>
                </a:solidFill>
                <a:latin typeface="Times New Roman" pitchFamily="18" charset="0"/>
                <a:cs typeface="Times New Roman" pitchFamily="18" charset="0"/>
              </a:rPr>
              <a:t>О, сколько их от Волги до Карпат!</a:t>
            </a:r>
          </a:p>
          <a:p>
            <a:r>
              <a:rPr lang="ru-RU" sz="4000" dirty="0">
                <a:solidFill>
                  <a:schemeClr val="bg1"/>
                </a:solidFill>
                <a:latin typeface="Times New Roman" pitchFamily="18" charset="0"/>
                <a:cs typeface="Times New Roman" pitchFamily="18" charset="0"/>
              </a:rPr>
              <a:t>В дыму сражений вырытых когда-то</a:t>
            </a:r>
          </a:p>
          <a:p>
            <a:r>
              <a:rPr lang="ru-RU" sz="4000" dirty="0">
                <a:solidFill>
                  <a:schemeClr val="bg1"/>
                </a:solidFill>
                <a:latin typeface="Times New Roman" pitchFamily="18" charset="0"/>
                <a:cs typeface="Times New Roman" pitchFamily="18" charset="0"/>
              </a:rPr>
              <a:t>Саперными лопатами солдат.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обеда.jpg"/>
          <p:cNvPicPr>
            <a:picLocks noChangeAspect="1"/>
          </p:cNvPicPr>
          <p:nvPr/>
        </p:nvPicPr>
        <p:blipFill>
          <a:blip r:embed="rId2" cstate="email"/>
          <a:stretch>
            <a:fillRect/>
          </a:stretch>
        </p:blipFill>
        <p:spPr>
          <a:xfrm>
            <a:off x="0" y="-188640"/>
            <a:ext cx="9144000" cy="7046640"/>
          </a:xfrm>
          <a:prstGeom prst="rect">
            <a:avLst/>
          </a:prstGeom>
        </p:spPr>
      </p:pic>
      <p:sp>
        <p:nvSpPr>
          <p:cNvPr id="2" name="Прямоугольник 1"/>
          <p:cNvSpPr/>
          <p:nvPr/>
        </p:nvSpPr>
        <p:spPr>
          <a:xfrm>
            <a:off x="971600" y="260648"/>
            <a:ext cx="7920880" cy="4968552"/>
          </a:xfrm>
          <a:prstGeom prst="rect">
            <a:avLst/>
          </a:prstGeom>
        </p:spPr>
        <p:txBody>
          <a:bodyPr wrap="square">
            <a:spAutoFit/>
          </a:bodyPr>
          <a:lstStyle/>
          <a:p>
            <a:r>
              <a:rPr lang="ru-RU" dirty="0"/>
              <a:t> </a:t>
            </a:r>
            <a:r>
              <a:rPr lang="ru-RU" sz="2800" dirty="0">
                <a:latin typeface="Times New Roman" pitchFamily="18" charset="0"/>
                <a:cs typeface="Times New Roman" pitchFamily="18" charset="0"/>
              </a:rPr>
              <a:t>Неизвестный солдат никогда не обретет имени и фамилии. Для всех тех, чьи близкие пали на фронтах Великой Отечественной, для всех тех, кто так и не узнал, где сложили головы их братья, отцы, деды, Неизвестный солдат навсегда останется тем самым родным человеком, пожертвовавшим жизнью ради будущего своих потомков, ради будущего своей Родины. Он отдал жизнь, он лишился имени, но стал родным для всех, кто живет и будет жить в нашей огромной стране.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g41.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71136687.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победа.jpg"/>
          <p:cNvPicPr>
            <a:picLocks noChangeAspect="1"/>
          </p:cNvPicPr>
          <p:nvPr/>
        </p:nvPicPr>
        <p:blipFill>
          <a:blip r:embed="rId2" cstate="email"/>
          <a:stretch>
            <a:fillRect/>
          </a:stretch>
        </p:blipFill>
        <p:spPr>
          <a:xfrm>
            <a:off x="0" y="0"/>
            <a:ext cx="9144000" cy="6858000"/>
          </a:xfrm>
          <a:prstGeom prst="rect">
            <a:avLst/>
          </a:prstGeom>
        </p:spPr>
      </p:pic>
      <p:pic>
        <p:nvPicPr>
          <p:cNvPr id="2" name="Рисунок 1" descr="1032632142.jpg"/>
          <p:cNvPicPr>
            <a:picLocks noChangeAspect="1"/>
          </p:cNvPicPr>
          <p:nvPr/>
        </p:nvPicPr>
        <p:blipFill>
          <a:blip r:embed="rId3" cstate="email"/>
          <a:stretch>
            <a:fillRect/>
          </a:stretch>
        </p:blipFill>
        <p:spPr>
          <a:xfrm>
            <a:off x="4716016" y="620688"/>
            <a:ext cx="4105233" cy="2952328"/>
          </a:xfrm>
          <a:prstGeom prst="rect">
            <a:avLst/>
          </a:prstGeom>
        </p:spPr>
      </p:pic>
      <p:pic>
        <p:nvPicPr>
          <p:cNvPr id="3" name="Рисунок 2" descr="3909d60766f9be879d04367a4967ac68.jpg"/>
          <p:cNvPicPr>
            <a:picLocks noChangeAspect="1"/>
          </p:cNvPicPr>
          <p:nvPr/>
        </p:nvPicPr>
        <p:blipFill>
          <a:blip r:embed="rId4" cstate="email"/>
          <a:stretch>
            <a:fillRect/>
          </a:stretch>
        </p:blipFill>
        <p:spPr>
          <a:xfrm>
            <a:off x="827583" y="548680"/>
            <a:ext cx="3963143" cy="3024337"/>
          </a:xfrm>
          <a:prstGeom prst="rect">
            <a:avLst/>
          </a:prstGeom>
        </p:spPr>
      </p:pic>
      <p:pic>
        <p:nvPicPr>
          <p:cNvPr id="4" name="Рисунок 3" descr="image.jpg"/>
          <p:cNvPicPr>
            <a:picLocks noChangeAspect="1"/>
          </p:cNvPicPr>
          <p:nvPr/>
        </p:nvPicPr>
        <p:blipFill>
          <a:blip r:embed="rId5" cstate="email"/>
          <a:stretch>
            <a:fillRect/>
          </a:stretch>
        </p:blipFill>
        <p:spPr>
          <a:xfrm>
            <a:off x="4211960" y="3573016"/>
            <a:ext cx="4613012" cy="2808312"/>
          </a:xfrm>
          <a:prstGeom prst="rect">
            <a:avLst/>
          </a:prstGeom>
        </p:spPr>
      </p:pic>
      <p:pic>
        <p:nvPicPr>
          <p:cNvPr id="5" name="Рисунок 4" descr="obninsk_poiskoviki.jpg"/>
          <p:cNvPicPr>
            <a:picLocks noChangeAspect="1"/>
          </p:cNvPicPr>
          <p:nvPr/>
        </p:nvPicPr>
        <p:blipFill>
          <a:blip r:embed="rId6" cstate="email"/>
          <a:stretch>
            <a:fillRect/>
          </a:stretch>
        </p:blipFill>
        <p:spPr>
          <a:xfrm>
            <a:off x="827584" y="3573016"/>
            <a:ext cx="3960440" cy="2808312"/>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215</Words>
  <Application>Microsoft Office PowerPoint</Application>
  <PresentationFormat>Экран (4:3)</PresentationFormat>
  <Paragraphs>24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МБДОУ «Детский сад №176 «Сказка» «Низкий вам поклон» посвящается Дню памяти неизвестного солдата                                воспитатель                                                                     О.Ю.Новожилова.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Тематический вечер ко дню памяти неизвестного солдата</dc:title>
  <dc:creator>PC</dc:creator>
  <cp:lastModifiedBy>PC</cp:lastModifiedBy>
  <cp:revision>21</cp:revision>
  <dcterms:created xsi:type="dcterms:W3CDTF">2019-12-03T14:00:11Z</dcterms:created>
  <dcterms:modified xsi:type="dcterms:W3CDTF">2020-07-26T15:39:03Z</dcterms:modified>
</cp:coreProperties>
</file>