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9" r:id="rId3"/>
    <p:sldId id="271" r:id="rId4"/>
    <p:sldId id="262" r:id="rId5"/>
    <p:sldId id="263" r:id="rId6"/>
    <p:sldId id="282" r:id="rId7"/>
    <p:sldId id="283" r:id="rId8"/>
    <p:sldId id="265" r:id="rId9"/>
    <p:sldId id="267" r:id="rId10"/>
    <p:sldId id="284" r:id="rId11"/>
    <p:sldId id="269" r:id="rId12"/>
    <p:sldId id="285" r:id="rId13"/>
    <p:sldId id="272" r:id="rId14"/>
    <p:sldId id="286" r:id="rId15"/>
    <p:sldId id="274" r:id="rId16"/>
    <p:sldId id="287" r:id="rId17"/>
    <p:sldId id="277" r:id="rId18"/>
    <p:sldId id="288" r:id="rId19"/>
    <p:sldId id="280" r:id="rId20"/>
    <p:sldId id="281"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68" autoAdjust="0"/>
    <p:restoredTop sz="94660"/>
  </p:normalViewPr>
  <p:slideViewPr>
    <p:cSldViewPr>
      <p:cViewPr>
        <p:scale>
          <a:sx n="54" d="100"/>
          <a:sy n="54" d="100"/>
        </p:scale>
        <p:origin x="-2430" y="-80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6"/>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F0900AB5-178B-4A24-8DEC-5BA482F927AA}" type="datetimeFigureOut">
              <a:rPr lang="ru-RU" smtClean="0"/>
              <a:t>15.09.2015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4B0601C-841D-4A70-87DF-B4DBAE4DD2EC}" type="slidenum">
              <a:rPr lang="ru-RU" smtClean="0"/>
              <a:t>‹#›</a:t>
            </a:fld>
            <a:endParaRPr lang="ru-RU"/>
          </a:p>
        </p:txBody>
      </p:sp>
    </p:spTree>
    <p:extLst>
      <p:ext uri="{BB962C8B-B14F-4D97-AF65-F5344CB8AC3E}">
        <p14:creationId xmlns:p14="http://schemas.microsoft.com/office/powerpoint/2010/main" val="19215125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0900AB5-178B-4A24-8DEC-5BA482F927AA}" type="datetimeFigureOut">
              <a:rPr lang="ru-RU" smtClean="0"/>
              <a:t>15.09.2015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4B0601C-841D-4A70-87DF-B4DBAE4DD2EC}" type="slidenum">
              <a:rPr lang="ru-RU" smtClean="0"/>
              <a:t>‹#›</a:t>
            </a:fld>
            <a:endParaRPr lang="ru-RU"/>
          </a:p>
        </p:txBody>
      </p:sp>
    </p:spTree>
    <p:extLst>
      <p:ext uri="{BB962C8B-B14F-4D97-AF65-F5344CB8AC3E}">
        <p14:creationId xmlns:p14="http://schemas.microsoft.com/office/powerpoint/2010/main" val="25712700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9"/>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0900AB5-178B-4A24-8DEC-5BA482F927AA}" type="datetimeFigureOut">
              <a:rPr lang="ru-RU" smtClean="0"/>
              <a:t>15.09.2015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4B0601C-841D-4A70-87DF-B4DBAE4DD2EC}" type="slidenum">
              <a:rPr lang="ru-RU" smtClean="0"/>
              <a:t>‹#›</a:t>
            </a:fld>
            <a:endParaRPr lang="ru-RU"/>
          </a:p>
        </p:txBody>
      </p:sp>
    </p:spTree>
    <p:extLst>
      <p:ext uri="{BB962C8B-B14F-4D97-AF65-F5344CB8AC3E}">
        <p14:creationId xmlns:p14="http://schemas.microsoft.com/office/powerpoint/2010/main" val="23965658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0900AB5-178B-4A24-8DEC-5BA482F927AA}" type="datetimeFigureOut">
              <a:rPr lang="ru-RU" smtClean="0"/>
              <a:t>15.09.2015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4B0601C-841D-4A70-87DF-B4DBAE4DD2EC}" type="slidenum">
              <a:rPr lang="ru-RU" smtClean="0"/>
              <a:t>‹#›</a:t>
            </a:fld>
            <a:endParaRPr lang="ru-RU"/>
          </a:p>
        </p:txBody>
      </p:sp>
    </p:spTree>
    <p:extLst>
      <p:ext uri="{BB962C8B-B14F-4D97-AF65-F5344CB8AC3E}">
        <p14:creationId xmlns:p14="http://schemas.microsoft.com/office/powerpoint/2010/main" val="20927511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F0900AB5-178B-4A24-8DEC-5BA482F927AA}" type="datetimeFigureOut">
              <a:rPr lang="ru-RU" smtClean="0"/>
              <a:t>15.09.2015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4B0601C-841D-4A70-87DF-B4DBAE4DD2EC}" type="slidenum">
              <a:rPr lang="ru-RU" smtClean="0"/>
              <a:t>‹#›</a:t>
            </a:fld>
            <a:endParaRPr lang="ru-RU"/>
          </a:p>
        </p:txBody>
      </p:sp>
    </p:spTree>
    <p:extLst>
      <p:ext uri="{BB962C8B-B14F-4D97-AF65-F5344CB8AC3E}">
        <p14:creationId xmlns:p14="http://schemas.microsoft.com/office/powerpoint/2010/main" val="6931092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F0900AB5-178B-4A24-8DEC-5BA482F927AA}" type="datetimeFigureOut">
              <a:rPr lang="ru-RU" smtClean="0"/>
              <a:t>15.09.2015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4B0601C-841D-4A70-87DF-B4DBAE4DD2EC}" type="slidenum">
              <a:rPr lang="ru-RU" smtClean="0"/>
              <a:t>‹#›</a:t>
            </a:fld>
            <a:endParaRPr lang="ru-RU"/>
          </a:p>
        </p:txBody>
      </p:sp>
    </p:spTree>
    <p:extLst>
      <p:ext uri="{BB962C8B-B14F-4D97-AF65-F5344CB8AC3E}">
        <p14:creationId xmlns:p14="http://schemas.microsoft.com/office/powerpoint/2010/main" val="10523903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F0900AB5-178B-4A24-8DEC-5BA482F927AA}" type="datetimeFigureOut">
              <a:rPr lang="ru-RU" smtClean="0"/>
              <a:t>15.09.2015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04B0601C-841D-4A70-87DF-B4DBAE4DD2EC}" type="slidenum">
              <a:rPr lang="ru-RU" smtClean="0"/>
              <a:t>‹#›</a:t>
            </a:fld>
            <a:endParaRPr lang="ru-RU"/>
          </a:p>
        </p:txBody>
      </p:sp>
    </p:spTree>
    <p:extLst>
      <p:ext uri="{BB962C8B-B14F-4D97-AF65-F5344CB8AC3E}">
        <p14:creationId xmlns:p14="http://schemas.microsoft.com/office/powerpoint/2010/main" val="22662185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F0900AB5-178B-4A24-8DEC-5BA482F927AA}" type="datetimeFigureOut">
              <a:rPr lang="ru-RU" smtClean="0"/>
              <a:t>15.09.2015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04B0601C-841D-4A70-87DF-B4DBAE4DD2EC}" type="slidenum">
              <a:rPr lang="ru-RU" smtClean="0"/>
              <a:t>‹#›</a:t>
            </a:fld>
            <a:endParaRPr lang="ru-RU"/>
          </a:p>
        </p:txBody>
      </p:sp>
    </p:spTree>
    <p:extLst>
      <p:ext uri="{BB962C8B-B14F-4D97-AF65-F5344CB8AC3E}">
        <p14:creationId xmlns:p14="http://schemas.microsoft.com/office/powerpoint/2010/main" val="19234825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0900AB5-178B-4A24-8DEC-5BA482F927AA}" type="datetimeFigureOut">
              <a:rPr lang="ru-RU" smtClean="0"/>
              <a:t>15.09.2015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4B0601C-841D-4A70-87DF-B4DBAE4DD2EC}" type="slidenum">
              <a:rPr lang="ru-RU" smtClean="0"/>
              <a:t>‹#›</a:t>
            </a:fld>
            <a:endParaRPr lang="ru-RU"/>
          </a:p>
        </p:txBody>
      </p:sp>
    </p:spTree>
    <p:extLst>
      <p:ext uri="{BB962C8B-B14F-4D97-AF65-F5344CB8AC3E}">
        <p14:creationId xmlns:p14="http://schemas.microsoft.com/office/powerpoint/2010/main" val="34436944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1"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0900AB5-178B-4A24-8DEC-5BA482F927AA}" type="datetimeFigureOut">
              <a:rPr lang="ru-RU" smtClean="0"/>
              <a:t>15.09.2015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4B0601C-841D-4A70-87DF-B4DBAE4DD2EC}" type="slidenum">
              <a:rPr lang="ru-RU" smtClean="0"/>
              <a:t>‹#›</a:t>
            </a:fld>
            <a:endParaRPr lang="ru-RU"/>
          </a:p>
        </p:txBody>
      </p:sp>
    </p:spTree>
    <p:extLst>
      <p:ext uri="{BB962C8B-B14F-4D97-AF65-F5344CB8AC3E}">
        <p14:creationId xmlns:p14="http://schemas.microsoft.com/office/powerpoint/2010/main" val="4664778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1"/>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0900AB5-178B-4A24-8DEC-5BA482F927AA}" type="datetimeFigureOut">
              <a:rPr lang="ru-RU" smtClean="0"/>
              <a:t>15.09.2015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4B0601C-841D-4A70-87DF-B4DBAE4DD2EC}" type="slidenum">
              <a:rPr lang="ru-RU" smtClean="0"/>
              <a:t>‹#›</a:t>
            </a:fld>
            <a:endParaRPr lang="ru-RU"/>
          </a:p>
        </p:txBody>
      </p:sp>
    </p:spTree>
    <p:extLst>
      <p:ext uri="{BB962C8B-B14F-4D97-AF65-F5344CB8AC3E}">
        <p14:creationId xmlns:p14="http://schemas.microsoft.com/office/powerpoint/2010/main" val="31131999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900AB5-178B-4A24-8DEC-5BA482F927AA}" type="datetimeFigureOut">
              <a:rPr lang="ru-RU" smtClean="0"/>
              <a:t>15.09.2015</a:t>
            </a:fld>
            <a:endParaRPr lang="ru-RU"/>
          </a:p>
        </p:txBody>
      </p:sp>
      <p:sp>
        <p:nvSpPr>
          <p:cNvPr id="5" name="Нижний колонтитул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4B0601C-841D-4A70-87DF-B4DBAE4DD2EC}" type="slidenum">
              <a:rPr lang="ru-RU" smtClean="0"/>
              <a:t>‹#›</a:t>
            </a:fld>
            <a:endParaRPr lang="ru-RU"/>
          </a:p>
        </p:txBody>
      </p:sp>
    </p:spTree>
    <p:extLst>
      <p:ext uri="{BB962C8B-B14F-4D97-AF65-F5344CB8AC3E}">
        <p14:creationId xmlns:p14="http://schemas.microsoft.com/office/powerpoint/2010/main" val="23478582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6021288"/>
            <a:ext cx="6984776" cy="576064"/>
          </a:xfrm>
        </p:spPr>
        <p:txBody>
          <a:bodyPr>
            <a:normAutofit/>
          </a:bodyPr>
          <a:lstStyle/>
          <a:p>
            <a:pPr algn="ctr"/>
            <a:r>
              <a:rPr lang="ru-RU" sz="2800" dirty="0" smtClean="0"/>
              <a:t>ПЛАНЕТЫ  СОЛНЕЧНОЙ  СИСТЕМЫ</a:t>
            </a:r>
            <a:endParaRPr lang="ru-RU" sz="2800" dirty="0"/>
          </a:p>
        </p:txBody>
      </p:sp>
      <p:pic>
        <p:nvPicPr>
          <p:cNvPr id="5" name="Рисунок 4" descr="http://znaj.net/up/article/img/sun_system.jpg"/>
          <p:cNvPicPr>
            <a:picLocks noGrp="1"/>
          </p:cNvPicPr>
          <p:nvPr>
            <p:ph type="pic" idx="1"/>
          </p:nvPr>
        </p:nvPicPr>
        <p:blipFill>
          <a:blip r:embed="rId2">
            <a:extLst>
              <a:ext uri="{28A0092B-C50C-407E-A947-70E740481C1C}">
                <a14:useLocalDpi xmlns:a14="http://schemas.microsoft.com/office/drawing/2010/main" val="0"/>
              </a:ext>
            </a:extLst>
          </a:blip>
          <a:srcRect l="4222" r="4222"/>
          <a:stretch>
            <a:fillRect/>
          </a:stretch>
        </p:blipFill>
        <p:spPr bwMode="auto">
          <a:xfrm>
            <a:off x="1259632" y="620688"/>
            <a:ext cx="6912768" cy="5328592"/>
          </a:xfrm>
          <a:prstGeom prst="rect">
            <a:avLst/>
          </a:prstGeom>
          <a:noFill/>
          <a:ln>
            <a:noFill/>
          </a:ln>
        </p:spPr>
      </p:pic>
    </p:spTree>
    <p:extLst>
      <p:ext uri="{BB962C8B-B14F-4D97-AF65-F5344CB8AC3E}">
        <p14:creationId xmlns:p14="http://schemas.microsoft.com/office/powerpoint/2010/main" val="24676549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79512" y="260648"/>
            <a:ext cx="8784976" cy="5832648"/>
          </a:xfrm>
        </p:spPr>
        <p:txBody>
          <a:bodyPr>
            <a:noAutofit/>
          </a:bodyPr>
          <a:lstStyle/>
          <a:p>
            <a:pPr algn="just">
              <a:spcBef>
                <a:spcPts val="0"/>
              </a:spcBef>
            </a:pPr>
            <a:r>
              <a:rPr lang="ru-RU" sz="1600" dirty="0" smtClean="0">
                <a:latin typeface="Arial" pitchFamily="34" charset="0"/>
                <a:cs typeface="Arial" pitchFamily="34" charset="0"/>
              </a:rPr>
              <a:t>     </a:t>
            </a:r>
          </a:p>
          <a:p>
            <a:pPr algn="just">
              <a:spcBef>
                <a:spcPts val="0"/>
              </a:spcBef>
            </a:pPr>
            <a:endParaRPr lang="ru-RU" sz="1600" dirty="0">
              <a:latin typeface="Arial" pitchFamily="34" charset="0"/>
              <a:cs typeface="Arial" pitchFamily="34" charset="0"/>
            </a:endParaRPr>
          </a:p>
          <a:p>
            <a:pPr algn="just">
              <a:spcBef>
                <a:spcPts val="0"/>
              </a:spcBef>
            </a:pPr>
            <a:endParaRPr lang="ru-RU" sz="1600" dirty="0" smtClean="0">
              <a:latin typeface="Arial" pitchFamily="34" charset="0"/>
              <a:cs typeface="Arial" pitchFamily="34" charset="0"/>
            </a:endParaRPr>
          </a:p>
          <a:p>
            <a:pPr algn="just">
              <a:spcBef>
                <a:spcPts val="0"/>
              </a:spcBef>
            </a:pPr>
            <a:endParaRPr lang="ru-RU" sz="1600" dirty="0">
              <a:latin typeface="Arial" pitchFamily="34" charset="0"/>
              <a:cs typeface="Arial" pitchFamily="34" charset="0"/>
            </a:endParaRPr>
          </a:p>
          <a:p>
            <a:pPr algn="just">
              <a:spcBef>
                <a:spcPts val="0"/>
              </a:spcBef>
            </a:pPr>
            <a:endParaRPr lang="ru-RU" sz="1600" dirty="0" smtClean="0">
              <a:latin typeface="Arial" pitchFamily="34" charset="0"/>
              <a:cs typeface="Arial" pitchFamily="34" charset="0"/>
            </a:endParaRPr>
          </a:p>
          <a:p>
            <a:pPr algn="just">
              <a:spcBef>
                <a:spcPts val="0"/>
              </a:spcBef>
            </a:pPr>
            <a:endParaRPr lang="ru-RU" sz="1600" dirty="0">
              <a:latin typeface="Arial" pitchFamily="34" charset="0"/>
              <a:cs typeface="Arial" pitchFamily="34" charset="0"/>
            </a:endParaRPr>
          </a:p>
          <a:p>
            <a:pPr algn="just">
              <a:spcBef>
                <a:spcPts val="0"/>
              </a:spcBef>
            </a:pPr>
            <a:r>
              <a:rPr lang="ru-RU" sz="1600" dirty="0" smtClean="0">
                <a:latin typeface="Arial" pitchFamily="34" charset="0"/>
                <a:cs typeface="Arial" pitchFamily="34" charset="0"/>
              </a:rPr>
              <a:t>     Марс - четвертая </a:t>
            </a:r>
            <a:r>
              <a:rPr lang="ru-RU" sz="1600" dirty="0">
                <a:latin typeface="Arial" pitchFamily="34" charset="0"/>
                <a:cs typeface="Arial" pitchFamily="34" charset="0"/>
              </a:rPr>
              <a:t>по удаленности от </a:t>
            </a:r>
            <a:r>
              <a:rPr lang="ru-RU" sz="1600" dirty="0" smtClean="0">
                <a:latin typeface="Arial" pitchFamily="34" charset="0"/>
                <a:cs typeface="Arial" pitchFamily="34" charset="0"/>
              </a:rPr>
              <a:t>Солнца и </a:t>
            </a:r>
            <a:r>
              <a:rPr lang="ru-RU" sz="1600" dirty="0">
                <a:latin typeface="Arial" pitchFamily="34" charset="0"/>
                <a:cs typeface="Arial" pitchFamily="34" charset="0"/>
              </a:rPr>
              <a:t>седьмая по размерам планета </a:t>
            </a:r>
            <a:r>
              <a:rPr lang="ru-RU" sz="1600" dirty="0" smtClean="0">
                <a:latin typeface="Arial" pitchFamily="34" charset="0"/>
                <a:cs typeface="Arial" pitchFamily="34" charset="0"/>
              </a:rPr>
              <a:t>Солнечной </a:t>
            </a:r>
            <a:r>
              <a:rPr lang="ru-RU" sz="1600" dirty="0">
                <a:latin typeface="Arial" pitchFamily="34" charset="0"/>
                <a:cs typeface="Arial" pitchFamily="34" charset="0"/>
              </a:rPr>
              <a:t>системы. Названа в честь </a:t>
            </a:r>
            <a:r>
              <a:rPr lang="ru-RU" sz="1600" dirty="0" smtClean="0">
                <a:latin typeface="Arial" pitchFamily="34" charset="0"/>
                <a:cs typeface="Arial" pitchFamily="34" charset="0"/>
              </a:rPr>
              <a:t>древнеримского</a:t>
            </a:r>
            <a:r>
              <a:rPr lang="ru-RU" sz="1600" dirty="0">
                <a:latin typeface="Arial" pitchFamily="34" charset="0"/>
                <a:cs typeface="Arial" pitchFamily="34" charset="0"/>
              </a:rPr>
              <a:t> </a:t>
            </a:r>
            <a:r>
              <a:rPr lang="ru-RU" sz="1600" dirty="0" smtClean="0">
                <a:latin typeface="Arial" pitchFamily="34" charset="0"/>
                <a:cs typeface="Arial" pitchFamily="34" charset="0"/>
              </a:rPr>
              <a:t>бога войны из-за красного, кровавого сияния. </a:t>
            </a:r>
            <a:r>
              <a:rPr lang="ru-RU" sz="1600" dirty="0">
                <a:latin typeface="Arial" pitchFamily="34" charset="0"/>
                <a:cs typeface="Arial" pitchFamily="34" charset="0"/>
              </a:rPr>
              <a:t> </a:t>
            </a:r>
            <a:r>
              <a:rPr lang="ru-RU" sz="1600" dirty="0" smtClean="0">
                <a:latin typeface="Arial" pitchFamily="34" charset="0"/>
                <a:cs typeface="Arial" pitchFamily="34" charset="0"/>
              </a:rPr>
              <a:t>Её </a:t>
            </a:r>
            <a:r>
              <a:rPr lang="ru-RU" sz="1600" dirty="0">
                <a:latin typeface="Arial" pitchFamily="34" charset="0"/>
                <a:cs typeface="Arial" pitchFamily="34" charset="0"/>
              </a:rPr>
              <a:t>часто называют Красной планетой.</a:t>
            </a:r>
          </a:p>
          <a:p>
            <a:pPr algn="just">
              <a:spcBef>
                <a:spcPts val="0"/>
              </a:spcBef>
            </a:pPr>
            <a:r>
              <a:rPr lang="ru-RU" sz="1600" dirty="0" smtClean="0">
                <a:latin typeface="Arial" pitchFamily="34" charset="0"/>
                <a:cs typeface="Arial" pitchFamily="34" charset="0"/>
              </a:rPr>
              <a:t>     Марс</a:t>
            </a:r>
            <a:r>
              <a:rPr lang="ru-RU" sz="1600" dirty="0">
                <a:latin typeface="Arial" pitchFamily="34" charset="0"/>
                <a:cs typeface="Arial" pitchFamily="34" charset="0"/>
              </a:rPr>
              <a:t> - планета земной группы с разреженной </a:t>
            </a:r>
            <a:r>
              <a:rPr lang="ru-RU" sz="1600" dirty="0" smtClean="0">
                <a:latin typeface="Arial" pitchFamily="34" charset="0"/>
                <a:cs typeface="Arial" pitchFamily="34" charset="0"/>
              </a:rPr>
              <a:t>атмосферой. </a:t>
            </a:r>
            <a:endParaRPr lang="ru-RU" sz="1600" dirty="0">
              <a:latin typeface="Arial" pitchFamily="34" charset="0"/>
              <a:cs typeface="Arial" pitchFamily="34" charset="0"/>
            </a:endParaRPr>
          </a:p>
          <a:p>
            <a:pPr algn="just">
              <a:spcBef>
                <a:spcPts val="0"/>
              </a:spcBef>
            </a:pPr>
            <a:r>
              <a:rPr lang="ru-RU" sz="1600" dirty="0" smtClean="0">
                <a:latin typeface="Arial" pitchFamily="34" charset="0"/>
                <a:cs typeface="Arial" pitchFamily="34" charset="0"/>
              </a:rPr>
              <a:t>     От Солнца её отделяют 228 миллионов километров. Марс вдвое меньше Земли по размерам и в 10 раз легче нашей планеты. </a:t>
            </a:r>
            <a:endParaRPr lang="ru-RU" sz="1600" dirty="0">
              <a:latin typeface="Arial" pitchFamily="34" charset="0"/>
              <a:cs typeface="Arial" pitchFamily="34" charset="0"/>
            </a:endParaRPr>
          </a:p>
          <a:p>
            <a:pPr algn="just">
              <a:spcBef>
                <a:spcPts val="0"/>
              </a:spcBef>
            </a:pPr>
            <a:r>
              <a:rPr lang="ru-RU" sz="1600" dirty="0" smtClean="0">
                <a:latin typeface="Arial" pitchFamily="34" charset="0"/>
                <a:cs typeface="Arial" pitchFamily="34" charset="0"/>
              </a:rPr>
              <a:t>     Особенностями </a:t>
            </a:r>
            <a:r>
              <a:rPr lang="ru-RU" sz="1600" dirty="0">
                <a:latin typeface="Arial" pitchFamily="34" charset="0"/>
                <a:cs typeface="Arial" pitchFamily="34" charset="0"/>
              </a:rPr>
              <a:t>поверхностного рельефа Марса можно считать ударные </a:t>
            </a:r>
            <a:r>
              <a:rPr lang="ru-RU" sz="1600" dirty="0" smtClean="0">
                <a:latin typeface="Arial" pitchFamily="34" charset="0"/>
                <a:cs typeface="Arial" pitchFamily="34" charset="0"/>
              </a:rPr>
              <a:t>кратеры, вулканы</a:t>
            </a:r>
            <a:r>
              <a:rPr lang="ru-RU" sz="1600" dirty="0">
                <a:latin typeface="Arial" pitchFamily="34" charset="0"/>
                <a:cs typeface="Arial" pitchFamily="34" charset="0"/>
              </a:rPr>
              <a:t>, долины, пустыни </a:t>
            </a:r>
            <a:r>
              <a:rPr lang="ru-RU" sz="1600" dirty="0" smtClean="0">
                <a:latin typeface="Arial" pitchFamily="34" charset="0"/>
                <a:cs typeface="Arial" pitchFamily="34" charset="0"/>
              </a:rPr>
              <a:t>и </a:t>
            </a:r>
            <a:r>
              <a:rPr lang="ru-RU" sz="1600" dirty="0">
                <a:latin typeface="Arial" pitchFamily="34" charset="0"/>
                <a:cs typeface="Arial" pitchFamily="34" charset="0"/>
              </a:rPr>
              <a:t>полярные ледниковые шапки</a:t>
            </a:r>
            <a:r>
              <a:rPr lang="ru-RU" sz="1600" dirty="0" smtClean="0">
                <a:latin typeface="Arial" pitchFamily="34" charset="0"/>
                <a:cs typeface="Arial" pitchFamily="34" charset="0"/>
              </a:rPr>
              <a:t>. Иногда на Марсе дуют сильные ветры и поднимают в воздух тучи мелкого песка. Считается</a:t>
            </a:r>
            <a:r>
              <a:rPr lang="ru-RU" sz="1600" dirty="0">
                <a:latin typeface="Arial" pitchFamily="34" charset="0"/>
                <a:cs typeface="Arial" pitchFamily="34" charset="0"/>
              </a:rPr>
              <a:t>, что здесь когда-то тоже могла быть атмосфера и реки, впадающие в моря и океаны.</a:t>
            </a:r>
          </a:p>
          <a:p>
            <a:pPr algn="just">
              <a:spcBef>
                <a:spcPts val="0"/>
              </a:spcBef>
            </a:pPr>
            <a:r>
              <a:rPr lang="ru-RU" sz="1600" dirty="0" smtClean="0">
                <a:latin typeface="Arial" pitchFamily="34" charset="0"/>
                <a:cs typeface="Arial" pitchFamily="34" charset="0"/>
              </a:rPr>
              <a:t>     У этой планеты два спутника.</a:t>
            </a:r>
          </a:p>
        </p:txBody>
      </p:sp>
    </p:spTree>
    <p:extLst>
      <p:ext uri="{BB962C8B-B14F-4D97-AF65-F5344CB8AC3E}">
        <p14:creationId xmlns:p14="http://schemas.microsoft.com/office/powerpoint/2010/main" val="32756035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043608" y="6309320"/>
            <a:ext cx="7560840" cy="360040"/>
          </a:xfrm>
        </p:spPr>
        <p:txBody>
          <a:bodyPr>
            <a:noAutofit/>
          </a:bodyPr>
          <a:lstStyle/>
          <a:p>
            <a:pPr algn="ctr">
              <a:spcBef>
                <a:spcPts val="0"/>
              </a:spcBef>
            </a:pPr>
            <a:r>
              <a:rPr lang="ru-RU" sz="2000" dirty="0" smtClean="0">
                <a:latin typeface="Arial" pitchFamily="34" charset="0"/>
                <a:cs typeface="Arial" pitchFamily="34" charset="0"/>
              </a:rPr>
              <a:t>Юпитер</a:t>
            </a:r>
          </a:p>
        </p:txBody>
      </p:sp>
      <p:pic>
        <p:nvPicPr>
          <p:cNvPr id="3" name="Picture 4" descr="Так выглядит Юпитер"/>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5330" b="5330"/>
          <a:stretch>
            <a:fillRect/>
          </a:stretch>
        </p:blipFill>
        <p:spPr bwMode="auto">
          <a:xfrm>
            <a:off x="1403648" y="188640"/>
            <a:ext cx="6770339" cy="60486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39424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79512" y="260648"/>
            <a:ext cx="8640960" cy="5760640"/>
          </a:xfrm>
        </p:spPr>
        <p:txBody>
          <a:bodyPr>
            <a:noAutofit/>
          </a:bodyPr>
          <a:lstStyle/>
          <a:p>
            <a:pPr algn="just">
              <a:spcBef>
                <a:spcPts val="0"/>
              </a:spcBef>
            </a:pPr>
            <a:r>
              <a:rPr lang="ru-RU" sz="1600" dirty="0" smtClean="0">
                <a:latin typeface="Arial" pitchFamily="34" charset="0"/>
                <a:cs typeface="Arial" pitchFamily="34" charset="0"/>
              </a:rPr>
              <a:t>     </a:t>
            </a:r>
          </a:p>
          <a:p>
            <a:pPr algn="just">
              <a:spcBef>
                <a:spcPts val="0"/>
              </a:spcBef>
            </a:pPr>
            <a:endParaRPr lang="ru-RU" sz="1600" dirty="0">
              <a:latin typeface="Arial" pitchFamily="34" charset="0"/>
              <a:cs typeface="Arial" pitchFamily="34" charset="0"/>
            </a:endParaRPr>
          </a:p>
          <a:p>
            <a:pPr algn="just">
              <a:spcBef>
                <a:spcPts val="0"/>
              </a:spcBef>
            </a:pPr>
            <a:endParaRPr lang="ru-RU" sz="1600" dirty="0" smtClean="0">
              <a:latin typeface="Arial" pitchFamily="34" charset="0"/>
              <a:cs typeface="Arial" pitchFamily="34" charset="0"/>
            </a:endParaRPr>
          </a:p>
          <a:p>
            <a:pPr algn="just">
              <a:spcBef>
                <a:spcPts val="0"/>
              </a:spcBef>
            </a:pPr>
            <a:endParaRPr lang="ru-RU" sz="1600" dirty="0">
              <a:latin typeface="Arial" pitchFamily="34" charset="0"/>
              <a:cs typeface="Arial" pitchFamily="34" charset="0"/>
            </a:endParaRPr>
          </a:p>
          <a:p>
            <a:pPr algn="just">
              <a:spcBef>
                <a:spcPts val="0"/>
              </a:spcBef>
            </a:pPr>
            <a:endParaRPr lang="ru-RU" sz="1600" dirty="0" smtClean="0">
              <a:latin typeface="Arial" pitchFamily="34" charset="0"/>
              <a:cs typeface="Arial" pitchFamily="34" charset="0"/>
            </a:endParaRPr>
          </a:p>
          <a:p>
            <a:pPr algn="just">
              <a:spcBef>
                <a:spcPts val="0"/>
              </a:spcBef>
            </a:pPr>
            <a:endParaRPr lang="ru-RU" sz="1600" dirty="0">
              <a:latin typeface="Arial" pitchFamily="34" charset="0"/>
              <a:cs typeface="Arial" pitchFamily="34" charset="0"/>
            </a:endParaRPr>
          </a:p>
          <a:p>
            <a:pPr algn="just">
              <a:spcBef>
                <a:spcPts val="0"/>
              </a:spcBef>
            </a:pPr>
            <a:endParaRPr lang="ru-RU" sz="1600" dirty="0" smtClean="0">
              <a:latin typeface="Arial" pitchFamily="34" charset="0"/>
              <a:cs typeface="Arial" pitchFamily="34" charset="0"/>
            </a:endParaRPr>
          </a:p>
          <a:p>
            <a:pPr algn="just">
              <a:spcBef>
                <a:spcPts val="0"/>
              </a:spcBef>
            </a:pPr>
            <a:r>
              <a:rPr lang="ru-RU" sz="1600" dirty="0">
                <a:latin typeface="Arial" pitchFamily="34" charset="0"/>
                <a:cs typeface="Arial" pitchFamily="34" charset="0"/>
              </a:rPr>
              <a:t> </a:t>
            </a:r>
            <a:r>
              <a:rPr lang="ru-RU" sz="1600" dirty="0" smtClean="0">
                <a:latin typeface="Arial" pitchFamily="34" charset="0"/>
                <a:cs typeface="Arial" pitchFamily="34" charset="0"/>
              </a:rPr>
              <a:t>    Юпитер - пятая </a:t>
            </a:r>
            <a:r>
              <a:rPr lang="ru-RU" sz="1600" dirty="0">
                <a:latin typeface="Arial" pitchFamily="34" charset="0"/>
                <a:cs typeface="Arial" pitchFamily="34" charset="0"/>
              </a:rPr>
              <a:t>планета от </a:t>
            </a:r>
            <a:r>
              <a:rPr lang="ru-RU" sz="1600" dirty="0" smtClean="0">
                <a:latin typeface="Arial" pitchFamily="34" charset="0"/>
                <a:cs typeface="Arial" pitchFamily="34" charset="0"/>
              </a:rPr>
              <a:t>Солнца</a:t>
            </a:r>
            <a:r>
              <a:rPr lang="ru-RU" sz="1600" dirty="0">
                <a:latin typeface="Arial" pitchFamily="34" charset="0"/>
                <a:cs typeface="Arial" pitchFamily="34" charset="0"/>
              </a:rPr>
              <a:t>, крупнейшая в Солнечной </a:t>
            </a:r>
            <a:r>
              <a:rPr lang="ru-RU" sz="1600" dirty="0" smtClean="0">
                <a:latin typeface="Arial" pitchFamily="34" charset="0"/>
                <a:cs typeface="Arial" pitchFamily="34" charset="0"/>
              </a:rPr>
              <a:t>системе, газовый гигант. Современное </a:t>
            </a:r>
            <a:r>
              <a:rPr lang="ru-RU" sz="1600" dirty="0">
                <a:latin typeface="Arial" pitchFamily="34" charset="0"/>
                <a:cs typeface="Arial" pitchFamily="34" charset="0"/>
              </a:rPr>
              <a:t>название Юпитера происходит от имени древнеримского верховного бога громовержца</a:t>
            </a:r>
            <a:r>
              <a:rPr lang="ru-RU" sz="1600" dirty="0" smtClean="0">
                <a:latin typeface="Arial" pitchFamily="34" charset="0"/>
                <a:cs typeface="Arial" pitchFamily="34" charset="0"/>
              </a:rPr>
              <a:t>.</a:t>
            </a:r>
          </a:p>
          <a:p>
            <a:pPr algn="just">
              <a:spcBef>
                <a:spcPts val="0"/>
              </a:spcBef>
            </a:pPr>
            <a:r>
              <a:rPr lang="ru-RU" sz="1600" dirty="0">
                <a:latin typeface="Arial" pitchFamily="34" charset="0"/>
                <a:cs typeface="Arial" pitchFamily="34" charset="0"/>
              </a:rPr>
              <a:t> </a:t>
            </a:r>
            <a:r>
              <a:rPr lang="ru-RU" sz="1600" dirty="0" smtClean="0">
                <a:latin typeface="Arial" pitchFamily="34" charset="0"/>
                <a:cs typeface="Arial" pitchFamily="34" charset="0"/>
              </a:rPr>
              <a:t>    Расстояние между Юпитером и Солнцем 778 миллионов километров. Эта планета больше Земли в 11 раз.</a:t>
            </a:r>
          </a:p>
          <a:p>
            <a:pPr algn="just">
              <a:spcBef>
                <a:spcPts val="0"/>
              </a:spcBef>
            </a:pPr>
            <a:r>
              <a:rPr lang="ru-RU" sz="1600" dirty="0">
                <a:latin typeface="Arial" pitchFamily="34" charset="0"/>
                <a:cs typeface="Arial" pitchFamily="34" charset="0"/>
              </a:rPr>
              <a:t> </a:t>
            </a:r>
            <a:r>
              <a:rPr lang="ru-RU" sz="1600" dirty="0" smtClean="0">
                <a:latin typeface="Arial" pitchFamily="34" charset="0"/>
                <a:cs typeface="Arial" pitchFamily="34" charset="0"/>
              </a:rPr>
              <a:t>    Вращается Юпитер быстро: делает полный оборот вокруг своей оси всего за 9 часов 55 минут, а полный оборот вокруг Солнца совершает за 12 земных лет.</a:t>
            </a:r>
          </a:p>
          <a:p>
            <a:pPr algn="just">
              <a:spcBef>
                <a:spcPts val="0"/>
              </a:spcBef>
            </a:pPr>
            <a:r>
              <a:rPr lang="ru-RU" sz="1600" dirty="0">
                <a:latin typeface="Arial" pitchFamily="34" charset="0"/>
                <a:cs typeface="Arial" pitchFamily="34" charset="0"/>
              </a:rPr>
              <a:t> </a:t>
            </a:r>
            <a:r>
              <a:rPr lang="ru-RU" sz="1600" dirty="0" smtClean="0">
                <a:latin typeface="Arial" pitchFamily="34" charset="0"/>
                <a:cs typeface="Arial" pitchFamily="34" charset="0"/>
              </a:rPr>
              <a:t>    Вокруг Юпитера кольцо из мелкой пыли.</a:t>
            </a:r>
            <a:endParaRPr lang="ru-RU" sz="1600" dirty="0">
              <a:latin typeface="Arial" pitchFamily="34" charset="0"/>
              <a:cs typeface="Arial" pitchFamily="34" charset="0"/>
            </a:endParaRPr>
          </a:p>
          <a:p>
            <a:pPr algn="just">
              <a:spcBef>
                <a:spcPts val="0"/>
              </a:spcBef>
            </a:pPr>
            <a:r>
              <a:rPr lang="ru-RU" sz="1600" dirty="0" smtClean="0">
                <a:latin typeface="Arial" pitchFamily="34" charset="0"/>
                <a:cs typeface="Arial" pitchFamily="34" charset="0"/>
              </a:rPr>
              <a:t>     В атмосфере Юпитера бушуют вихри, штормы, наблюдаются молнии и </a:t>
            </a:r>
            <a:r>
              <a:rPr lang="ru-RU" sz="1600" dirty="0">
                <a:latin typeface="Arial" pitchFamily="34" charset="0"/>
                <a:cs typeface="Arial" pitchFamily="34" charset="0"/>
              </a:rPr>
              <a:t>полярные </a:t>
            </a:r>
            <a:r>
              <a:rPr lang="ru-RU" sz="1600" dirty="0" smtClean="0">
                <a:latin typeface="Arial" pitchFamily="34" charset="0"/>
                <a:cs typeface="Arial" pitchFamily="34" charset="0"/>
              </a:rPr>
              <a:t>сияния. Юпитер </a:t>
            </a:r>
            <a:r>
              <a:rPr lang="ru-RU" sz="1600" dirty="0">
                <a:latin typeface="Arial" pitchFamily="34" charset="0"/>
                <a:cs typeface="Arial" pitchFamily="34" charset="0"/>
              </a:rPr>
              <a:t>имеет </a:t>
            </a:r>
            <a:r>
              <a:rPr lang="ru-RU" sz="1600" dirty="0" smtClean="0">
                <a:latin typeface="Arial" pitchFamily="34" charset="0"/>
                <a:cs typeface="Arial" pitchFamily="34" charset="0"/>
              </a:rPr>
              <a:t>30 спутников.</a:t>
            </a:r>
            <a:endParaRPr lang="ru-RU" sz="1600" dirty="0">
              <a:latin typeface="Arial" pitchFamily="34" charset="0"/>
              <a:cs typeface="Arial" pitchFamily="34" charset="0"/>
            </a:endParaRPr>
          </a:p>
          <a:p>
            <a:pPr>
              <a:spcBef>
                <a:spcPts val="0"/>
              </a:spcBef>
            </a:pPr>
            <a:endParaRPr lang="ru-RU" sz="1600" dirty="0" smtClean="0">
              <a:latin typeface="Arial" pitchFamily="34" charset="0"/>
              <a:cs typeface="Arial" pitchFamily="34" charset="0"/>
            </a:endParaRPr>
          </a:p>
        </p:txBody>
      </p:sp>
    </p:spTree>
    <p:extLst>
      <p:ext uri="{BB962C8B-B14F-4D97-AF65-F5344CB8AC3E}">
        <p14:creationId xmlns:p14="http://schemas.microsoft.com/office/powerpoint/2010/main" val="24774013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611560" y="6309320"/>
            <a:ext cx="7992888" cy="360040"/>
          </a:xfrm>
        </p:spPr>
        <p:txBody>
          <a:bodyPr>
            <a:normAutofit/>
          </a:bodyPr>
          <a:lstStyle/>
          <a:p>
            <a:pPr algn="ctr">
              <a:spcBef>
                <a:spcPts val="0"/>
              </a:spcBef>
            </a:pPr>
            <a:r>
              <a:rPr lang="ru-RU" sz="1600" dirty="0" smtClean="0">
                <a:latin typeface="Arial" pitchFamily="34" charset="0"/>
                <a:cs typeface="Arial" pitchFamily="34" charset="0"/>
              </a:rPr>
              <a:t>Сатурн</a:t>
            </a:r>
          </a:p>
        </p:txBody>
      </p:sp>
      <p:pic>
        <p:nvPicPr>
          <p:cNvPr id="3" name="Picture 4" descr="Так выглядит Сатурн"/>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7100" b="7100"/>
          <a:stretch>
            <a:fillRect/>
          </a:stretch>
        </p:blipFill>
        <p:spPr bwMode="auto">
          <a:xfrm>
            <a:off x="1187624" y="188640"/>
            <a:ext cx="7049782" cy="60486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56254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79512" y="188640"/>
            <a:ext cx="8784976" cy="5112568"/>
          </a:xfrm>
        </p:spPr>
        <p:txBody>
          <a:bodyPr>
            <a:normAutofit/>
          </a:bodyPr>
          <a:lstStyle/>
          <a:p>
            <a:pPr algn="just">
              <a:spcBef>
                <a:spcPts val="0"/>
              </a:spcBef>
            </a:pPr>
            <a:r>
              <a:rPr lang="ru-RU" sz="1600" dirty="0" smtClean="0">
                <a:latin typeface="Arial" pitchFamily="34" charset="0"/>
                <a:cs typeface="Arial" pitchFamily="34" charset="0"/>
              </a:rPr>
              <a:t>      </a:t>
            </a:r>
          </a:p>
          <a:p>
            <a:pPr algn="just">
              <a:spcBef>
                <a:spcPts val="0"/>
              </a:spcBef>
            </a:pPr>
            <a:endParaRPr lang="ru-RU" sz="1600" dirty="0">
              <a:latin typeface="Arial" pitchFamily="34" charset="0"/>
              <a:cs typeface="Arial" pitchFamily="34" charset="0"/>
            </a:endParaRPr>
          </a:p>
          <a:p>
            <a:pPr algn="just">
              <a:spcBef>
                <a:spcPts val="0"/>
              </a:spcBef>
            </a:pPr>
            <a:endParaRPr lang="ru-RU" sz="1600" dirty="0" smtClean="0">
              <a:latin typeface="Arial" pitchFamily="34" charset="0"/>
              <a:cs typeface="Arial" pitchFamily="34" charset="0"/>
            </a:endParaRPr>
          </a:p>
          <a:p>
            <a:pPr algn="just">
              <a:spcBef>
                <a:spcPts val="0"/>
              </a:spcBef>
            </a:pPr>
            <a:endParaRPr lang="ru-RU" sz="1600" dirty="0">
              <a:latin typeface="Arial" pitchFamily="34" charset="0"/>
              <a:cs typeface="Arial" pitchFamily="34" charset="0"/>
            </a:endParaRPr>
          </a:p>
          <a:p>
            <a:pPr algn="just">
              <a:spcBef>
                <a:spcPts val="0"/>
              </a:spcBef>
            </a:pPr>
            <a:endParaRPr lang="ru-RU" sz="1600" dirty="0" smtClean="0">
              <a:latin typeface="Arial" pitchFamily="34" charset="0"/>
              <a:cs typeface="Arial" pitchFamily="34" charset="0"/>
            </a:endParaRPr>
          </a:p>
          <a:p>
            <a:pPr algn="just">
              <a:spcBef>
                <a:spcPts val="0"/>
              </a:spcBef>
            </a:pPr>
            <a:endParaRPr lang="ru-RU" sz="1600" dirty="0">
              <a:latin typeface="Arial" pitchFamily="34" charset="0"/>
              <a:cs typeface="Arial" pitchFamily="34" charset="0"/>
            </a:endParaRPr>
          </a:p>
          <a:p>
            <a:pPr algn="just">
              <a:spcBef>
                <a:spcPts val="0"/>
              </a:spcBef>
            </a:pPr>
            <a:r>
              <a:rPr lang="ru-RU" sz="1600" dirty="0" smtClean="0">
                <a:latin typeface="Arial" pitchFamily="34" charset="0"/>
                <a:cs typeface="Arial" pitchFamily="34" charset="0"/>
              </a:rPr>
              <a:t>     Сатурн - шестая </a:t>
            </a:r>
            <a:r>
              <a:rPr lang="ru-RU" sz="1600" dirty="0">
                <a:latin typeface="Arial" pitchFamily="34" charset="0"/>
                <a:cs typeface="Arial" pitchFamily="34" charset="0"/>
              </a:rPr>
              <a:t>планета от Солнца и вторая по размерам планета в Солнечной системе после </a:t>
            </a:r>
            <a:r>
              <a:rPr lang="ru-RU" sz="1600" dirty="0" smtClean="0">
                <a:latin typeface="Arial" pitchFamily="34" charset="0"/>
                <a:cs typeface="Arial" pitchFamily="34" charset="0"/>
              </a:rPr>
              <a:t>Юпитера.</a:t>
            </a:r>
          </a:p>
          <a:p>
            <a:pPr algn="just">
              <a:spcBef>
                <a:spcPts val="0"/>
              </a:spcBef>
            </a:pPr>
            <a:r>
              <a:rPr lang="ru-RU" sz="1600" dirty="0" smtClean="0">
                <a:latin typeface="Arial" pitchFamily="34" charset="0"/>
                <a:cs typeface="Arial" pitchFamily="34" charset="0"/>
              </a:rPr>
              <a:t>     Сатурн - гигантская газовая планета - назван в честь Римского бога земледелия.</a:t>
            </a:r>
          </a:p>
          <a:p>
            <a:pPr algn="just">
              <a:spcBef>
                <a:spcPts val="0"/>
              </a:spcBef>
            </a:pPr>
            <a:r>
              <a:rPr lang="ru-RU" sz="1600" dirty="0" smtClean="0">
                <a:latin typeface="Arial" pitchFamily="34" charset="0"/>
                <a:cs typeface="Arial" pitchFamily="34" charset="0"/>
              </a:rPr>
              <a:t>     Расстояние между Солнцем и Сатурном 1043 миллиона километров. Сатурн вращается вокруг своей оси за 1 час 40 минут, а вокруг Солнца обращается почти за 30 земных лет.</a:t>
            </a:r>
          </a:p>
          <a:p>
            <a:pPr algn="just">
              <a:spcBef>
                <a:spcPts val="0"/>
              </a:spcBef>
            </a:pPr>
            <a:r>
              <a:rPr lang="ru-RU" sz="1600" dirty="0" smtClean="0">
                <a:latin typeface="Arial" pitchFamily="34" charset="0"/>
                <a:cs typeface="Arial" pitchFamily="34" charset="0"/>
              </a:rPr>
              <a:t>     Сатурн окружен пятью широкими светлыми кольцами. Ширина этих колец огромна (десятки тысяч километров), а толщина не более 50 метров. Кольца не соприкасаются друг с другом, состоят из небольших колец и глыб, покрытых льдом.</a:t>
            </a:r>
          </a:p>
          <a:p>
            <a:pPr algn="just">
              <a:spcBef>
                <a:spcPts val="0"/>
              </a:spcBef>
            </a:pPr>
            <a:r>
              <a:rPr lang="ru-RU" sz="1600" dirty="0">
                <a:latin typeface="Arial" pitchFamily="34" charset="0"/>
                <a:cs typeface="Arial" pitchFamily="34" charset="0"/>
              </a:rPr>
              <a:t> </a:t>
            </a:r>
            <a:r>
              <a:rPr lang="ru-RU" sz="1600" dirty="0" smtClean="0">
                <a:latin typeface="Arial" pitchFamily="34" charset="0"/>
                <a:cs typeface="Arial" pitchFamily="34" charset="0"/>
              </a:rPr>
              <a:t>    Спутников у Сатурна больше 30.</a:t>
            </a:r>
          </a:p>
          <a:p>
            <a:pPr algn="ctr"/>
            <a:endParaRPr lang="ru-RU" dirty="0"/>
          </a:p>
        </p:txBody>
      </p:sp>
    </p:spTree>
    <p:extLst>
      <p:ext uri="{BB962C8B-B14F-4D97-AF65-F5344CB8AC3E}">
        <p14:creationId xmlns:p14="http://schemas.microsoft.com/office/powerpoint/2010/main" val="141962017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827584" y="6309320"/>
            <a:ext cx="7704856" cy="360040"/>
          </a:xfrm>
        </p:spPr>
        <p:txBody>
          <a:bodyPr>
            <a:normAutofit fontScale="92500" lnSpcReduction="10000"/>
          </a:bodyPr>
          <a:lstStyle/>
          <a:p>
            <a:pPr algn="ctr">
              <a:spcBef>
                <a:spcPts val="0"/>
              </a:spcBef>
            </a:pPr>
            <a:r>
              <a:rPr lang="ru-RU" sz="2000" dirty="0" smtClean="0">
                <a:latin typeface="Arial" pitchFamily="34" charset="0"/>
                <a:cs typeface="Arial" pitchFamily="34" charset="0"/>
              </a:rPr>
              <a:t>Уран и Земля</a:t>
            </a:r>
          </a:p>
        </p:txBody>
      </p:sp>
      <p:pic>
        <p:nvPicPr>
          <p:cNvPr id="3" name="Picture 2" descr="Так выглядит  Уран"/>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3856" b="3856"/>
          <a:stretch>
            <a:fillRect/>
          </a:stretch>
        </p:blipFill>
        <p:spPr bwMode="auto">
          <a:xfrm>
            <a:off x="1475656" y="188640"/>
            <a:ext cx="6554192" cy="60486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98954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79512" y="1340768"/>
            <a:ext cx="8784976" cy="4752528"/>
          </a:xfrm>
        </p:spPr>
        <p:txBody>
          <a:bodyPr>
            <a:normAutofit/>
          </a:bodyPr>
          <a:lstStyle/>
          <a:p>
            <a:pPr algn="just">
              <a:spcBef>
                <a:spcPts val="0"/>
              </a:spcBef>
            </a:pPr>
            <a:r>
              <a:rPr lang="ru-RU" sz="1600" dirty="0" smtClean="0">
                <a:latin typeface="Arial" pitchFamily="34" charset="0"/>
                <a:cs typeface="Arial" pitchFamily="34" charset="0"/>
              </a:rPr>
              <a:t>     </a:t>
            </a:r>
          </a:p>
          <a:p>
            <a:pPr algn="just">
              <a:spcBef>
                <a:spcPts val="0"/>
              </a:spcBef>
            </a:pPr>
            <a:endParaRPr lang="ru-RU" sz="1600" dirty="0">
              <a:latin typeface="Arial" pitchFamily="34" charset="0"/>
              <a:cs typeface="Arial" pitchFamily="34" charset="0"/>
            </a:endParaRPr>
          </a:p>
          <a:p>
            <a:pPr algn="just">
              <a:spcBef>
                <a:spcPts val="0"/>
              </a:spcBef>
            </a:pPr>
            <a:endParaRPr lang="ru-RU" sz="1600" dirty="0" smtClean="0">
              <a:latin typeface="Arial" pitchFamily="34" charset="0"/>
              <a:cs typeface="Arial" pitchFamily="34" charset="0"/>
            </a:endParaRPr>
          </a:p>
          <a:p>
            <a:pPr algn="just">
              <a:spcBef>
                <a:spcPts val="0"/>
              </a:spcBef>
            </a:pPr>
            <a:endParaRPr lang="ru-RU" sz="1600" dirty="0">
              <a:latin typeface="Arial" pitchFamily="34" charset="0"/>
              <a:cs typeface="Arial" pitchFamily="34" charset="0"/>
            </a:endParaRPr>
          </a:p>
          <a:p>
            <a:pPr algn="just">
              <a:spcBef>
                <a:spcPts val="0"/>
              </a:spcBef>
            </a:pPr>
            <a:r>
              <a:rPr lang="ru-RU" sz="1600" dirty="0" smtClean="0">
                <a:latin typeface="Arial" pitchFamily="34" charset="0"/>
                <a:cs typeface="Arial" pitchFamily="34" charset="0"/>
              </a:rPr>
              <a:t>     Уран - седьмая </a:t>
            </a:r>
            <a:r>
              <a:rPr lang="ru-RU" sz="1600" dirty="0">
                <a:latin typeface="Arial" pitchFamily="34" charset="0"/>
                <a:cs typeface="Arial" pitchFamily="34" charset="0"/>
              </a:rPr>
              <a:t>планета </a:t>
            </a:r>
            <a:r>
              <a:rPr lang="ru-RU" sz="1600" dirty="0" smtClean="0">
                <a:latin typeface="Arial" pitchFamily="34" charset="0"/>
                <a:cs typeface="Arial" pitchFamily="34" charset="0"/>
              </a:rPr>
              <a:t>от Солнца, это огромный газовый шар. Она названа </a:t>
            </a:r>
            <a:r>
              <a:rPr lang="ru-RU" sz="1600" dirty="0">
                <a:latin typeface="Arial" pitchFamily="34" charset="0"/>
                <a:cs typeface="Arial" pitchFamily="34" charset="0"/>
              </a:rPr>
              <a:t>в честь греческого бога </a:t>
            </a:r>
            <a:r>
              <a:rPr lang="ru-RU" sz="1600" dirty="0" smtClean="0">
                <a:latin typeface="Arial" pitchFamily="34" charset="0"/>
                <a:cs typeface="Arial" pitchFamily="34" charset="0"/>
              </a:rPr>
              <a:t>неба.</a:t>
            </a:r>
          </a:p>
          <a:p>
            <a:pPr algn="just">
              <a:spcBef>
                <a:spcPts val="0"/>
              </a:spcBef>
            </a:pPr>
            <a:r>
              <a:rPr lang="ru-RU" sz="1600" dirty="0" smtClean="0">
                <a:latin typeface="Arial" pitchFamily="34" charset="0"/>
                <a:cs typeface="Arial" pitchFamily="34" charset="0"/>
              </a:rPr>
              <a:t>     Расстояние между Ураном и Солнцем 2087 миллионов километров. Планета в 61 раз больше Земли по объему и в 15 раз тяжелее нашей планеты.</a:t>
            </a:r>
          </a:p>
          <a:p>
            <a:pPr algn="just">
              <a:spcBef>
                <a:spcPts val="0"/>
              </a:spcBef>
            </a:pPr>
            <a:r>
              <a:rPr lang="ru-RU" sz="1600" dirty="0">
                <a:latin typeface="Arial" pitchFamily="34" charset="0"/>
                <a:cs typeface="Arial" pitchFamily="34" charset="0"/>
              </a:rPr>
              <a:t> </a:t>
            </a:r>
            <a:r>
              <a:rPr lang="ru-RU" sz="1600" dirty="0" smtClean="0">
                <a:latin typeface="Arial" pitchFamily="34" charset="0"/>
                <a:cs typeface="Arial" pitchFamily="34" charset="0"/>
              </a:rPr>
              <a:t>    Уран совершает полный оборот вокруг Солнца за 84 земных года, а вокруг своей оси оборачивается за 17 часов.</a:t>
            </a:r>
          </a:p>
          <a:p>
            <a:pPr algn="just">
              <a:spcBef>
                <a:spcPts val="0"/>
              </a:spcBef>
            </a:pPr>
            <a:r>
              <a:rPr lang="ru-RU" sz="1600" dirty="0">
                <a:latin typeface="Arial" pitchFamily="34" charset="0"/>
                <a:cs typeface="Arial" pitchFamily="34" charset="0"/>
              </a:rPr>
              <a:t> </a:t>
            </a:r>
            <a:r>
              <a:rPr lang="ru-RU" sz="1600" dirty="0" smtClean="0">
                <a:latin typeface="Arial" pitchFamily="34" charset="0"/>
                <a:cs typeface="Arial" pitchFamily="34" charset="0"/>
              </a:rPr>
              <a:t>    У планеты 20 спутников.  </a:t>
            </a:r>
            <a:endParaRPr lang="ru-RU" sz="1600" dirty="0">
              <a:latin typeface="Arial" pitchFamily="34" charset="0"/>
              <a:cs typeface="Arial" pitchFamily="34" charset="0"/>
            </a:endParaRPr>
          </a:p>
        </p:txBody>
      </p:sp>
    </p:spTree>
    <p:extLst>
      <p:ext uri="{BB962C8B-B14F-4D97-AF65-F5344CB8AC3E}">
        <p14:creationId xmlns:p14="http://schemas.microsoft.com/office/powerpoint/2010/main" val="424330026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899592" y="6309320"/>
            <a:ext cx="7560840" cy="360040"/>
          </a:xfrm>
        </p:spPr>
        <p:txBody>
          <a:bodyPr>
            <a:normAutofit fontScale="92500" lnSpcReduction="10000"/>
          </a:bodyPr>
          <a:lstStyle/>
          <a:p>
            <a:pPr algn="ctr">
              <a:spcBef>
                <a:spcPts val="0"/>
              </a:spcBef>
            </a:pPr>
            <a:r>
              <a:rPr lang="ru-RU" sz="2000" dirty="0" smtClean="0">
                <a:latin typeface="Arial" pitchFamily="34" charset="0"/>
                <a:cs typeface="Arial" pitchFamily="34" charset="0"/>
              </a:rPr>
              <a:t>Нептун</a:t>
            </a:r>
          </a:p>
        </p:txBody>
      </p:sp>
      <p:pic>
        <p:nvPicPr>
          <p:cNvPr id="3" name="Picture 2" descr="http://4.bp.blogspot.com/-z-YsygSaVIQ/U1z-iLfHp4I/AAAAAAAADAI/tXRixdTBAHk/s1600/image008.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3419" b="3419"/>
          <a:stretch>
            <a:fillRect/>
          </a:stretch>
        </p:blipFill>
        <p:spPr bwMode="auto">
          <a:xfrm>
            <a:off x="1259632" y="116632"/>
            <a:ext cx="6624736" cy="61599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042608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79512" y="188640"/>
            <a:ext cx="8640960" cy="5688632"/>
          </a:xfrm>
        </p:spPr>
        <p:txBody>
          <a:bodyPr>
            <a:normAutofit/>
          </a:bodyPr>
          <a:lstStyle/>
          <a:p>
            <a:pPr algn="just">
              <a:spcBef>
                <a:spcPts val="0"/>
              </a:spcBef>
            </a:pPr>
            <a:r>
              <a:rPr lang="ru-RU" sz="1600" dirty="0" smtClean="0">
                <a:latin typeface="Arial" pitchFamily="34" charset="0"/>
                <a:cs typeface="Arial" pitchFamily="34" charset="0"/>
              </a:rPr>
              <a:t>      </a:t>
            </a:r>
          </a:p>
          <a:p>
            <a:pPr algn="just">
              <a:spcBef>
                <a:spcPts val="0"/>
              </a:spcBef>
            </a:pPr>
            <a:endParaRPr lang="ru-RU" sz="1600" dirty="0">
              <a:latin typeface="Arial" pitchFamily="34" charset="0"/>
              <a:cs typeface="Arial" pitchFamily="34" charset="0"/>
            </a:endParaRPr>
          </a:p>
          <a:p>
            <a:pPr algn="just">
              <a:spcBef>
                <a:spcPts val="0"/>
              </a:spcBef>
            </a:pPr>
            <a:endParaRPr lang="ru-RU" sz="1600" dirty="0" smtClean="0">
              <a:latin typeface="Arial" pitchFamily="34" charset="0"/>
              <a:cs typeface="Arial" pitchFamily="34" charset="0"/>
            </a:endParaRPr>
          </a:p>
          <a:p>
            <a:pPr algn="just">
              <a:spcBef>
                <a:spcPts val="0"/>
              </a:spcBef>
            </a:pPr>
            <a:endParaRPr lang="ru-RU" sz="1600" dirty="0">
              <a:latin typeface="Arial" pitchFamily="34" charset="0"/>
              <a:cs typeface="Arial" pitchFamily="34" charset="0"/>
            </a:endParaRPr>
          </a:p>
          <a:p>
            <a:pPr algn="just">
              <a:spcBef>
                <a:spcPts val="0"/>
              </a:spcBef>
            </a:pPr>
            <a:endParaRPr lang="ru-RU" sz="1600" dirty="0" smtClean="0">
              <a:latin typeface="Arial" pitchFamily="34" charset="0"/>
              <a:cs typeface="Arial" pitchFamily="34" charset="0"/>
            </a:endParaRPr>
          </a:p>
          <a:p>
            <a:pPr algn="just">
              <a:spcBef>
                <a:spcPts val="0"/>
              </a:spcBef>
            </a:pPr>
            <a:endParaRPr lang="ru-RU" sz="1600" dirty="0">
              <a:latin typeface="Arial" pitchFamily="34" charset="0"/>
              <a:cs typeface="Arial" pitchFamily="34" charset="0"/>
            </a:endParaRPr>
          </a:p>
          <a:p>
            <a:pPr algn="just">
              <a:spcBef>
                <a:spcPts val="0"/>
              </a:spcBef>
            </a:pPr>
            <a:endParaRPr lang="ru-RU" sz="1600" dirty="0" smtClean="0">
              <a:latin typeface="Arial" pitchFamily="34" charset="0"/>
              <a:cs typeface="Arial" pitchFamily="34" charset="0"/>
            </a:endParaRPr>
          </a:p>
          <a:p>
            <a:pPr algn="just">
              <a:spcBef>
                <a:spcPts val="0"/>
              </a:spcBef>
            </a:pPr>
            <a:endParaRPr lang="ru-RU" sz="1600" dirty="0">
              <a:latin typeface="Arial" pitchFamily="34" charset="0"/>
              <a:cs typeface="Arial" pitchFamily="34" charset="0"/>
            </a:endParaRPr>
          </a:p>
          <a:p>
            <a:pPr algn="just">
              <a:spcBef>
                <a:spcPts val="0"/>
              </a:spcBef>
            </a:pPr>
            <a:r>
              <a:rPr lang="ru-RU" sz="1600" dirty="0" smtClean="0">
                <a:latin typeface="Arial" pitchFamily="34" charset="0"/>
                <a:cs typeface="Arial" pitchFamily="34" charset="0"/>
              </a:rPr>
              <a:t>      Нептун - восьмая </a:t>
            </a:r>
            <a:r>
              <a:rPr lang="ru-RU" sz="1600" dirty="0">
                <a:latin typeface="Arial" pitchFamily="34" charset="0"/>
                <a:cs typeface="Arial" pitchFamily="34" charset="0"/>
              </a:rPr>
              <a:t>и самая дальняя планета </a:t>
            </a:r>
            <a:r>
              <a:rPr lang="ru-RU" sz="1600" dirty="0" smtClean="0">
                <a:latin typeface="Arial" pitchFamily="34" charset="0"/>
                <a:cs typeface="Arial" pitchFamily="34" charset="0"/>
              </a:rPr>
              <a:t>Солнечной системы. Это четвертый и последний из газовых гигантов. </a:t>
            </a:r>
          </a:p>
          <a:p>
            <a:pPr algn="just">
              <a:spcBef>
                <a:spcPts val="0"/>
              </a:spcBef>
            </a:pPr>
            <a:r>
              <a:rPr lang="ru-RU" sz="1600" dirty="0">
                <a:latin typeface="Arial" pitchFamily="34" charset="0"/>
                <a:cs typeface="Arial" pitchFamily="34" charset="0"/>
              </a:rPr>
              <a:t> </a:t>
            </a:r>
            <a:r>
              <a:rPr lang="ru-RU" sz="1600" dirty="0" smtClean="0">
                <a:latin typeface="Arial" pitchFamily="34" charset="0"/>
                <a:cs typeface="Arial" pitchFamily="34" charset="0"/>
              </a:rPr>
              <a:t>    Планета </a:t>
            </a:r>
            <a:r>
              <a:rPr lang="ru-RU" sz="1600" dirty="0">
                <a:latin typeface="Arial" pitchFamily="34" charset="0"/>
                <a:cs typeface="Arial" pitchFamily="34" charset="0"/>
              </a:rPr>
              <a:t>была названа в честь римского бога морей. </a:t>
            </a:r>
          </a:p>
          <a:p>
            <a:pPr algn="just">
              <a:spcBef>
                <a:spcPts val="0"/>
              </a:spcBef>
            </a:pPr>
            <a:r>
              <a:rPr lang="ru-RU" sz="1600" dirty="0" smtClean="0">
                <a:latin typeface="Arial" pitchFamily="34" charset="0"/>
                <a:cs typeface="Arial" pitchFamily="34" charset="0"/>
              </a:rPr>
              <a:t>     Расстояние от Нептуна до Солнца 4,5 миллиарда километров.</a:t>
            </a:r>
          </a:p>
          <a:p>
            <a:pPr algn="just">
              <a:spcBef>
                <a:spcPts val="0"/>
              </a:spcBef>
            </a:pPr>
            <a:r>
              <a:rPr lang="ru-RU" sz="1600" dirty="0">
                <a:latin typeface="Arial" pitchFamily="34" charset="0"/>
                <a:cs typeface="Arial" pitchFamily="34" charset="0"/>
              </a:rPr>
              <a:t> </a:t>
            </a:r>
            <a:r>
              <a:rPr lang="ru-RU" sz="1600" dirty="0" smtClean="0">
                <a:latin typeface="Arial" pitchFamily="34" charset="0"/>
                <a:cs typeface="Arial" pitchFamily="34" charset="0"/>
              </a:rPr>
              <a:t>    Вокруг Солнца Нептун обращается за 165 земных лет, а вокруг соей оси поворачивается за 16 часов.</a:t>
            </a:r>
          </a:p>
          <a:p>
            <a:pPr algn="just">
              <a:spcBef>
                <a:spcPts val="0"/>
              </a:spcBef>
            </a:pPr>
            <a:r>
              <a:rPr lang="ru-RU" sz="1600" dirty="0">
                <a:latin typeface="Arial" pitchFamily="34" charset="0"/>
                <a:cs typeface="Arial" pitchFamily="34" charset="0"/>
              </a:rPr>
              <a:t> </a:t>
            </a:r>
            <a:r>
              <a:rPr lang="ru-RU" sz="1600" dirty="0" smtClean="0">
                <a:latin typeface="Arial" pitchFamily="34" charset="0"/>
                <a:cs typeface="Arial" pitchFamily="34" charset="0"/>
              </a:rPr>
              <a:t>    У Нептуна 8 спутников.</a:t>
            </a:r>
            <a:endParaRPr lang="ru-RU" sz="1600" dirty="0">
              <a:latin typeface="Arial" pitchFamily="34" charset="0"/>
              <a:cs typeface="Arial" pitchFamily="34" charset="0"/>
            </a:endParaRPr>
          </a:p>
        </p:txBody>
      </p:sp>
    </p:spTree>
    <p:extLst>
      <p:ext uri="{BB962C8B-B14F-4D97-AF65-F5344CB8AC3E}">
        <p14:creationId xmlns:p14="http://schemas.microsoft.com/office/powerpoint/2010/main" val="343788895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79512" y="4509120"/>
            <a:ext cx="8640960" cy="2160240"/>
          </a:xfrm>
        </p:spPr>
        <p:txBody>
          <a:bodyPr>
            <a:normAutofit/>
          </a:bodyPr>
          <a:lstStyle/>
          <a:p>
            <a:pPr algn="ctr">
              <a:spcBef>
                <a:spcPts val="0"/>
              </a:spcBef>
            </a:pPr>
            <a:r>
              <a:rPr lang="ru-RU" sz="1600" dirty="0" smtClean="0">
                <a:latin typeface="Arial" pitchFamily="34" charset="0"/>
                <a:cs typeface="Arial" pitchFamily="34" charset="0"/>
              </a:rPr>
              <a:t>Плутон</a:t>
            </a:r>
          </a:p>
          <a:p>
            <a:pPr algn="just">
              <a:spcBef>
                <a:spcPts val="0"/>
              </a:spcBef>
            </a:pPr>
            <a:r>
              <a:rPr lang="ru-RU" sz="1600" dirty="0" smtClean="0">
                <a:latin typeface="Arial" pitchFamily="34" charset="0"/>
                <a:cs typeface="Arial" pitchFamily="34" charset="0"/>
              </a:rPr>
              <a:t>     </a:t>
            </a:r>
            <a:r>
              <a:rPr lang="ru-RU" sz="1600" dirty="0">
                <a:latin typeface="Arial" pitchFamily="34" charset="0"/>
                <a:cs typeface="Arial" pitchFamily="34" charset="0"/>
              </a:rPr>
              <a:t>Девятой планетой Солнечной системы до недавнего времени считали Плутон. Расстояние между Плутоном и Солнцем почти 6 миллиардов километров. На Плутоне мрак и холод. Солнечный свет идет до планеты 6 часов (до Земли он доходит за 8 минут). Температура на Плутоне никогда не поднимается выше минус 200 градусов Цельсия. Эта планета состоит из каменных пород и льда. У неё 3 спутника.</a:t>
            </a:r>
          </a:p>
          <a:p>
            <a:pPr algn="just">
              <a:spcBef>
                <a:spcPts val="0"/>
              </a:spcBef>
            </a:pPr>
            <a:r>
              <a:rPr lang="ru-RU" sz="1600" dirty="0">
                <a:latin typeface="Arial" pitchFamily="34" charset="0"/>
                <a:cs typeface="Arial" pitchFamily="34" charset="0"/>
              </a:rPr>
              <a:t>     В 2006 году Международный астрономический союз присвоил Плутону статус карликовой планеты: по размерам он меньше Луны.</a:t>
            </a:r>
            <a:endParaRPr lang="ru-RU" sz="1600" dirty="0" smtClean="0">
              <a:latin typeface="Arial" pitchFamily="34" charset="0"/>
              <a:cs typeface="Arial" pitchFamily="34" charset="0"/>
            </a:endParaRPr>
          </a:p>
        </p:txBody>
      </p:sp>
      <p:pic>
        <p:nvPicPr>
          <p:cNvPr id="1028" name="Picture 4" descr="http://s2.stc.all.kpcdn.net/f/4/image/25/59/97592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99792" y="332656"/>
            <a:ext cx="4176464" cy="41764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38187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60648"/>
            <a:ext cx="8496944" cy="6178698"/>
          </a:xfrm>
        </p:spPr>
        <p:txBody>
          <a:bodyPr>
            <a:normAutofit fontScale="90000"/>
          </a:bodyPr>
          <a:lstStyle/>
          <a:p>
            <a:pPr algn="just"/>
            <a:r>
              <a:rPr lang="ru-RU" sz="2000" dirty="0">
                <a:latin typeface="Arial" pitchFamily="34" charset="0"/>
                <a:cs typeface="Arial" pitchFamily="34" charset="0"/>
              </a:rPr>
              <a:t> </a:t>
            </a:r>
            <a:r>
              <a:rPr lang="ru-RU" sz="2000" dirty="0" smtClean="0">
                <a:latin typeface="Arial" pitchFamily="34" charset="0"/>
                <a:cs typeface="Arial" pitchFamily="34" charset="0"/>
              </a:rPr>
              <a:t>    </a:t>
            </a:r>
            <a:br>
              <a:rPr lang="ru-RU" sz="2000" dirty="0" smtClean="0">
                <a:latin typeface="Arial" pitchFamily="34" charset="0"/>
                <a:cs typeface="Arial" pitchFamily="34" charset="0"/>
              </a:rPr>
            </a:br>
            <a:r>
              <a:rPr lang="ru-RU" sz="2000" dirty="0">
                <a:latin typeface="Arial" pitchFamily="34" charset="0"/>
                <a:cs typeface="Arial" pitchFamily="34" charset="0"/>
              </a:rPr>
              <a:t/>
            </a:r>
            <a:br>
              <a:rPr lang="ru-RU" sz="2000" dirty="0">
                <a:latin typeface="Arial" pitchFamily="34" charset="0"/>
                <a:cs typeface="Arial" pitchFamily="34" charset="0"/>
              </a:rPr>
            </a:br>
            <a:r>
              <a:rPr lang="ru-RU" sz="2000" dirty="0" smtClean="0">
                <a:latin typeface="Arial" pitchFamily="34" charset="0"/>
                <a:cs typeface="Arial" pitchFamily="34" charset="0"/>
              </a:rPr>
              <a:t/>
            </a:r>
            <a:br>
              <a:rPr lang="ru-RU" sz="2000" dirty="0" smtClean="0">
                <a:latin typeface="Arial" pitchFamily="34" charset="0"/>
                <a:cs typeface="Arial" pitchFamily="34" charset="0"/>
              </a:rPr>
            </a:br>
            <a:r>
              <a:rPr lang="ru-RU" sz="2000" dirty="0">
                <a:latin typeface="Arial" pitchFamily="34" charset="0"/>
                <a:cs typeface="Arial" pitchFamily="34" charset="0"/>
              </a:rPr>
              <a:t/>
            </a:r>
            <a:br>
              <a:rPr lang="ru-RU" sz="2000" dirty="0">
                <a:latin typeface="Arial" pitchFamily="34" charset="0"/>
                <a:cs typeface="Arial" pitchFamily="34" charset="0"/>
              </a:rPr>
            </a:br>
            <a:r>
              <a:rPr lang="ru-RU" sz="2000" dirty="0" smtClean="0">
                <a:latin typeface="Arial" pitchFamily="34" charset="0"/>
                <a:cs typeface="Arial" pitchFamily="34" charset="0"/>
              </a:rPr>
              <a:t/>
            </a:r>
            <a:br>
              <a:rPr lang="ru-RU" sz="2000" dirty="0" smtClean="0">
                <a:latin typeface="Arial" pitchFamily="34" charset="0"/>
                <a:cs typeface="Arial" pitchFamily="34" charset="0"/>
              </a:rPr>
            </a:br>
            <a:r>
              <a:rPr lang="ru-RU" sz="2000" dirty="0">
                <a:latin typeface="Arial" pitchFamily="34" charset="0"/>
                <a:cs typeface="Arial" pitchFamily="34" charset="0"/>
              </a:rPr>
              <a:t> </a:t>
            </a:r>
            <a:r>
              <a:rPr lang="ru-RU" sz="2000" dirty="0" smtClean="0">
                <a:latin typeface="Arial" pitchFamily="34" charset="0"/>
                <a:cs typeface="Arial" pitchFamily="34" charset="0"/>
              </a:rPr>
              <a:t>    </a:t>
            </a:r>
            <a:r>
              <a:rPr lang="ru-RU" sz="2200" dirty="0" smtClean="0">
                <a:latin typeface="Arial" pitchFamily="34" charset="0"/>
                <a:cs typeface="Arial" pitchFamily="34" charset="0"/>
              </a:rPr>
              <a:t>Солнечная </a:t>
            </a:r>
            <a:r>
              <a:rPr lang="ru-RU" sz="2200" dirty="0">
                <a:latin typeface="Arial" pitchFamily="34" charset="0"/>
                <a:cs typeface="Arial" pitchFamily="34" charset="0"/>
              </a:rPr>
              <a:t>система состоит из планет и их спутников, </a:t>
            </a:r>
            <a:r>
              <a:rPr lang="ru-RU" sz="2200" dirty="0" smtClean="0">
                <a:latin typeface="Arial" pitchFamily="34" charset="0"/>
                <a:cs typeface="Arial" pitchFamily="34" charset="0"/>
              </a:rPr>
              <a:t>малых планет, различных </a:t>
            </a:r>
            <a:r>
              <a:rPr lang="ru-RU" sz="2200" dirty="0">
                <a:latin typeface="Arial" pitchFamily="34" charset="0"/>
                <a:cs typeface="Arial" pitchFamily="34" charset="0"/>
              </a:rPr>
              <a:t>космических </a:t>
            </a:r>
            <a:r>
              <a:rPr lang="ru-RU" sz="2200" dirty="0" smtClean="0">
                <a:latin typeface="Arial" pitchFamily="34" charset="0"/>
                <a:cs typeface="Arial" pitchFamily="34" charset="0"/>
              </a:rPr>
              <a:t>тел: </a:t>
            </a:r>
            <a:r>
              <a:rPr lang="ru-RU" sz="2200" dirty="0">
                <a:latin typeface="Arial" pitchFamily="34" charset="0"/>
                <a:cs typeface="Arial" pitchFamily="34" charset="0"/>
              </a:rPr>
              <a:t>метеоритов, астероидов, планетоидов </a:t>
            </a:r>
            <a:r>
              <a:rPr lang="ru-RU" sz="2200" dirty="0" smtClean="0">
                <a:latin typeface="Arial" pitchFamily="34" charset="0"/>
                <a:cs typeface="Arial" pitchFamily="34" charset="0"/>
              </a:rPr>
              <a:t>и более </a:t>
            </a:r>
            <a:r>
              <a:rPr lang="ru-RU" sz="2200" dirty="0">
                <a:latin typeface="Arial" pitchFamily="34" charset="0"/>
                <a:cs typeface="Arial" pitchFamily="34" charset="0"/>
              </a:rPr>
              <a:t>мелких объектов. Названа она </a:t>
            </a:r>
            <a:r>
              <a:rPr lang="ru-RU" sz="2200" dirty="0" smtClean="0">
                <a:latin typeface="Arial" pitchFamily="34" charset="0"/>
                <a:cs typeface="Arial" pitchFamily="34" charset="0"/>
              </a:rPr>
              <a:t>по </a:t>
            </a:r>
            <a:r>
              <a:rPr lang="ru-RU" sz="2200" dirty="0">
                <a:latin typeface="Arial" pitchFamily="34" charset="0"/>
                <a:cs typeface="Arial" pitchFamily="34" charset="0"/>
              </a:rPr>
              <a:t>имени своей главной и единственной звезды </a:t>
            </a:r>
            <a:r>
              <a:rPr lang="ru-RU" sz="2200" dirty="0" smtClean="0">
                <a:latin typeface="Arial" pitchFamily="34" charset="0"/>
                <a:cs typeface="Arial" pitchFamily="34" charset="0"/>
              </a:rPr>
              <a:t>– </a:t>
            </a:r>
            <a:r>
              <a:rPr lang="ru-RU" sz="2200" dirty="0" err="1" smtClean="0">
                <a:latin typeface="Arial" pitchFamily="34" charset="0"/>
                <a:cs typeface="Arial" pitchFamily="34" charset="0"/>
              </a:rPr>
              <a:t>Солнце.</a:t>
            </a:r>
            <a:r>
              <a:rPr lang="ru-RU" sz="2200" dirty="0" err="1" smtClean="0">
                <a:solidFill>
                  <a:schemeClr val="bg1"/>
                </a:solidFill>
                <a:latin typeface="Arial" pitchFamily="34" charset="0"/>
                <a:cs typeface="Arial" pitchFamily="34" charset="0"/>
              </a:rPr>
              <a:t>пооролллллллллл</a:t>
            </a:r>
            <a:r>
              <a:rPr lang="ru-RU" sz="2200" dirty="0" smtClean="0">
                <a:latin typeface="Arial" pitchFamily="34" charset="0"/>
                <a:cs typeface="Arial" pitchFamily="34" charset="0"/>
              </a:rPr>
              <a:t/>
            </a:r>
            <a:br>
              <a:rPr lang="ru-RU" sz="2200" dirty="0" smtClean="0">
                <a:latin typeface="Arial" pitchFamily="34" charset="0"/>
                <a:cs typeface="Arial" pitchFamily="34" charset="0"/>
              </a:rPr>
            </a:br>
            <a:r>
              <a:rPr lang="ru-RU" sz="2200" dirty="0" smtClean="0">
                <a:latin typeface="Arial" pitchFamily="34" charset="0"/>
                <a:cs typeface="Arial" pitchFamily="34" charset="0"/>
              </a:rPr>
              <a:t>     Около 5 миллиардов лет назад появилось Солнце, а через 500 миллионов лет – планеты и другие небесные </a:t>
            </a:r>
            <a:r>
              <a:rPr lang="ru-RU" sz="2200" dirty="0" err="1" smtClean="0">
                <a:latin typeface="Arial" pitchFamily="34" charset="0"/>
                <a:cs typeface="Arial" pitchFamily="34" charset="0"/>
              </a:rPr>
              <a:t>тела.</a:t>
            </a:r>
            <a:r>
              <a:rPr lang="ru-RU" sz="2200" dirty="0" err="1" smtClean="0">
                <a:solidFill>
                  <a:schemeClr val="bg1"/>
                </a:solidFill>
                <a:latin typeface="Arial" pitchFamily="34" charset="0"/>
                <a:cs typeface="Arial" pitchFamily="34" charset="0"/>
              </a:rPr>
              <a:t>ььььььььььььььь</a:t>
            </a:r>
            <a:r>
              <a:rPr lang="ru-RU" sz="2200" dirty="0" smtClean="0">
                <a:latin typeface="Arial" pitchFamily="34" charset="0"/>
                <a:cs typeface="Arial" pitchFamily="34" charset="0"/>
              </a:rPr>
              <a:t/>
            </a:r>
            <a:br>
              <a:rPr lang="ru-RU" sz="2200" dirty="0" smtClean="0">
                <a:latin typeface="Arial" pitchFamily="34" charset="0"/>
                <a:cs typeface="Arial" pitchFamily="34" charset="0"/>
              </a:rPr>
            </a:br>
            <a:r>
              <a:rPr lang="ru-RU" sz="2200" dirty="0" smtClean="0">
                <a:latin typeface="Arial" pitchFamily="34" charset="0"/>
                <a:cs typeface="Arial" pitchFamily="34" charset="0"/>
              </a:rPr>
              <a:t>     Известны 9 планет Солнечной системы: Меркурий, Венера, Земля, Марс, Юпитер, Сатурн, Уран, Нептун, Плутон. В 2006 году учёные исключили Плутон из числа </a:t>
            </a:r>
            <a:r>
              <a:rPr lang="ru-RU" sz="2200" dirty="0" err="1" smtClean="0">
                <a:latin typeface="Arial" pitchFamily="34" charset="0"/>
                <a:cs typeface="Arial" pitchFamily="34" charset="0"/>
              </a:rPr>
              <a:t>планет.</a:t>
            </a:r>
            <a:r>
              <a:rPr lang="ru-RU" sz="2200" dirty="0" err="1" smtClean="0">
                <a:solidFill>
                  <a:schemeClr val="bg1"/>
                </a:solidFill>
                <a:latin typeface="Arial" pitchFamily="34" charset="0"/>
                <a:cs typeface="Arial" pitchFamily="34" charset="0"/>
              </a:rPr>
              <a:t>ееееееееееееееееееее</a:t>
            </a:r>
            <a:r>
              <a:rPr lang="ru-RU" sz="2200" dirty="0" smtClean="0">
                <a:latin typeface="Arial" pitchFamily="34" charset="0"/>
                <a:cs typeface="Arial" pitchFamily="34" charset="0"/>
              </a:rPr>
              <a:t> </a:t>
            </a:r>
            <a:br>
              <a:rPr lang="ru-RU" sz="2200" dirty="0" smtClean="0">
                <a:latin typeface="Arial" pitchFamily="34" charset="0"/>
                <a:cs typeface="Arial" pitchFamily="34" charset="0"/>
              </a:rPr>
            </a:br>
            <a:r>
              <a:rPr lang="ru-RU" sz="2000" dirty="0" smtClean="0">
                <a:latin typeface="Arial" pitchFamily="34" charset="0"/>
                <a:cs typeface="Arial" pitchFamily="34" charset="0"/>
              </a:rPr>
              <a:t/>
            </a:r>
            <a:br>
              <a:rPr lang="ru-RU" sz="2000" dirty="0" smtClean="0">
                <a:latin typeface="Arial" pitchFamily="34" charset="0"/>
                <a:cs typeface="Arial" pitchFamily="34" charset="0"/>
              </a:rPr>
            </a:br>
            <a:r>
              <a:rPr lang="ru-RU" sz="2000" dirty="0">
                <a:latin typeface="Arial" pitchFamily="34" charset="0"/>
                <a:cs typeface="Arial" pitchFamily="34" charset="0"/>
              </a:rPr>
              <a:t/>
            </a:r>
            <a:br>
              <a:rPr lang="ru-RU" sz="2000" dirty="0">
                <a:latin typeface="Arial" pitchFamily="34" charset="0"/>
                <a:cs typeface="Arial" pitchFamily="34" charset="0"/>
              </a:rPr>
            </a:br>
            <a:r>
              <a:rPr lang="ru-RU" sz="2000" dirty="0" smtClean="0">
                <a:latin typeface="Arial" pitchFamily="34" charset="0"/>
                <a:cs typeface="Arial" pitchFamily="34" charset="0"/>
              </a:rPr>
              <a:t/>
            </a:r>
            <a:br>
              <a:rPr lang="ru-RU" sz="2000" dirty="0" smtClean="0">
                <a:latin typeface="Arial" pitchFamily="34" charset="0"/>
                <a:cs typeface="Arial" pitchFamily="34" charset="0"/>
              </a:rPr>
            </a:br>
            <a:r>
              <a:rPr lang="ru-RU" sz="2000" dirty="0">
                <a:latin typeface="Arial" pitchFamily="34" charset="0"/>
                <a:cs typeface="Arial" pitchFamily="34" charset="0"/>
              </a:rPr>
              <a:t/>
            </a:r>
            <a:br>
              <a:rPr lang="ru-RU" sz="2000" dirty="0">
                <a:latin typeface="Arial" pitchFamily="34" charset="0"/>
                <a:cs typeface="Arial" pitchFamily="34" charset="0"/>
              </a:rPr>
            </a:br>
            <a:r>
              <a:rPr lang="ru-RU" sz="2000" dirty="0" smtClean="0">
                <a:latin typeface="Arial" pitchFamily="34" charset="0"/>
                <a:cs typeface="Arial" pitchFamily="34" charset="0"/>
              </a:rPr>
              <a:t/>
            </a:r>
            <a:br>
              <a:rPr lang="ru-RU" sz="2000" dirty="0" smtClean="0">
                <a:latin typeface="Arial" pitchFamily="34" charset="0"/>
                <a:cs typeface="Arial" pitchFamily="34" charset="0"/>
              </a:rPr>
            </a:br>
            <a:r>
              <a:rPr lang="ru-RU" sz="2000" dirty="0">
                <a:latin typeface="Arial" pitchFamily="34" charset="0"/>
                <a:cs typeface="Arial" pitchFamily="34" charset="0"/>
              </a:rPr>
              <a:t/>
            </a:r>
            <a:br>
              <a:rPr lang="ru-RU" sz="2000" dirty="0">
                <a:latin typeface="Arial" pitchFamily="34" charset="0"/>
                <a:cs typeface="Arial" pitchFamily="34" charset="0"/>
              </a:rPr>
            </a:br>
            <a:r>
              <a:rPr lang="ru-RU" sz="2000" dirty="0" smtClean="0">
                <a:latin typeface="Arial" pitchFamily="34" charset="0"/>
                <a:cs typeface="Arial" pitchFamily="34" charset="0"/>
              </a:rPr>
              <a:t/>
            </a:r>
            <a:br>
              <a:rPr lang="ru-RU" sz="2000" dirty="0" smtClean="0">
                <a:latin typeface="Arial" pitchFamily="34" charset="0"/>
                <a:cs typeface="Arial" pitchFamily="34" charset="0"/>
              </a:rPr>
            </a:br>
            <a:r>
              <a:rPr lang="ru-RU" sz="2000" dirty="0">
                <a:latin typeface="Arial" pitchFamily="34" charset="0"/>
                <a:cs typeface="Arial" pitchFamily="34" charset="0"/>
              </a:rPr>
              <a:t/>
            </a:r>
            <a:br>
              <a:rPr lang="ru-RU" sz="2000" dirty="0">
                <a:latin typeface="Arial" pitchFamily="34" charset="0"/>
                <a:cs typeface="Arial" pitchFamily="34" charset="0"/>
              </a:rPr>
            </a:br>
            <a:endParaRPr lang="ru-RU" sz="2000" dirty="0">
              <a:latin typeface="Arial" pitchFamily="34" charset="0"/>
              <a:cs typeface="Arial" pitchFamily="34" charset="0"/>
            </a:endParaRPr>
          </a:p>
        </p:txBody>
      </p:sp>
    </p:spTree>
    <p:extLst>
      <p:ext uri="{BB962C8B-B14F-4D97-AF65-F5344CB8AC3E}">
        <p14:creationId xmlns:p14="http://schemas.microsoft.com/office/powerpoint/2010/main" val="157668599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475656" y="6021288"/>
            <a:ext cx="6768752" cy="432048"/>
          </a:xfrm>
        </p:spPr>
        <p:txBody>
          <a:bodyPr>
            <a:normAutofit/>
          </a:bodyPr>
          <a:lstStyle/>
          <a:p>
            <a:pPr algn="ctr">
              <a:spcBef>
                <a:spcPts val="0"/>
              </a:spcBef>
            </a:pPr>
            <a:r>
              <a:rPr lang="ru-RU" sz="2200" dirty="0" smtClean="0">
                <a:latin typeface="Arial" pitchFamily="34" charset="0"/>
                <a:cs typeface="Arial" pitchFamily="34" charset="0"/>
              </a:rPr>
              <a:t>Благодарю за внимание</a:t>
            </a:r>
            <a:endParaRPr lang="ru-RU" dirty="0"/>
          </a:p>
        </p:txBody>
      </p:sp>
      <p:pic>
        <p:nvPicPr>
          <p:cNvPr id="25602" name="Picture 2" descr="Картинки по запросу планеты солнечной системы реферат"/>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12497" b="12497"/>
          <a:stretch>
            <a:fillRect/>
          </a:stretch>
        </p:blipFill>
        <p:spPr bwMode="auto">
          <a:xfrm>
            <a:off x="755576" y="260648"/>
            <a:ext cx="7632849" cy="5760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66074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5517232"/>
            <a:ext cx="8424936" cy="1152128"/>
          </a:xfrm>
        </p:spPr>
        <p:txBody>
          <a:bodyPr>
            <a:normAutofit/>
          </a:bodyPr>
          <a:lstStyle/>
          <a:p>
            <a:pPr algn="just"/>
            <a:r>
              <a:rPr lang="ru-RU" sz="1600" b="0" dirty="0" smtClean="0">
                <a:latin typeface="Arial" pitchFamily="34" charset="0"/>
                <a:cs typeface="Arial" pitchFamily="34" charset="0"/>
              </a:rPr>
              <a:t>     Солнце</a:t>
            </a:r>
            <a:r>
              <a:rPr lang="ru-RU" sz="1600" b="0" dirty="0">
                <a:latin typeface="Arial" pitchFamily="34" charset="0"/>
                <a:cs typeface="Arial" pitchFamily="34" charset="0"/>
              </a:rPr>
              <a:t/>
            </a:r>
            <a:br>
              <a:rPr lang="ru-RU" sz="1600" b="0" dirty="0">
                <a:latin typeface="Arial" pitchFamily="34" charset="0"/>
                <a:cs typeface="Arial" pitchFamily="34" charset="0"/>
              </a:rPr>
            </a:br>
            <a:r>
              <a:rPr lang="ru-RU" sz="1600" b="0" dirty="0">
                <a:latin typeface="Arial" pitchFamily="34" charset="0"/>
                <a:cs typeface="Arial" pitchFamily="34" charset="0"/>
              </a:rPr>
              <a:t>     </a:t>
            </a:r>
            <a:r>
              <a:rPr lang="ru-RU" sz="1600" b="0" dirty="0" err="1">
                <a:latin typeface="Arial" pitchFamily="34" charset="0"/>
                <a:cs typeface="Arial" pitchFamily="34" charset="0"/>
              </a:rPr>
              <a:t>Солнце</a:t>
            </a:r>
            <a:r>
              <a:rPr lang="ru-RU" sz="1600" b="0" dirty="0">
                <a:latin typeface="Arial" pitchFamily="34" charset="0"/>
                <a:cs typeface="Arial" pitchFamily="34" charset="0"/>
              </a:rPr>
              <a:t> - это раскаленный шар плазмы, в котором постоянно происходят различные процессы ядерного синтеза. Словно костер, этот  шар огня освещает планеты своей </a:t>
            </a:r>
            <a:r>
              <a:rPr lang="ru-RU" sz="1600" b="0" dirty="0" smtClean="0">
                <a:latin typeface="Arial" pitchFamily="34" charset="0"/>
                <a:cs typeface="Arial" pitchFamily="34" charset="0"/>
              </a:rPr>
              <a:t>системы. </a:t>
            </a:r>
            <a:endParaRPr lang="ru-RU" sz="1600" dirty="0">
              <a:latin typeface="Arial" pitchFamily="34" charset="0"/>
              <a:cs typeface="Arial" pitchFamily="34" charset="0"/>
            </a:endParaRPr>
          </a:p>
        </p:txBody>
      </p:sp>
      <p:pic>
        <p:nvPicPr>
          <p:cNvPr id="17" name="Picture 4" descr="облако плазмы - это звезда"/>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4589" b="4589"/>
          <a:stretch>
            <a:fillRect/>
          </a:stretch>
        </p:blipFill>
        <p:spPr bwMode="auto">
          <a:xfrm>
            <a:off x="1763688" y="404664"/>
            <a:ext cx="5629269" cy="51125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12871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3429001"/>
            <a:ext cx="7632848" cy="432047"/>
          </a:xfrm>
        </p:spPr>
        <p:txBody>
          <a:bodyPr>
            <a:noAutofit/>
          </a:bodyPr>
          <a:lstStyle/>
          <a:p>
            <a:r>
              <a:rPr lang="ru-RU" sz="1600" b="0" dirty="0" smtClean="0">
                <a:latin typeface="Arial" pitchFamily="34" charset="0"/>
                <a:cs typeface="Arial" pitchFamily="34" charset="0"/>
              </a:rPr>
              <a:t>Планеты Солнечной системы в масштабе относительно друг друга и Солнца</a:t>
            </a:r>
            <a:endParaRPr lang="ru-RU" sz="1600" b="0" dirty="0">
              <a:latin typeface="Arial" pitchFamily="34" charset="0"/>
              <a:cs typeface="Arial" pitchFamily="34" charset="0"/>
            </a:endParaRPr>
          </a:p>
        </p:txBody>
      </p:sp>
      <p:sp>
        <p:nvSpPr>
          <p:cNvPr id="4" name="Текст 3"/>
          <p:cNvSpPr>
            <a:spLocks noGrp="1"/>
          </p:cNvSpPr>
          <p:nvPr>
            <p:ph type="body" sz="half" idx="2"/>
          </p:nvPr>
        </p:nvSpPr>
        <p:spPr>
          <a:xfrm>
            <a:off x="251520" y="4293096"/>
            <a:ext cx="8640960" cy="1879105"/>
          </a:xfrm>
        </p:spPr>
        <p:txBody>
          <a:bodyPr>
            <a:normAutofit/>
          </a:bodyPr>
          <a:lstStyle/>
          <a:p>
            <a:pPr algn="just"/>
            <a:r>
              <a:rPr lang="ru-RU" sz="1600" dirty="0" smtClean="0">
                <a:latin typeface="Arial" pitchFamily="34" charset="0"/>
                <a:cs typeface="Arial" pitchFamily="34" charset="0"/>
              </a:rPr>
              <a:t>     Меркурий, Венера, Земля, Марс – планеты земной группы. Они невелики по размерам и имеют твердую поверхность.</a:t>
            </a:r>
          </a:p>
          <a:p>
            <a:pPr algn="just">
              <a:spcBef>
                <a:spcPts val="0"/>
              </a:spcBef>
            </a:pPr>
            <a:r>
              <a:rPr lang="ru-RU" sz="1600" dirty="0" smtClean="0">
                <a:latin typeface="Arial" pitchFamily="34" charset="0"/>
                <a:cs typeface="Arial" pitchFamily="34" charset="0"/>
              </a:rPr>
              <a:t>     Юпитер, Сатурн, Уран и Нептун – планеты-гиганты. Они гораздо массивнее и не имеют твердой поверхности. Эти планеты состоят из газов – водорода и гелия.</a:t>
            </a:r>
            <a:endParaRPr lang="ru-RU" sz="1600" dirty="0">
              <a:latin typeface="Arial" pitchFamily="34" charset="0"/>
              <a:cs typeface="Arial" pitchFamily="34" charset="0"/>
            </a:endParaRPr>
          </a:p>
        </p:txBody>
      </p:sp>
      <p:pic>
        <p:nvPicPr>
          <p:cNvPr id="11" name="Picture 4" descr="планеты  и Солнце"/>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879" b="879"/>
          <a:stretch>
            <a:fillRect/>
          </a:stretch>
        </p:blipFill>
        <p:spPr bwMode="auto">
          <a:xfrm>
            <a:off x="1116013" y="612775"/>
            <a:ext cx="7632700" cy="27442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04106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251520" y="5589240"/>
            <a:ext cx="8712968" cy="1163252"/>
          </a:xfrm>
        </p:spPr>
        <p:txBody>
          <a:bodyPr>
            <a:noAutofit/>
          </a:bodyPr>
          <a:lstStyle/>
          <a:p>
            <a:pPr algn="ctr">
              <a:spcBef>
                <a:spcPts val="0"/>
              </a:spcBef>
            </a:pPr>
            <a:r>
              <a:rPr lang="ru-RU" sz="1600" dirty="0" smtClean="0">
                <a:latin typeface="Arial" pitchFamily="34" charset="0"/>
                <a:cs typeface="Arial" pitchFamily="34" charset="0"/>
              </a:rPr>
              <a:t>Меркурий</a:t>
            </a:r>
          </a:p>
          <a:p>
            <a:pPr algn="just"/>
            <a:r>
              <a:rPr lang="ru-RU" sz="1600" dirty="0" smtClean="0">
                <a:latin typeface="Arial" pitchFamily="34" charset="0"/>
                <a:cs typeface="Arial" pitchFamily="34" charset="0"/>
              </a:rPr>
              <a:t>     Первая </a:t>
            </a:r>
            <a:r>
              <a:rPr lang="ru-RU" sz="1600" dirty="0">
                <a:latin typeface="Arial" pitchFamily="34" charset="0"/>
                <a:cs typeface="Arial" pitchFamily="34" charset="0"/>
              </a:rPr>
              <a:t>самая близкая к Солнцу планета. Внешне похожа на земной спутник - Луну. Это самая маленькая и самая легкая планета системы</a:t>
            </a:r>
            <a:r>
              <a:rPr lang="ru-RU" sz="1600" dirty="0" smtClean="0">
                <a:latin typeface="Arial" pitchFamily="34" charset="0"/>
                <a:cs typeface="Arial" pitchFamily="34" charset="0"/>
              </a:rPr>
              <a:t>. От Меркурия до Солнца около 58 миллионов километров.</a:t>
            </a:r>
            <a:endParaRPr lang="ru-RU" sz="1600" dirty="0">
              <a:latin typeface="Arial" pitchFamily="34" charset="0"/>
              <a:cs typeface="Arial" pitchFamily="34" charset="0"/>
            </a:endParaRPr>
          </a:p>
        </p:txBody>
      </p:sp>
      <p:pic>
        <p:nvPicPr>
          <p:cNvPr id="10" name="Picture 2" descr="так выглядит Меркурий"/>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7635" b="7635"/>
          <a:stretch>
            <a:fillRect/>
          </a:stretch>
        </p:blipFill>
        <p:spPr bwMode="auto">
          <a:xfrm>
            <a:off x="1547664" y="188640"/>
            <a:ext cx="6319565" cy="53083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49764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251520" y="5301208"/>
            <a:ext cx="8640960" cy="1368152"/>
          </a:xfrm>
        </p:spPr>
        <p:txBody>
          <a:bodyPr>
            <a:noAutofit/>
          </a:bodyPr>
          <a:lstStyle/>
          <a:p>
            <a:pPr algn="ctr"/>
            <a:r>
              <a:rPr lang="ru-RU" sz="1600" dirty="0" smtClean="0">
                <a:latin typeface="Arial" pitchFamily="34" charset="0"/>
                <a:cs typeface="Arial" pitchFamily="34" charset="0"/>
              </a:rPr>
              <a:t>Венера</a:t>
            </a:r>
          </a:p>
          <a:p>
            <a:pPr algn="just"/>
            <a:r>
              <a:rPr lang="ru-RU" sz="1600" dirty="0" smtClean="0">
                <a:latin typeface="Arial" pitchFamily="34" charset="0"/>
                <a:cs typeface="Arial" pitchFamily="34" charset="0"/>
              </a:rPr>
              <a:t>     Вторая планета </a:t>
            </a:r>
            <a:r>
              <a:rPr lang="ru-RU" sz="1600" dirty="0">
                <a:latin typeface="Arial" pitchFamily="34" charset="0"/>
                <a:cs typeface="Arial" pitchFamily="34" charset="0"/>
              </a:rPr>
              <a:t>солнечной системы. </a:t>
            </a:r>
            <a:r>
              <a:rPr lang="ru-RU" sz="1600" dirty="0" smtClean="0">
                <a:latin typeface="Arial" pitchFamily="34" charset="0"/>
                <a:cs typeface="Arial" pitchFamily="34" charset="0"/>
              </a:rPr>
              <a:t>Венера </a:t>
            </a:r>
            <a:r>
              <a:rPr lang="ru-RU" sz="1600" dirty="0">
                <a:latin typeface="Arial" pitchFamily="34" charset="0"/>
                <a:cs typeface="Arial" pitchFamily="34" charset="0"/>
              </a:rPr>
              <a:t>- третий по яркости объект на небе Земли после Солнца и Луны. </a:t>
            </a:r>
            <a:r>
              <a:rPr lang="ru-RU" sz="1600" dirty="0" smtClean="0">
                <a:latin typeface="Arial" pitchFamily="34" charset="0"/>
                <a:cs typeface="Arial" pitchFamily="34" charset="0"/>
              </a:rPr>
              <a:t>Эта </a:t>
            </a:r>
            <a:r>
              <a:rPr lang="ru-RU" sz="1600" dirty="0">
                <a:latin typeface="Arial" pitchFamily="34" charset="0"/>
                <a:cs typeface="Arial" pitchFamily="34" charset="0"/>
              </a:rPr>
              <a:t>единственная  </a:t>
            </a:r>
            <a:r>
              <a:rPr lang="ru-RU" sz="1600" dirty="0" smtClean="0">
                <a:latin typeface="Arial" pitchFamily="34" charset="0"/>
                <a:cs typeface="Arial" pitchFamily="34" charset="0"/>
              </a:rPr>
              <a:t>планета</a:t>
            </a:r>
            <a:r>
              <a:rPr lang="ru-RU" sz="1600" dirty="0">
                <a:latin typeface="Arial" pitchFamily="34" charset="0"/>
                <a:cs typeface="Arial" pitchFamily="34" charset="0"/>
              </a:rPr>
              <a:t>  Солнечной </a:t>
            </a:r>
            <a:r>
              <a:rPr lang="ru-RU" sz="1600" dirty="0" smtClean="0">
                <a:latin typeface="Arial" pitchFamily="34" charset="0"/>
                <a:cs typeface="Arial" pitchFamily="34" charset="0"/>
              </a:rPr>
              <a:t>системы получила </a:t>
            </a:r>
            <a:r>
              <a:rPr lang="ru-RU" sz="1600" dirty="0">
                <a:latin typeface="Arial" pitchFamily="34" charset="0"/>
                <a:cs typeface="Arial" pitchFamily="34" charset="0"/>
              </a:rPr>
              <a:t>название в честь женского божества</a:t>
            </a:r>
            <a:r>
              <a:rPr lang="ru-RU" sz="1600" dirty="0" smtClean="0">
                <a:latin typeface="Arial" pitchFamily="34" charset="0"/>
                <a:cs typeface="Arial" pitchFamily="34" charset="0"/>
              </a:rPr>
              <a:t>. </a:t>
            </a:r>
          </a:p>
          <a:p>
            <a:pPr algn="just">
              <a:spcBef>
                <a:spcPts val="0"/>
              </a:spcBef>
            </a:pPr>
            <a:r>
              <a:rPr lang="ru-RU" sz="1600" dirty="0">
                <a:latin typeface="Arial" pitchFamily="34" charset="0"/>
                <a:cs typeface="Arial" pitchFamily="34" charset="0"/>
              </a:rPr>
              <a:t> </a:t>
            </a:r>
            <a:r>
              <a:rPr lang="ru-RU" sz="1600" dirty="0" smtClean="0">
                <a:latin typeface="Arial" pitchFamily="34" charset="0"/>
                <a:cs typeface="Arial" pitchFamily="34" charset="0"/>
              </a:rPr>
              <a:t>    Она расположена на расстоянии 108 миллионов километров от Солнца.</a:t>
            </a:r>
            <a:endParaRPr lang="ru-RU" sz="1600" dirty="0">
              <a:latin typeface="Arial" pitchFamily="34" charset="0"/>
              <a:cs typeface="Arial" pitchFamily="34" charset="0"/>
            </a:endParaRPr>
          </a:p>
        </p:txBody>
      </p:sp>
      <p:pic>
        <p:nvPicPr>
          <p:cNvPr id="5" name="Picture 2" descr="Так выглядит Венера"/>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4649" r="4649"/>
          <a:stretch>
            <a:fillRect/>
          </a:stretch>
        </p:blipFill>
        <p:spPr bwMode="auto">
          <a:xfrm>
            <a:off x="1907704" y="116632"/>
            <a:ext cx="5616623" cy="50835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4819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323528" y="6165304"/>
            <a:ext cx="8640960" cy="432048"/>
          </a:xfrm>
        </p:spPr>
        <p:txBody>
          <a:bodyPr>
            <a:noAutofit/>
          </a:bodyPr>
          <a:lstStyle/>
          <a:p>
            <a:pPr algn="ctr"/>
            <a:r>
              <a:rPr lang="ru-RU" sz="1600" dirty="0">
                <a:latin typeface="Arial" pitchFamily="34" charset="0"/>
                <a:cs typeface="Arial" pitchFamily="34" charset="0"/>
              </a:rPr>
              <a:t>Земля и её спутник Луна</a:t>
            </a:r>
          </a:p>
        </p:txBody>
      </p:sp>
      <p:pic>
        <p:nvPicPr>
          <p:cNvPr id="6" name="Picture 2" descr="здесь есть жизнь"/>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a:stretch>
            <a:fillRect/>
          </a:stretch>
        </p:blipFill>
        <p:spPr bwMode="auto">
          <a:xfrm>
            <a:off x="755576" y="188640"/>
            <a:ext cx="7776865" cy="58326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30985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79512" y="260648"/>
            <a:ext cx="8784976" cy="5688632"/>
          </a:xfrm>
        </p:spPr>
        <p:txBody>
          <a:bodyPr>
            <a:noAutofit/>
          </a:bodyPr>
          <a:lstStyle/>
          <a:p>
            <a:pPr algn="just"/>
            <a:r>
              <a:rPr lang="ru-RU" sz="1600" dirty="0" smtClean="0">
                <a:latin typeface="Arial" pitchFamily="34" charset="0"/>
                <a:cs typeface="Arial" pitchFamily="34" charset="0"/>
              </a:rPr>
              <a:t>     </a:t>
            </a:r>
          </a:p>
          <a:p>
            <a:pPr algn="just"/>
            <a:endParaRPr lang="ru-RU" sz="1600" dirty="0">
              <a:latin typeface="Arial" pitchFamily="34" charset="0"/>
              <a:cs typeface="Arial" pitchFamily="34" charset="0"/>
            </a:endParaRPr>
          </a:p>
          <a:p>
            <a:pPr algn="just"/>
            <a:endParaRPr lang="ru-RU" sz="1600" dirty="0" smtClean="0">
              <a:latin typeface="Arial" pitchFamily="34" charset="0"/>
              <a:cs typeface="Arial" pitchFamily="34" charset="0"/>
            </a:endParaRPr>
          </a:p>
          <a:p>
            <a:pPr algn="just"/>
            <a:endParaRPr lang="ru-RU" sz="1600" dirty="0">
              <a:latin typeface="Arial" pitchFamily="34" charset="0"/>
              <a:cs typeface="Arial" pitchFamily="34" charset="0"/>
            </a:endParaRPr>
          </a:p>
          <a:p>
            <a:pPr algn="just"/>
            <a:r>
              <a:rPr lang="ru-RU" sz="1600" dirty="0" smtClean="0">
                <a:latin typeface="Arial" pitchFamily="34" charset="0"/>
                <a:cs typeface="Arial" pitchFamily="34" charset="0"/>
              </a:rPr>
              <a:t>     Земля - третья от солнца планета. Пятая по размеру среди всех планет Солнечной системы. Она является крупнейшей по диаметру, массе и плотности среди планет земной группы. </a:t>
            </a:r>
          </a:p>
          <a:p>
            <a:pPr algn="just">
              <a:spcBef>
                <a:spcPts val="0"/>
              </a:spcBef>
            </a:pPr>
            <a:r>
              <a:rPr lang="ru-RU" sz="1600" dirty="0" smtClean="0">
                <a:latin typeface="Arial" pitchFamily="34" charset="0"/>
                <a:cs typeface="Arial" pitchFamily="34" charset="0"/>
              </a:rPr>
              <a:t>    Земля - единственная </a:t>
            </a:r>
            <a:r>
              <a:rPr lang="ru-RU" sz="1600" dirty="0">
                <a:latin typeface="Arial" pitchFamily="34" charset="0"/>
                <a:cs typeface="Arial" pitchFamily="34" charset="0"/>
              </a:rPr>
              <a:t>в солнечной системе </a:t>
            </a:r>
            <a:r>
              <a:rPr lang="ru-RU" sz="1600" dirty="0" smtClean="0">
                <a:latin typeface="Arial" pitchFamily="34" charset="0"/>
                <a:cs typeface="Arial" pitchFamily="34" charset="0"/>
              </a:rPr>
              <a:t>планета, </a:t>
            </a:r>
            <a:r>
              <a:rPr lang="ru-RU" sz="1600" dirty="0">
                <a:latin typeface="Arial" pitchFamily="34" charset="0"/>
                <a:cs typeface="Arial" pitchFamily="34" charset="0"/>
              </a:rPr>
              <a:t>которая населена </a:t>
            </a:r>
            <a:r>
              <a:rPr lang="ru-RU" sz="1600" dirty="0" smtClean="0">
                <a:latin typeface="Arial" pitchFamily="34" charset="0"/>
                <a:cs typeface="Arial" pitchFamily="34" charset="0"/>
              </a:rPr>
              <a:t>людьми</a:t>
            </a:r>
            <a:r>
              <a:rPr lang="ru-RU" sz="1600" dirty="0">
                <a:latin typeface="Arial" pitchFamily="34" charset="0"/>
                <a:cs typeface="Arial" pitchFamily="34" charset="0"/>
              </a:rPr>
              <a:t>, где есть воздух, вода, </a:t>
            </a:r>
            <a:r>
              <a:rPr lang="ru-RU" sz="1600" dirty="0" smtClean="0">
                <a:latin typeface="Arial" pitchFamily="34" charset="0"/>
                <a:cs typeface="Arial" pitchFamily="34" charset="0"/>
              </a:rPr>
              <a:t>растительный и животный мир.</a:t>
            </a:r>
          </a:p>
          <a:p>
            <a:pPr algn="just">
              <a:spcBef>
                <a:spcPts val="0"/>
              </a:spcBef>
            </a:pPr>
            <a:r>
              <a:rPr lang="ru-RU" sz="1600" dirty="0" smtClean="0">
                <a:latin typeface="Arial" pitchFamily="34" charset="0"/>
                <a:cs typeface="Arial" pitchFamily="34" charset="0"/>
              </a:rPr>
              <a:t>    От Солнца её отделяет около 150 миллионов километров. Земля обращается вокруг Солнца за 365 дней и вращается вокруг своей оси за 24 часа. </a:t>
            </a:r>
            <a:endParaRPr lang="ru-RU" sz="1600" dirty="0">
              <a:latin typeface="Arial" pitchFamily="34" charset="0"/>
              <a:cs typeface="Arial" pitchFamily="34" charset="0"/>
            </a:endParaRPr>
          </a:p>
          <a:p>
            <a:pPr algn="just">
              <a:spcBef>
                <a:spcPts val="0"/>
              </a:spcBef>
            </a:pPr>
            <a:r>
              <a:rPr lang="ru-RU" sz="1600" dirty="0" smtClean="0">
                <a:latin typeface="Arial" pitchFamily="34" charset="0"/>
                <a:cs typeface="Arial" pitchFamily="34" charset="0"/>
              </a:rPr>
              <a:t>    Из космоса наша планета выглядит как голубой шар, потому что большая её часть (75% поверхности) покрыта водой. Земля окутана воздушной оболочкой – атмосферой.</a:t>
            </a:r>
          </a:p>
          <a:p>
            <a:pPr algn="just">
              <a:spcBef>
                <a:spcPts val="0"/>
              </a:spcBef>
            </a:pPr>
            <a:r>
              <a:rPr lang="ru-RU" sz="1600" dirty="0">
                <a:latin typeface="Arial" pitchFamily="34" charset="0"/>
                <a:cs typeface="Arial" pitchFamily="34" charset="0"/>
              </a:rPr>
              <a:t> </a:t>
            </a:r>
            <a:r>
              <a:rPr lang="ru-RU" sz="1600" dirty="0" smtClean="0">
                <a:latin typeface="Arial" pitchFamily="34" charset="0"/>
                <a:cs typeface="Arial" pitchFamily="34" charset="0"/>
              </a:rPr>
              <a:t>    У нашей планеты есть спутник Луна, вращающийся вокруг Земли. Расстояние между ними 384400 километров. Луна совершает полный оборот вокруг Земли за 28 дней. Примерно за это же время она полностью поворачивается вокруг своей оси, поэтому с Земли мы всегда видим только одну её сторону.</a:t>
            </a:r>
          </a:p>
          <a:p>
            <a:endParaRPr lang="ru-RU" sz="1600" dirty="0" smtClean="0">
              <a:latin typeface="Arial" pitchFamily="34" charset="0"/>
              <a:cs typeface="Arial" pitchFamily="34" charset="0"/>
            </a:endParaRPr>
          </a:p>
        </p:txBody>
      </p:sp>
    </p:spTree>
    <p:extLst>
      <p:ext uri="{BB962C8B-B14F-4D97-AF65-F5344CB8AC3E}">
        <p14:creationId xmlns:p14="http://schemas.microsoft.com/office/powerpoint/2010/main" val="15511619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971600" y="6309320"/>
            <a:ext cx="7704856" cy="360040"/>
          </a:xfrm>
        </p:spPr>
        <p:txBody>
          <a:bodyPr>
            <a:noAutofit/>
          </a:bodyPr>
          <a:lstStyle/>
          <a:p>
            <a:pPr algn="ctr"/>
            <a:r>
              <a:rPr lang="ru-RU" sz="2000" dirty="0" smtClean="0">
                <a:latin typeface="Arial" pitchFamily="34" charset="0"/>
                <a:cs typeface="Arial" pitchFamily="34" charset="0"/>
              </a:rPr>
              <a:t>Марс</a:t>
            </a:r>
          </a:p>
        </p:txBody>
      </p:sp>
      <p:pic>
        <p:nvPicPr>
          <p:cNvPr id="3" name="Picture 2" descr="Так выглядит Марс"/>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4568" b="4568"/>
          <a:stretch>
            <a:fillRect/>
          </a:stretch>
        </p:blipFill>
        <p:spPr bwMode="auto">
          <a:xfrm>
            <a:off x="1187624" y="116632"/>
            <a:ext cx="6736116" cy="61206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6821303"/>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249</TotalTime>
  <Words>651</Words>
  <Application>Microsoft Office PowerPoint</Application>
  <PresentationFormat>Экран (4:3)</PresentationFormat>
  <Paragraphs>85</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Тема Office</vt:lpstr>
      <vt:lpstr>ПЛАНЕТЫ  СОЛНЕЧНОЙ  СИСТЕМЫ</vt:lpstr>
      <vt:lpstr>               Солнечная система состоит из планет и их спутников, малых планет, различных космических тел: метеоритов, астероидов, планетоидов и более мелких объектов. Названа она по имени своей главной и единственной звезды – Солнце.пооролллллллллл      Около 5 миллиардов лет назад появилось Солнце, а через 500 миллионов лет – планеты и другие небесные тела.ььььььььььььььь      Известны 9 планет Солнечной системы: Меркурий, Венера, Земля, Марс, Юпитер, Сатурн, Уран, Нептун, Плутон. В 2006 году учёные исключили Плутон из числа планет.ееееееееееееееееееее          </vt:lpstr>
      <vt:lpstr>     Солнце      Солнце - это раскаленный шар плазмы, в котором постоянно происходят различные процессы ядерного синтеза. Словно костер, этот  шар огня освещает планеты своей системы. </vt:lpstr>
      <vt:lpstr>Планеты Солнечной системы в масштабе относительно друг друга и Солнца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*Питер-Company*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Дмитрий Каленюк</dc:creator>
  <cp:lastModifiedBy>Дмитрий Каленюк</cp:lastModifiedBy>
  <cp:revision>47</cp:revision>
  <cp:lastPrinted>2015-09-14T22:44:02Z</cp:lastPrinted>
  <dcterms:created xsi:type="dcterms:W3CDTF">2015-09-14T19:15:03Z</dcterms:created>
  <dcterms:modified xsi:type="dcterms:W3CDTF">2015-09-14T23:30:02Z</dcterms:modified>
</cp:coreProperties>
</file>