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3" r:id="rId3"/>
    <p:sldId id="284" r:id="rId4"/>
    <p:sldId id="294" r:id="rId5"/>
    <p:sldId id="292" r:id="rId6"/>
    <p:sldId id="287" r:id="rId7"/>
    <p:sldId id="312" r:id="rId8"/>
    <p:sldId id="295" r:id="rId9"/>
    <p:sldId id="296" r:id="rId10"/>
    <p:sldId id="311" r:id="rId11"/>
    <p:sldId id="297" r:id="rId12"/>
    <p:sldId id="299" r:id="rId13"/>
    <p:sldId id="300" r:id="rId14"/>
    <p:sldId id="298" r:id="rId15"/>
    <p:sldId id="290" r:id="rId16"/>
    <p:sldId id="291" r:id="rId17"/>
    <p:sldId id="302" r:id="rId18"/>
    <p:sldId id="307" r:id="rId19"/>
    <p:sldId id="306" r:id="rId20"/>
    <p:sldId id="308" r:id="rId21"/>
    <p:sldId id="310" r:id="rId22"/>
    <p:sldId id="313" r:id="rId23"/>
    <p:sldId id="309" r:id="rId24"/>
    <p:sldId id="27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7974" autoAdjust="0"/>
    <p:restoredTop sz="94660"/>
  </p:normalViewPr>
  <p:slideViewPr>
    <p:cSldViewPr snapToGrid="0">
      <p:cViewPr varScale="1">
        <p:scale>
          <a:sx n="97" d="100"/>
          <a:sy n="97" d="100"/>
        </p:scale>
        <p:origin x="-114" y="-3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12257" y="816078"/>
            <a:ext cx="5801033" cy="483209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Arno Pro Smbd SmText" panose="02020702040506020403" pitchFamily="18" charset="0"/>
                <a:cs typeface="Arial" panose="020B0604020202020204" pitchFamily="34" charset="0"/>
              </a:rPr>
              <a:t>Готовимся к ВПР </a:t>
            </a:r>
          </a:p>
          <a:p>
            <a:pPr algn="ctr"/>
            <a:endParaRPr lang="ru-RU" sz="2000" b="1" i="1" dirty="0" smtClean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latin typeface="Arno Pro Smbd SmText" panose="02020702040506020403" pitchFamily="18" charset="0"/>
              <a:cs typeface="Arial" panose="020B0604020202020204" pitchFamily="34" charset="0"/>
            </a:endParaRPr>
          </a:p>
          <a:p>
            <a:pPr algn="r"/>
            <a:r>
              <a:rPr lang="ru-RU" sz="20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Arno Pro Smbd SmText" panose="02020702040506020403" pitchFamily="18" charset="0"/>
                <a:cs typeface="Arial" panose="020B0604020202020204" pitchFamily="34" charset="0"/>
              </a:rPr>
              <a:t>Подготовила учитель </a:t>
            </a:r>
          </a:p>
          <a:p>
            <a:pPr algn="r"/>
            <a:r>
              <a:rPr lang="ru-RU" sz="20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Arno Pro Smbd SmText" panose="02020702040506020403" pitchFamily="18" charset="0"/>
                <a:cs typeface="Arial" panose="020B0604020202020204" pitchFamily="34" charset="0"/>
              </a:rPr>
              <a:t>русского языка и литературы </a:t>
            </a:r>
          </a:p>
          <a:p>
            <a:pPr algn="r"/>
            <a:r>
              <a:rPr lang="ru-RU" sz="20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Arno Pro Smbd SmText" panose="02020702040506020403" pitchFamily="18" charset="0"/>
                <a:cs typeface="Arial" panose="020B0604020202020204" pitchFamily="34" charset="0"/>
              </a:rPr>
              <a:t>высшей квалификационной категории </a:t>
            </a:r>
          </a:p>
          <a:p>
            <a:pPr algn="r"/>
            <a:r>
              <a:rPr lang="ru-RU" sz="20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Arno Pro Smbd SmText" panose="02020702040506020403" pitchFamily="18" charset="0"/>
                <a:cs typeface="Arial" panose="020B0604020202020204" pitchFamily="34" charset="0"/>
              </a:rPr>
              <a:t>МАОУ СОШ№19</a:t>
            </a:r>
          </a:p>
          <a:p>
            <a:pPr algn="r"/>
            <a:r>
              <a:rPr lang="ru-RU" sz="20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Arno Pro Smbd SmText" panose="02020702040506020403" pitchFamily="18" charset="0"/>
                <a:cs typeface="Arial" panose="020B0604020202020204" pitchFamily="34" charset="0"/>
              </a:rPr>
              <a:t>Зверева Ольга Викторовна</a:t>
            </a:r>
          </a:p>
          <a:p>
            <a:pPr algn="ctr"/>
            <a:endParaRPr lang="ru-RU" sz="2000" b="1" i="1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latin typeface="Arno Pro Smbd SmText" panose="02020702040506020403" pitchFamily="18" charset="0"/>
              <a:cs typeface="Arial" panose="020B0604020202020204" pitchFamily="34" charset="0"/>
            </a:endParaRPr>
          </a:p>
          <a:p>
            <a:pPr algn="ctr"/>
            <a:endParaRPr lang="ru-RU" sz="2000" b="1" i="1" dirty="0" smtClean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latin typeface="Arno Pro Smbd SmText" panose="02020702040506020403" pitchFamily="18" charset="0"/>
              <a:cs typeface="Arial" panose="020B0604020202020204" pitchFamily="34" charset="0"/>
            </a:endParaRPr>
          </a:p>
          <a:p>
            <a:pPr algn="ctr"/>
            <a:endParaRPr lang="ru-RU" sz="2000" b="1" i="1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latin typeface="Arno Pro Smbd SmText" panose="02020702040506020403" pitchFamily="18" charset="0"/>
              <a:cs typeface="Arial" panose="020B0604020202020204" pitchFamily="34" charset="0"/>
            </a:endParaRPr>
          </a:p>
          <a:p>
            <a:pPr algn="ctr"/>
            <a:endParaRPr lang="ru-RU" sz="2000" b="1" i="1" dirty="0" smtClean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latin typeface="Arno Pro Smbd SmText" panose="02020702040506020403" pitchFamily="18" charset="0"/>
              <a:cs typeface="Arial" panose="020B0604020202020204" pitchFamily="34" charset="0"/>
            </a:endParaRPr>
          </a:p>
          <a:p>
            <a:pPr algn="ctr"/>
            <a:endParaRPr lang="ru-RU" sz="2000" b="1" i="1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latin typeface="Arno Pro Smbd SmText" panose="02020702040506020403" pitchFamily="18" charset="0"/>
              <a:cs typeface="Arial" panose="020B0604020202020204" pitchFamily="34" charset="0"/>
            </a:endParaRPr>
          </a:p>
          <a:p>
            <a:pPr algn="ctr"/>
            <a:endParaRPr lang="ru-RU" sz="2000" b="1" i="1" dirty="0" smtClean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latin typeface="Arno Pro Smbd SmText" panose="02020702040506020403" pitchFamily="18" charset="0"/>
              <a:cs typeface="Arial" panose="020B0604020202020204" pitchFamily="34" charset="0"/>
            </a:endParaRPr>
          </a:p>
          <a:p>
            <a:pPr algn="ctr"/>
            <a:r>
              <a:rPr lang="ru-RU" sz="20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Arno Pro Smbd SmText" panose="02020702040506020403" pitchFamily="18" charset="0"/>
                <a:cs typeface="Arial" panose="020B0604020202020204" pitchFamily="34" charset="0"/>
              </a:rPr>
              <a:t>2019г.</a:t>
            </a:r>
            <a:endParaRPr lang="ru-RU" sz="2000" b="1" i="1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latin typeface="Arno Pro Smbd SmText" panose="02020702040506020403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1308" y="1755521"/>
            <a:ext cx="4481383" cy="505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11659"/>
            <a:ext cx="7886700" cy="6435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Инфо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угадайка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».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76044" y="1494503"/>
            <a:ext cx="7539305" cy="46824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ПРОВЕРЬ СЕБЯ!</a:t>
            </a:r>
            <a:endParaRPr lang="ru-RU" sz="2000" dirty="0" smtClean="0"/>
          </a:p>
          <a:p>
            <a:pPr>
              <a:buNone/>
            </a:pPr>
            <a:endParaRPr lang="ru-RU" sz="2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24000" y="2172929"/>
          <a:ext cx="6096000" cy="34848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552011">
                <a:tc>
                  <a:txBody>
                    <a:bodyPr/>
                    <a:lstStyle/>
                    <a:p>
                      <a:r>
                        <a:rPr lang="ru-RU" dirty="0" smtClean="0"/>
                        <a:t>Постоянные</a:t>
                      </a:r>
                      <a:r>
                        <a:rPr lang="ru-RU" baseline="0" dirty="0" smtClean="0"/>
                        <a:t> признаки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Непостоянные</a:t>
                      </a:r>
                      <a:r>
                        <a:rPr lang="ru-RU" baseline="0" dirty="0" smtClean="0"/>
                        <a:t> признаки</a:t>
                      </a:r>
                      <a:endParaRPr lang="ru-RU" dirty="0"/>
                    </a:p>
                  </a:txBody>
                  <a:tcPr/>
                </a:tc>
              </a:tr>
              <a:tr h="552011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совершенный вид,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употреблён в форме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изъявительного наклонения,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endParaRPr lang="ru-RU" dirty="0"/>
                    </a:p>
                  </a:txBody>
                  <a:tcPr/>
                </a:tc>
              </a:tr>
              <a:tr h="552011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переходный,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прошедшего времени,</a:t>
                      </a:r>
                      <a:endParaRPr lang="ru-RU" dirty="0"/>
                    </a:p>
                  </a:txBody>
                  <a:tcPr/>
                </a:tc>
              </a:tr>
              <a:tr h="552011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невозвратный,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множественного числа.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552011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II спряжение.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9677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1308" y="1755521"/>
            <a:ext cx="4481383" cy="505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11659"/>
            <a:ext cx="7886700" cy="6435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Инфоугадайка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76044" y="1494503"/>
            <a:ext cx="7539305" cy="46824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Признаки:</a:t>
            </a:r>
            <a:r>
              <a:rPr lang="ru-RU" sz="2000" dirty="0" smtClean="0"/>
              <a:t> совершенный вид, переходный, употреблён в форме изъявительного наклонения, невозвратный, прошедшее время, </a:t>
            </a:r>
          </a:p>
          <a:p>
            <a:pPr>
              <a:buNone/>
            </a:pPr>
            <a:r>
              <a:rPr lang="ru-RU" sz="2000" dirty="0" smtClean="0"/>
              <a:t>II спряжение, множественное число(распределите).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24000" y="2802193"/>
          <a:ext cx="6096000" cy="236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4986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Постоянные</a:t>
                      </a:r>
                      <a:r>
                        <a:rPr lang="ru-RU" baseline="0" dirty="0" smtClean="0"/>
                        <a:t> признаки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Непостоянные</a:t>
                      </a:r>
                      <a:r>
                        <a:rPr lang="ru-RU" baseline="0" dirty="0" smtClean="0"/>
                        <a:t> признаки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4300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00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</a:tr>
              <a:tr h="4300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00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9677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1308" y="1755521"/>
            <a:ext cx="4481383" cy="505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11659"/>
            <a:ext cx="7886700" cy="6435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Инфоугадайка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76044" y="1494503"/>
            <a:ext cx="7539305" cy="46824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ПРОВЕРЬ СЕБЯ!</a:t>
            </a:r>
            <a:r>
              <a:rPr lang="ru-RU" sz="2000" dirty="0" smtClean="0"/>
              <a:t> </a:t>
            </a:r>
          </a:p>
          <a:p>
            <a:pPr>
              <a:buNone/>
            </a:pPr>
            <a:endParaRPr lang="ru-RU" sz="2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24000" y="2094271"/>
          <a:ext cx="6096000" cy="337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1019"/>
                <a:gridCol w="3224981"/>
              </a:tblGrid>
              <a:tr h="7387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Постоянные</a:t>
                      </a:r>
                      <a:r>
                        <a:rPr lang="ru-RU" baseline="0" dirty="0" smtClean="0"/>
                        <a:t> признаки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Непостоянные</a:t>
                      </a:r>
                      <a:r>
                        <a:rPr lang="ru-RU" baseline="0" dirty="0" smtClean="0"/>
                        <a:t> признаки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1055388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совершенный вид,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употреблён в форме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изъявительного наклонения,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endParaRPr lang="ru-RU" dirty="0"/>
                    </a:p>
                  </a:txBody>
                  <a:tcPr/>
                </a:tc>
              </a:tr>
              <a:tr h="422155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переходный,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прошедшего времени,</a:t>
                      </a:r>
                      <a:endParaRPr lang="ru-RU" dirty="0"/>
                    </a:p>
                  </a:txBody>
                  <a:tcPr/>
                </a:tc>
              </a:tr>
              <a:tr h="738771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невозвратный,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множественного числа.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422155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II спряжение.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9677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1308" y="1755521"/>
            <a:ext cx="4481383" cy="505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2386" y="1120877"/>
            <a:ext cx="7148053" cy="83574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Метод «морфологического анализа»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пк\Desktop\мастер класс\img7 (1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76313" y="2064774"/>
            <a:ext cx="7539037" cy="40568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7360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1308" y="1755521"/>
            <a:ext cx="4481383" cy="505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11659"/>
            <a:ext cx="7886700" cy="6435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«Инструментальный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пазл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76044" y="1494503"/>
            <a:ext cx="7539305" cy="4682460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pPr>
              <a:buNone/>
            </a:pPr>
            <a:endParaRPr lang="ru-RU" sz="2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098" name="Picture 2" descr="C:\Users\пк\Desktop\мастер класс\img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742" y="1406012"/>
            <a:ext cx="7334864" cy="47489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9677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1308" y="1755521"/>
            <a:ext cx="4481383" cy="505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11658"/>
            <a:ext cx="7886700" cy="87903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«Путаница»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122" name="Picture 2" descr="C:\Users\пк\Desktop\мастер класс\img16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83226" y="1612490"/>
            <a:ext cx="7256206" cy="45644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9677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1308" y="1755521"/>
            <a:ext cx="4481383" cy="505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776748"/>
            <a:ext cx="7886700" cy="78658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Русский язык, 6 класс, Разумовская М.М., </a:t>
            </a:r>
            <a:r>
              <a:rPr lang="ru-RU" sz="2800" b="1" dirty="0" err="1" smtClean="0"/>
              <a:t>Леканта</a:t>
            </a:r>
            <a:r>
              <a:rPr lang="ru-RU" sz="2800" b="1" dirty="0" smtClean="0"/>
              <a:t> П.А.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76044" y="1533832"/>
            <a:ext cx="7539305" cy="4643131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Для каждой словообразовательной цепочки выберите исходное слово. Запишите цепочки однокоренных слов, выделяя в них суффиксы. (Трава, молодой, лиса, великий, вода, сестра).</a:t>
            </a:r>
          </a:p>
          <a:p>
            <a:r>
              <a:rPr lang="ru-RU" sz="2000" dirty="0" smtClean="0"/>
              <a:t> </a:t>
            </a:r>
          </a:p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Рисунок 6" descr="https://class.rambler.ru/qa-service/production/uploads/images/image/000/040/913/d651fd575c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68362" y="3090862"/>
            <a:ext cx="6823586" cy="1962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82102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1308" y="1755521"/>
            <a:ext cx="4481383" cy="505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1045" y="811659"/>
            <a:ext cx="6587613" cy="98764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Верные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и неверные утверждения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101213" y="2005781"/>
            <a:ext cx="6902245" cy="417118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Верите ли вы, что предложения по эмоциональной окраске бывают восклицательные и невосклицательные? </a:t>
            </a:r>
          </a:p>
          <a:p>
            <a:r>
              <a:rPr lang="ru-RU" dirty="0" smtClean="0"/>
              <a:t>Верите ли вы, что предложения по цели высказывания бывают распространённые и нераспространённые? </a:t>
            </a:r>
          </a:p>
          <a:p>
            <a:r>
              <a:rPr lang="ru-RU" dirty="0" smtClean="0"/>
              <a:t>Верите ли вы, что в  простых предложениях одна грамматическая основа, а в сложных – две и более грамматических основ?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9677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1308" y="1755521"/>
            <a:ext cx="4481383" cy="505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2658" y="811659"/>
            <a:ext cx="5270090" cy="98764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ПРОВЕРЬ СЕБЯ!</a:t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101213" y="2005781"/>
            <a:ext cx="6902245" cy="41711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1.Да</a:t>
            </a:r>
          </a:p>
          <a:p>
            <a:pPr>
              <a:buNone/>
            </a:pPr>
            <a:r>
              <a:rPr lang="ru-RU" dirty="0" smtClean="0"/>
              <a:t>2.Нет</a:t>
            </a:r>
          </a:p>
          <a:p>
            <a:pPr>
              <a:buNone/>
            </a:pPr>
            <a:r>
              <a:rPr lang="ru-RU" dirty="0" smtClean="0"/>
              <a:t>3.Да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9677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1308" y="1755521"/>
            <a:ext cx="4481383" cy="505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2723" y="811659"/>
            <a:ext cx="6754761" cy="98764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« Тонкие и толстые вопросы»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101213" y="2005781"/>
            <a:ext cx="6902245" cy="4171182"/>
          </a:xfrm>
        </p:spPr>
        <p:txBody>
          <a:bodyPr>
            <a:normAutofit/>
          </a:bodyPr>
          <a:lstStyle/>
          <a:p>
            <a:r>
              <a:rPr lang="ru-RU" dirty="0" smtClean="0"/>
              <a:t> А какие  бывают предложения по цели высказывания ? (повествовательные, побудительные, вопросительные)</a:t>
            </a:r>
          </a:p>
          <a:p>
            <a:r>
              <a:rPr lang="ru-RU" dirty="0" smtClean="0"/>
              <a:t>Какие члены предложения являются главными? (подлежащее и сказуемое)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9677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1308" y="1755521"/>
            <a:ext cx="4481383" cy="505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76044" y="1825625"/>
            <a:ext cx="753930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/>
              <a:t>   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dirty="0"/>
          </a:p>
        </p:txBody>
      </p:sp>
      <p:pic>
        <p:nvPicPr>
          <p:cNvPr id="7" name="Рисунок 6" descr="Подготовка к ВПР – это систематизированное повторение учебного материала, которое любой учитель организует вне зависимости от того, кто и как проводит итоговое оценивание. 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6413" y="688258"/>
            <a:ext cx="7531510" cy="5692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9870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1308" y="1755521"/>
            <a:ext cx="4481383" cy="505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2658" y="811659"/>
            <a:ext cx="5270090" cy="98764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Все в моих руках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101213" y="1641987"/>
            <a:ext cx="6902245" cy="4534976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58529" y="1809134"/>
            <a:ext cx="631231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/>
              <a:t>Члены </a:t>
            </a:r>
            <a:r>
              <a:rPr lang="ru-RU" sz="2800" b="1" dirty="0" smtClean="0"/>
              <a:t>предложения. </a:t>
            </a:r>
            <a:endParaRPr lang="ru-RU" sz="2800" b="1" dirty="0" smtClean="0"/>
          </a:p>
          <a:p>
            <a:pPr lvl="1"/>
            <a:r>
              <a:rPr lang="ru-RU" sz="2800" dirty="0" smtClean="0"/>
              <a:t>1.Подлежащее</a:t>
            </a:r>
          </a:p>
          <a:p>
            <a:pPr lvl="1"/>
            <a:r>
              <a:rPr lang="ru-RU" sz="2800" dirty="0" smtClean="0"/>
              <a:t>2.Сказуемое</a:t>
            </a:r>
          </a:p>
          <a:p>
            <a:pPr lvl="1"/>
            <a:r>
              <a:rPr lang="ru-RU" sz="2800" dirty="0" smtClean="0"/>
              <a:t>3.Определение</a:t>
            </a:r>
          </a:p>
          <a:p>
            <a:pPr lvl="1"/>
            <a:r>
              <a:rPr lang="ru-RU" sz="2800" dirty="0" smtClean="0"/>
              <a:t>4.Дополнение</a:t>
            </a:r>
          </a:p>
          <a:p>
            <a:pPr lvl="1"/>
            <a:r>
              <a:rPr lang="ru-RU" sz="2800" dirty="0" smtClean="0"/>
              <a:t>5.Обстоятельство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69677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1308" y="1755521"/>
            <a:ext cx="4481383" cy="505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2658" y="811659"/>
            <a:ext cx="5270090" cy="98764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/>
              <a:t>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«Все в моих руках»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101213" y="1641987"/>
            <a:ext cx="6902245" cy="4534976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1026" name="Picture 2" descr="C:\Users\пк\Desktop\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5911" y="1666567"/>
            <a:ext cx="7492180" cy="46260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9677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1308" y="1755521"/>
            <a:ext cx="4481383" cy="505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2658" y="811659"/>
            <a:ext cx="5270090" cy="98764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Все в моих руках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101213" y="1641987"/>
            <a:ext cx="6902245" cy="4534976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  </a:t>
            </a:r>
            <a:r>
              <a:rPr lang="ru-RU" dirty="0" smtClean="0"/>
              <a:t> </a:t>
            </a:r>
            <a:r>
              <a:rPr lang="ru-RU" dirty="0" smtClean="0"/>
              <a:t> </a:t>
            </a:r>
            <a:r>
              <a:rPr lang="ru-RU" b="1" dirty="0" smtClean="0"/>
              <a:t>Однородные члены предложения.</a:t>
            </a:r>
          </a:p>
          <a:p>
            <a:r>
              <a:rPr lang="ru-RU" dirty="0" smtClean="0"/>
              <a:t>1.Отвечают </a:t>
            </a:r>
            <a:r>
              <a:rPr lang="ru-RU" dirty="0" smtClean="0"/>
              <a:t>на один и тот же вопрос.</a:t>
            </a:r>
          </a:p>
          <a:p>
            <a:r>
              <a:rPr lang="ru-RU" dirty="0" smtClean="0"/>
              <a:t>2.Относятся к одному и тому же слову.</a:t>
            </a:r>
          </a:p>
          <a:p>
            <a:r>
              <a:rPr lang="ru-RU" dirty="0" smtClean="0"/>
              <a:t>3.Являются одним и тем же членом предложения.</a:t>
            </a:r>
          </a:p>
          <a:p>
            <a:r>
              <a:rPr lang="ru-RU" dirty="0" smtClean="0"/>
              <a:t>4.Не зависят друг от друга.</a:t>
            </a:r>
          </a:p>
          <a:p>
            <a:r>
              <a:rPr lang="ru-RU" dirty="0" smtClean="0"/>
              <a:t>5.Произносятся с интонацией перечисления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9677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1308" y="1755521"/>
            <a:ext cx="4481383" cy="505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0709" y="811659"/>
            <a:ext cx="6685935" cy="98764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/>
              <a:t>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 smtClean="0"/>
              <a:t>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«Интеллектуальная пауза».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101213" y="1641987"/>
            <a:ext cx="6902245" cy="453497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  Выберите предложение, в котором </a:t>
            </a:r>
            <a:r>
              <a:rPr lang="ru-RU" b="1" dirty="0" smtClean="0"/>
              <a:t>между подлежащим и сказуемым </a:t>
            </a:r>
            <a:r>
              <a:rPr lang="ru-RU" dirty="0" smtClean="0"/>
              <a:t>нужно поставить </a:t>
            </a:r>
            <a:r>
              <a:rPr lang="ru-RU" b="1" dirty="0" smtClean="0"/>
              <a:t>тире </a:t>
            </a:r>
            <a:r>
              <a:rPr lang="ru-RU" dirty="0" smtClean="0"/>
              <a:t>(знаки препинания не расставлены)</a:t>
            </a:r>
            <a:r>
              <a:rPr lang="ru-RU" b="1" dirty="0" smtClean="0"/>
              <a:t>. </a:t>
            </a:r>
            <a:r>
              <a:rPr lang="ru-RU" dirty="0" smtClean="0"/>
              <a:t>Составьте в тетрадях</a:t>
            </a:r>
            <a:r>
              <a:rPr lang="ru-RU" b="1" dirty="0" smtClean="0"/>
              <a:t> схему: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А)Наступила поздняя осень.</a:t>
            </a:r>
          </a:p>
          <a:p>
            <a:pPr lvl="0">
              <a:buNone/>
            </a:pPr>
            <a:r>
              <a:rPr lang="ru-RU" dirty="0" smtClean="0"/>
              <a:t>Б)Как красив лес осенью!</a:t>
            </a:r>
          </a:p>
          <a:p>
            <a:pPr lvl="0">
              <a:buNone/>
            </a:pPr>
            <a:r>
              <a:rPr lang="ru-RU" dirty="0" smtClean="0"/>
              <a:t>В)Осень мое любимое время года.</a:t>
            </a:r>
          </a:p>
          <a:p>
            <a:r>
              <a:rPr lang="ru-RU" dirty="0" smtClean="0"/>
              <a:t>Учитель: В каком предложении нужно поставить тире? Предложение записывается на доске, разбирается, составляется схема.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9677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61873" y="1789498"/>
            <a:ext cx="6707669" cy="230832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ru-RU" sz="4800" b="1" i="1" dirty="0" smtClean="0">
                <a:ln>
                  <a:solidFill>
                    <a:prstClr val="white">
                      <a:lumMod val="75000"/>
                    </a:prstClr>
                  </a:solidFill>
                </a:ln>
                <a:solidFill>
                  <a:srgbClr val="C00000"/>
                </a:solidFill>
                <a:latin typeface="Arno Pro Smbd SmText" panose="02020702040506020403" pitchFamily="18" charset="0"/>
                <a:cs typeface="Arial" panose="020B0604020202020204" pitchFamily="34" charset="0"/>
              </a:rPr>
              <a:t>Спасибо за внимание!</a:t>
            </a:r>
          </a:p>
          <a:p>
            <a:pPr algn="ctr"/>
            <a:r>
              <a:rPr lang="ru-RU" sz="4800" b="1" i="1" dirty="0" smtClean="0">
                <a:ln>
                  <a:solidFill>
                    <a:prstClr val="white">
                      <a:lumMod val="75000"/>
                    </a:prstClr>
                  </a:solidFill>
                </a:ln>
                <a:solidFill>
                  <a:srgbClr val="C00000"/>
                </a:solidFill>
                <a:latin typeface="Arno Pro Smbd SmText" panose="02020702040506020403" pitchFamily="18" charset="0"/>
                <a:cs typeface="Arial" panose="020B0604020202020204" pitchFamily="34" charset="0"/>
              </a:rPr>
              <a:t>Желаем успехов!!!</a:t>
            </a:r>
          </a:p>
          <a:p>
            <a:pPr algn="ctr"/>
            <a:endParaRPr lang="ru-RU" sz="4800" b="1" i="1" dirty="0">
              <a:ln>
                <a:solidFill>
                  <a:prstClr val="white">
                    <a:lumMod val="75000"/>
                  </a:prstClr>
                </a:solidFill>
              </a:ln>
              <a:solidFill>
                <a:srgbClr val="C00000"/>
              </a:solidFill>
              <a:latin typeface="Arno Pro Smbd SmText" panose="02020702040506020403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8014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1308" y="1755521"/>
            <a:ext cx="4481383" cy="505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Задача педагогов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76044" y="1825625"/>
            <a:ext cx="7539305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 smtClean="0"/>
              <a:t>  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Организовать систематизированное обобщающее повторение, в ходе которого у </a:t>
            </a:r>
            <a:r>
              <a:rPr lang="ru-RU" b="1" i="1" dirty="0" err="1" smtClean="0">
                <a:solidFill>
                  <a:schemeClr val="accent2">
                    <a:lumMod val="50000"/>
                  </a:schemeClr>
                </a:solidFill>
              </a:rPr>
              <a:t>пеедагога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 появляется информация, что уже отработано всеми учащимися, а что требует дальнейшего закрепления.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Например, для организации повторения по русскому языку следует выделить, как минимум 4 блока:</a:t>
            </a:r>
          </a:p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Отработка навыка безошибочной записи диктуемого текста.</a:t>
            </a:r>
          </a:p>
          <a:p>
            <a: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  <a:t>М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орфология, фонетика, лексика, словообразование, синтаксис.</a:t>
            </a:r>
          </a:p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Работа с текстами (основная мысль, план, </a:t>
            </a:r>
            <a:r>
              <a:rPr lang="ru-RU" sz="2200" b="1" dirty="0" err="1" smtClean="0">
                <a:solidFill>
                  <a:schemeClr val="accent2">
                    <a:lumMod val="50000"/>
                  </a:schemeClr>
                </a:solidFill>
              </a:rPr>
              <a:t>озаглавливание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).</a:t>
            </a:r>
          </a:p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Развитие речи (устное и письменное высказывание)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9870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1308" y="1755521"/>
            <a:ext cx="4481383" cy="505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Как подобрать задания для проверки усвоения результатов?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76044" y="1825625"/>
            <a:ext cx="7539305" cy="43513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Задания должны быть разнообразными, чтобы не формировать стереотипов о том, что тот или иной результат проверяется одним и тем же типом заданий – научить применять знания в разных ситуациях.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Задания должны быть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разноуровневыми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чтобы проверить достижение как базового, так и повышенного уровня.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833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1308" y="1755521"/>
            <a:ext cx="4481383" cy="505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21933"/>
            <a:ext cx="7886700" cy="78083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Как я (учитель) помогу подготовиться к ВПР?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28650" y="1602768"/>
            <a:ext cx="7886700" cy="5255231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План-график подготовки на год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ажно дать учащимся информацию о графике работы на год, регулярно обращая их внимание на то, какая часть материала уже пройдена, а какую еще осталось пройти)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изучении учебного материала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технологии, методы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приемы.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должен быть разнообразен: плакаты, интеллект-карты,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презентации,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проекты, творческие задачи. Использование различных методов позволяет усваивать материал ученикам с различными особенностями восприятия информации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Скажи мне - и я забуду, учи меня - и я могу запомнить, вовлекай меня - и я научусь» (Б. Франклин)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изучения материала важно, чтобы учащиеся принимали активное самостоятельное участие в его изучении - обучали и проверяли друг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друга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Научить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учащихся работать с критериями оценки заданий.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54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1308" y="1755521"/>
            <a:ext cx="4481383" cy="505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пк\Desktop\img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32388" y="1455174"/>
            <a:ext cx="7039896" cy="47217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8367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1308" y="1755521"/>
            <a:ext cx="4481383" cy="505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21933"/>
            <a:ext cx="7886700" cy="8687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«ИНСЁРТ»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504334" y="1825625"/>
            <a:ext cx="5673213" cy="435133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Название приема представляет собой аббревиатуру:</a:t>
            </a:r>
          </a:p>
          <a:p>
            <a:r>
              <a:rPr lang="ru-RU" dirty="0" smtClean="0"/>
              <a:t>I — </a:t>
            </a:r>
            <a:r>
              <a:rPr lang="ru-RU" dirty="0" err="1" smtClean="0"/>
              <a:t>interactive</a:t>
            </a:r>
            <a:r>
              <a:rPr lang="ru-RU" dirty="0" smtClean="0"/>
              <a:t> (интерактивная).</a:t>
            </a:r>
          </a:p>
          <a:p>
            <a:r>
              <a:rPr lang="ru-RU" dirty="0" smtClean="0"/>
              <a:t>N — </a:t>
            </a:r>
            <a:r>
              <a:rPr lang="ru-RU" dirty="0" err="1" smtClean="0"/>
              <a:t>noting</a:t>
            </a:r>
            <a:r>
              <a:rPr lang="ru-RU" dirty="0" smtClean="0"/>
              <a:t> (познавательная).</a:t>
            </a:r>
          </a:p>
          <a:p>
            <a:r>
              <a:rPr lang="en-US" dirty="0" smtClean="0"/>
              <a:t>S — system  for (</a:t>
            </a:r>
            <a:r>
              <a:rPr lang="ru-RU" dirty="0" smtClean="0"/>
              <a:t>система</a:t>
            </a:r>
            <a:r>
              <a:rPr lang="en-US" dirty="0" smtClean="0"/>
              <a:t>).</a:t>
            </a:r>
            <a:endParaRPr lang="ru-RU" dirty="0" smtClean="0"/>
          </a:p>
          <a:p>
            <a:r>
              <a:rPr lang="en-US" dirty="0" smtClean="0"/>
              <a:t>E — effective (</a:t>
            </a:r>
            <a:r>
              <a:rPr lang="ru-RU" dirty="0" smtClean="0"/>
              <a:t>для</a:t>
            </a:r>
            <a:r>
              <a:rPr lang="en-US" dirty="0" smtClean="0"/>
              <a:t> </a:t>
            </a:r>
            <a:r>
              <a:rPr lang="ru-RU" dirty="0" smtClean="0"/>
              <a:t>эффективного</a:t>
            </a:r>
            <a:r>
              <a:rPr lang="en-US" dirty="0" smtClean="0"/>
              <a:t>).</a:t>
            </a:r>
            <a:endParaRPr lang="ru-RU" dirty="0" smtClean="0"/>
          </a:p>
          <a:p>
            <a:r>
              <a:rPr lang="ru-RU" dirty="0" smtClean="0"/>
              <a:t>R — </a:t>
            </a:r>
            <a:r>
              <a:rPr lang="ru-RU" dirty="0" err="1" smtClean="0"/>
              <a:t>reading</a:t>
            </a:r>
            <a:r>
              <a:rPr lang="ru-RU" dirty="0" smtClean="0"/>
              <a:t> (чтения).</a:t>
            </a:r>
          </a:p>
          <a:p>
            <a:r>
              <a:rPr lang="ru-RU" dirty="0" smtClean="0"/>
              <a:t>T — </a:t>
            </a:r>
            <a:r>
              <a:rPr lang="ru-RU" dirty="0" err="1" smtClean="0"/>
              <a:t>thinking</a:t>
            </a:r>
            <a:r>
              <a:rPr lang="ru-RU" dirty="0" smtClean="0"/>
              <a:t> (и размышления).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2082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1308" y="1755521"/>
            <a:ext cx="4481383" cy="505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21933"/>
            <a:ext cx="7886700" cy="8687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«ИНСЁРТ»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пк\Desktop\мастер класс\img7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12723" y="1825625"/>
            <a:ext cx="7236542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2082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1308" y="1755521"/>
            <a:ext cx="4481383" cy="505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sz="2400" b="1" i="1" dirty="0" smtClean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11659"/>
            <a:ext cx="7886700" cy="6435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Инфо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угадайка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».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76044" y="1494503"/>
            <a:ext cx="7539305" cy="46824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На рассвете </a:t>
            </a:r>
            <a:r>
              <a:rPr lang="ru-RU" sz="2000" dirty="0" err="1" smtClean="0"/>
              <a:t>Бильбо</a:t>
            </a:r>
            <a:r>
              <a:rPr lang="ru-RU" sz="2000" dirty="0" smtClean="0"/>
              <a:t> </a:t>
            </a:r>
            <a:r>
              <a:rPr lang="ru-RU" sz="2000" u="sng" dirty="0" smtClean="0"/>
              <a:t>разбудили</a:t>
            </a:r>
            <a:r>
              <a:rPr lang="ru-RU" sz="2000" dirty="0" smtClean="0"/>
              <a:t> яркие лучи солнца.</a:t>
            </a:r>
          </a:p>
          <a:p>
            <a:pPr>
              <a:buNone/>
            </a:pPr>
            <a:endParaRPr lang="ru-RU" sz="2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24000" y="2172929"/>
          <a:ext cx="6096000" cy="34848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552011"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552011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совершенный вид,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употреблён в форме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изъявительного наклонения,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endParaRPr lang="ru-RU" dirty="0"/>
                    </a:p>
                  </a:txBody>
                  <a:tcPr/>
                </a:tc>
              </a:tr>
              <a:tr h="552011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переходный,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прошедшего времени,</a:t>
                      </a:r>
                      <a:endParaRPr lang="ru-RU" dirty="0"/>
                    </a:p>
                  </a:txBody>
                  <a:tcPr/>
                </a:tc>
              </a:tr>
              <a:tr h="552011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невозвратный,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множественного числа.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552011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II спряжение.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9677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531</TotalTime>
  <Words>569</Words>
  <Application>Microsoft Office PowerPoint</Application>
  <PresentationFormat>Экран (4:3)</PresentationFormat>
  <Paragraphs>146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Задача педагогов</vt:lpstr>
      <vt:lpstr>Как подобрать задания для проверки усвоения результатов?</vt:lpstr>
      <vt:lpstr>Как я (учитель) помогу подготовиться к ВПР?</vt:lpstr>
      <vt:lpstr>Слайд 6</vt:lpstr>
      <vt:lpstr>«ИНСЁРТ»</vt:lpstr>
      <vt:lpstr>«ИНСЁРТ»</vt:lpstr>
      <vt:lpstr>«Инфо угадайка».</vt:lpstr>
      <vt:lpstr>«Инфо угадайка».</vt:lpstr>
      <vt:lpstr>Инфоугадайка.</vt:lpstr>
      <vt:lpstr>Инфоугадайка.</vt:lpstr>
      <vt:lpstr>Метод «морфологического анализа»</vt:lpstr>
      <vt:lpstr>«Инструментальный пазл»</vt:lpstr>
      <vt:lpstr>«Путаница»</vt:lpstr>
      <vt:lpstr>Русский язык, 6 класс, Разумовская М.М., Леканта П.А. </vt:lpstr>
      <vt:lpstr>«Верные и неверные утверждения» </vt:lpstr>
      <vt:lpstr>ПРОВЕРЬ СЕБЯ! </vt:lpstr>
      <vt:lpstr> « Тонкие и толстые вопросы»</vt:lpstr>
      <vt:lpstr>  «Все в моих руках» </vt:lpstr>
      <vt:lpstr>  «Все в моих руках» </vt:lpstr>
      <vt:lpstr>  «Все в моих руках» </vt:lpstr>
      <vt:lpstr>    «Интеллектуальная пауза». </vt:lpstr>
      <vt:lpstr>Слайд 24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пк</cp:lastModifiedBy>
  <cp:revision>75</cp:revision>
  <dcterms:created xsi:type="dcterms:W3CDTF">2013-11-19T05:52:05Z</dcterms:created>
  <dcterms:modified xsi:type="dcterms:W3CDTF">2019-10-27T17:13:59Z</dcterms:modified>
</cp:coreProperties>
</file>