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&#1055;&#1088;&#1080;&#1083;&#1086;&#1078;&#1077;&#1085;&#1080;&#1077;.docx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fnips.ru/wall/42/klipart_kabinet_doska_ukazka_ucheniki_uchitel_znanie_1920x1200.jpg" TargetMode="External"/><Relationship Id="rId2" Type="http://schemas.openxmlformats.org/officeDocument/2006/relationships/hyperlink" Target="http://media.jbanetwork.com/image/cache/8/0/1/4/9/4_w618_s1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img0.liveinternet.ru/images/attach/c/2/69/906/69906799_62549112_6105b9abeef9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7700" y="404664"/>
            <a:ext cx="7848600" cy="19272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i="1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Сложное подлежащее</a:t>
            </a:r>
            <a:endParaRPr lang="ru-RU" b="1" i="1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2564904"/>
            <a:ext cx="6400800" cy="17526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Complex Subject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0" name="Picture 6" descr="http://fnips.ru/wall/42/klipart_kabinet_doska_ukazka_ucheniki_uchitel_znanie_1920x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284984"/>
            <a:ext cx="4464496" cy="247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53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258" y="620688"/>
            <a:ext cx="8229600" cy="774576"/>
          </a:xfrm>
          <a:ln>
            <a:noFill/>
          </a:ln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Complex Subject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950" y="1268760"/>
            <a:ext cx="8280920" cy="1540768"/>
          </a:xfrm>
          <a:ln>
            <a:solidFill>
              <a:srgbClr val="00206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Сложное подлежащее в английском языке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оборот, состоящий из двух частей. </a:t>
            </a:r>
            <a:endParaRPr lang="ru-RU" sz="2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из себя именную группу,  включающую или существительное, или местоимение, или имя собственное. </a:t>
            </a:r>
            <a:endParaRPr lang="ru-RU" sz="2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инфинитив.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6926" y="3180954"/>
            <a:ext cx="8712968" cy="33855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 СКАЗУЕМОЕ  + 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ИНФИНИТИВ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ВТОРОСТЕПЕННЫЕ ЧЛЕНЫ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 rot="5400000">
            <a:off x="2700704" y="1790404"/>
            <a:ext cx="621184" cy="4079393"/>
          </a:xfrm>
          <a:prstGeom prst="rightBrace">
            <a:avLst>
              <a:gd name="adj1" fmla="val 8333"/>
              <a:gd name="adj2" fmla="val 50627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27693" y="4140693"/>
            <a:ext cx="1967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Complex Subject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4653136"/>
            <a:ext cx="8424936" cy="163121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русский язык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со сложным подлежащим чаще всего переводятся  сложно подчиненным предложением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Главное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таком случае представляет собой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безличное или неопределенно-личное предложение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придаточное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присоединяется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союза  «что»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(Говорят…что…, Вероятно …что…, Случилось так…что… и т.п.)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42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4222335"/>
              </p:ext>
            </p:extLst>
          </p:nvPr>
        </p:nvGraphicFramePr>
        <p:xfrm>
          <a:off x="611188" y="692696"/>
          <a:ext cx="8086725" cy="5040560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600325"/>
                <a:gridCol w="3088679"/>
                <a:gridCol w="2397721"/>
              </a:tblGrid>
              <a:tr h="5040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ИМЯ СУЩЕСТВИТЕЛЬНОЕ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.ИМЯ СОБСТВЕННОЕ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3.ЛИЧНОЕ МЕСТОИМЕНИЕ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в именительном падеже)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known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said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believed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reported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considered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thought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seem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prove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(-s, -ed)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happen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likely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вероятно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unlikely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маловероятно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certain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несомненно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sure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наверняка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 V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 be  V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ing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have V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have been V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ing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PASSIVE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be V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have been V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8" name="AutoShape 22"/>
          <p:cNvSpPr>
            <a:spLocks noChangeArrowheads="1"/>
          </p:cNvSpPr>
          <p:nvPr/>
        </p:nvSpPr>
        <p:spPr bwMode="auto">
          <a:xfrm>
            <a:off x="1259632" y="4221088"/>
            <a:ext cx="1372554" cy="1152624"/>
          </a:xfrm>
          <a:prstGeom prst="smileyFace">
            <a:avLst>
              <a:gd name="adj" fmla="val 4653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 dirty="0"/>
          </a:p>
        </p:txBody>
      </p:sp>
      <p:sp>
        <p:nvSpPr>
          <p:cNvPr id="9" name="Правая фигурная скобка 8"/>
          <p:cNvSpPr/>
          <p:nvPr/>
        </p:nvSpPr>
        <p:spPr>
          <a:xfrm rot="5400000">
            <a:off x="4358727" y="2659720"/>
            <a:ext cx="764703" cy="6624736"/>
          </a:xfrm>
          <a:prstGeom prst="rightBrace">
            <a:avLst>
              <a:gd name="adj1" fmla="val 8333"/>
              <a:gd name="adj2" fmla="val 50627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915816" y="6237312"/>
            <a:ext cx="3528392" cy="8002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Complex Subject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04100" y="908720"/>
            <a:ext cx="7920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04100" y="4574073"/>
            <a:ext cx="792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304100" y="2852936"/>
            <a:ext cx="2996092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181966" y="4221088"/>
            <a:ext cx="3118226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148064" y="2881924"/>
            <a:ext cx="11521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кажется казалось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оказывается оказалось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случилось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3447" y="5897240"/>
            <a:ext cx="914400" cy="9144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TextBox 1"/>
          <p:cNvSpPr txBox="1"/>
          <p:nvPr/>
        </p:nvSpPr>
        <p:spPr>
          <a:xfrm>
            <a:off x="5189690" y="764704"/>
            <a:ext cx="11338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говорят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сказали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полагают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полагали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сообщают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сообщили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считают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считали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23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4056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en-US" sz="24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Underline Complex Subject &amp; translate into Russian</a:t>
            </a:r>
            <a:endParaRPr lang="ru-RU" sz="24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6678" y="1484784"/>
            <a:ext cx="7621785" cy="2520280"/>
          </a:xfrm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said to know all about dogs. Let’s ask him.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was expected to pass Maths exam. But she didn’t.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happened to be passing by. I’ve seen everything.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are likely to have written the test 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weather is reported to be fine next week.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4" name="Picture 2" descr="http://img0.liveinternet.ru/images/attach/c/2/69/906/69906799_62549112_6105b9abeef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589240"/>
            <a:ext cx="1019175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575279" y="1916832"/>
            <a:ext cx="50958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987824" y="1916832"/>
            <a:ext cx="93610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676752" y="2342487"/>
            <a:ext cx="50958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923928" y="2348880"/>
            <a:ext cx="8640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575279" y="2780928"/>
            <a:ext cx="35272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075588" y="2780928"/>
            <a:ext cx="169667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777567" y="3267473"/>
            <a:ext cx="50958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635896" y="3251419"/>
            <a:ext cx="17281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751642" y="3707548"/>
            <a:ext cx="135090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499992" y="3707548"/>
            <a:ext cx="8640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126679" y="4293096"/>
            <a:ext cx="7621785" cy="169277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Говорят, он знает все о собаках. Давай его спросим.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Ожидалось, что она успешно сдаст  математику. А она не сдала.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случилось, что я проходил мимо. Я все видел.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Вероятно, они написали тест.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Сообщают, что погода будет прекрасная на следующей неделе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9041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628800"/>
            <a:ext cx="7272808" cy="233285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he,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English, said,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and,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is,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Spanish.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xpected, you,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be, are, an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obedient and smart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boy.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is, to hospital, she, sure, taken, been, have.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is,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be, English, excellent, is, known.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she,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be, seemed,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letter, writing.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u="sng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4056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/>
            <a:r>
              <a:rPr lang="en-US" sz="28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Make  sentences </a:t>
            </a:r>
            <a:r>
              <a:rPr lang="en-US" sz="28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 </a:t>
            </a:r>
            <a:r>
              <a:rPr lang="en-US" sz="28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words</a:t>
            </a:r>
            <a:endParaRPr lang="ru-RU" sz="28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2" descr="http://img0.liveinternet.ru/images/attach/c/2/69/906/69906799_62549112_6105b9abeef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589240"/>
            <a:ext cx="1019175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4221087"/>
            <a:ext cx="7272808" cy="16312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is said to study English and Spanish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are expected to be an obedient and smart boy.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is sure to have been taken to hospital.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English is known to be excellent.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seemed to be writing a letter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9008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1906" y="1600200"/>
            <a:ext cx="7458565" cy="218884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Вы, наверняка, знаете эту девушку.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Говорят, что она была в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ариже.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предполагалось, что мы будем сдавать экзамен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химии.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Известно, что Лондон самый большой город в Англии.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Маловероятно, что он пригласит Мери на вечеринку.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4056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/>
            <a:r>
              <a:rPr lang="en-US" sz="28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Translate from Russian </a:t>
            </a:r>
            <a:r>
              <a:rPr lang="en-US" sz="28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into English</a:t>
            </a:r>
            <a:endParaRPr lang="ru-RU" sz="28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http://img0.liveinternet.ru/images/attach/c/2/69/906/69906799_62549112_6105b9abeef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589240"/>
            <a:ext cx="1019175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61906" y="4365104"/>
            <a:ext cx="7488832" cy="16312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are sure to know this girl.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is said to have been to Paris.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were not supposed to take exam in Chemistry.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London is known to be the largest English city.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unlikely to invite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ary to the party.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10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Links: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628800"/>
            <a:ext cx="76328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media.jbanetwork.com/image/cache/8/0/1/4/9/4_w618_s1.jpg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fnips.ru/wall/42/klipart_kabinet_doska_ukazka_ucheniki_uchitel_znanie_1920x1200.jpg</a:t>
            </a:r>
            <a:endParaRPr lang="en-US" dirty="0" smtClean="0"/>
          </a:p>
          <a:p>
            <a:r>
              <a:rPr lang="en-US" dirty="0">
                <a:hlinkClick r:id="rId4"/>
              </a:rPr>
              <a:t>http://img0.liveinternet.ru/images/attach/c/2//</a:t>
            </a:r>
            <a:r>
              <a:rPr lang="en-US" dirty="0" smtClean="0">
                <a:hlinkClick r:id="rId4"/>
              </a:rPr>
              <a:t>69/906/69906799_62549112_6105b9abeef9.gif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388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Другая 11">
      <a:dk1>
        <a:srgbClr val="4D4D4D"/>
      </a:dk1>
      <a:lt1>
        <a:srgbClr val="FFFFFF"/>
      </a:lt1>
      <a:dk2>
        <a:srgbClr val="4D4D4D"/>
      </a:dk2>
      <a:lt2>
        <a:srgbClr val="6600CC"/>
      </a:lt2>
      <a:accent1>
        <a:srgbClr val="51358C"/>
      </a:accent1>
      <a:accent2>
        <a:srgbClr val="FF5050"/>
      </a:accent2>
      <a:accent3>
        <a:srgbClr val="FFFFFF"/>
      </a:accent3>
      <a:accent4>
        <a:srgbClr val="404040"/>
      </a:accent4>
      <a:accent5>
        <a:srgbClr val="B3AEC5"/>
      </a:accent5>
      <a:accent6>
        <a:srgbClr val="E74848"/>
      </a:accent6>
      <a:hlink>
        <a:srgbClr val="330066"/>
      </a:hlink>
      <a:folHlink>
        <a:srgbClr val="330066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259</TotalTime>
  <Words>443</Words>
  <Application>Microsoft Office PowerPoint</Application>
  <PresentationFormat>Экран (4:3)</PresentationFormat>
  <Paragraphs>109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Ясность</vt:lpstr>
      <vt:lpstr>Сложное подлежащее</vt:lpstr>
      <vt:lpstr>Complex Subject </vt:lpstr>
      <vt:lpstr>Презентация PowerPoint</vt:lpstr>
      <vt:lpstr>Underline Complex Subject &amp; translate into Russian</vt:lpstr>
      <vt:lpstr>Make  sentences of the words</vt:lpstr>
      <vt:lpstr>Translate from Russian into English</vt:lpstr>
      <vt:lpstr>Links: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Tanya</dc:creator>
  <cp:lastModifiedBy>Наталья</cp:lastModifiedBy>
  <cp:revision>35</cp:revision>
  <dcterms:created xsi:type="dcterms:W3CDTF">2014-06-07T13:54:55Z</dcterms:created>
  <dcterms:modified xsi:type="dcterms:W3CDTF">2016-01-31T11:59:49Z</dcterms:modified>
</cp:coreProperties>
</file>