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6" r:id="rId2"/>
    <p:sldId id="258" r:id="rId3"/>
    <p:sldId id="259" r:id="rId4"/>
    <p:sldId id="261" r:id="rId5"/>
    <p:sldId id="262" r:id="rId6"/>
    <p:sldId id="266" r:id="rId7"/>
    <p:sldId id="265" r:id="rId8"/>
    <p:sldId id="267" r:id="rId9"/>
    <p:sldId id="268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483" autoAdjust="0"/>
    <p:restoredTop sz="89792" autoAdjust="0"/>
  </p:normalViewPr>
  <p:slideViewPr>
    <p:cSldViewPr>
      <p:cViewPr varScale="1">
        <p:scale>
          <a:sx n="62" d="100"/>
          <a:sy n="62" d="100"/>
        </p:scale>
        <p:origin x="-2046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5" d="100"/>
          <a:sy n="55" d="100"/>
        </p:scale>
        <p:origin x="-1704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038E44-15BC-4091-85CA-59C98E7FC8E3}" type="datetimeFigureOut">
              <a:rPr lang="ru-RU" smtClean="0"/>
              <a:pPr/>
              <a:t>26.07.2020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B8EDE8-4B9D-4F12-B1F3-58FE3991F5B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A5CFFC-17C8-4483-A793-D6B2FAAA8BD5}" type="datetimeFigureOut">
              <a:rPr lang="ru-RU" smtClean="0"/>
              <a:pPr/>
              <a:t>26.07.2020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A06D05-6414-43A1-859F-3AB27DB545D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A06D05-6414-43A1-859F-3AB27DB545D0}" type="slidenum">
              <a:rPr lang="ru-RU" smtClean="0"/>
              <a:pPr/>
              <a:t>1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D177E5-6EC2-4A66-BE40-383C49F30B65}" type="datetimeFigureOut">
              <a:rPr lang="ru-RU" smtClean="0"/>
              <a:pPr/>
              <a:t>26.07.2020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2D789-0F37-4CB4-A3DF-DBF5D457984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D177E5-6EC2-4A66-BE40-383C49F30B65}" type="datetimeFigureOut">
              <a:rPr lang="ru-RU" smtClean="0"/>
              <a:pPr/>
              <a:t>26.07.2020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2D789-0F37-4CB4-A3DF-DBF5D457984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D177E5-6EC2-4A66-BE40-383C49F30B65}" type="datetimeFigureOut">
              <a:rPr lang="ru-RU" smtClean="0"/>
              <a:pPr/>
              <a:t>26.07.2020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2D789-0F37-4CB4-A3DF-DBF5D457984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D177E5-6EC2-4A66-BE40-383C49F30B65}" type="datetimeFigureOut">
              <a:rPr lang="ru-RU" smtClean="0"/>
              <a:pPr/>
              <a:t>26.07.2020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2D789-0F37-4CB4-A3DF-DBF5D457984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D177E5-6EC2-4A66-BE40-383C49F30B65}" type="datetimeFigureOut">
              <a:rPr lang="ru-RU" smtClean="0"/>
              <a:pPr/>
              <a:t>26.07.2020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2D789-0F37-4CB4-A3DF-DBF5D457984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D177E5-6EC2-4A66-BE40-383C49F30B65}" type="datetimeFigureOut">
              <a:rPr lang="ru-RU" smtClean="0"/>
              <a:pPr/>
              <a:t>26.07.2020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2D789-0F37-4CB4-A3DF-DBF5D457984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D177E5-6EC2-4A66-BE40-383C49F30B65}" type="datetimeFigureOut">
              <a:rPr lang="ru-RU" smtClean="0"/>
              <a:pPr/>
              <a:t>26.07.2020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2D789-0F37-4CB4-A3DF-DBF5D457984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D177E5-6EC2-4A66-BE40-383C49F30B65}" type="datetimeFigureOut">
              <a:rPr lang="ru-RU" smtClean="0"/>
              <a:pPr/>
              <a:t>26.07.2020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2D789-0F37-4CB4-A3DF-DBF5D457984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D177E5-6EC2-4A66-BE40-383C49F30B65}" type="datetimeFigureOut">
              <a:rPr lang="ru-RU" smtClean="0"/>
              <a:pPr/>
              <a:t>26.07.2020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2D789-0F37-4CB4-A3DF-DBF5D457984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D177E5-6EC2-4A66-BE40-383C49F30B65}" type="datetimeFigureOut">
              <a:rPr lang="ru-RU" smtClean="0"/>
              <a:pPr/>
              <a:t>26.07.2020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2D789-0F37-4CB4-A3DF-DBF5D457984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D177E5-6EC2-4A66-BE40-383C49F30B65}" type="datetimeFigureOut">
              <a:rPr lang="ru-RU" smtClean="0"/>
              <a:pPr/>
              <a:t>26.07.2020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2D789-0F37-4CB4-A3DF-DBF5D457984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D177E5-6EC2-4A66-BE40-383C49F30B65}" type="datetimeFigureOut">
              <a:rPr lang="ru-RU" smtClean="0"/>
              <a:pPr/>
              <a:t>26.07.2020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C2D789-0F37-4CB4-A3DF-DBF5D457984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е54н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9512" y="0"/>
            <a:ext cx="4604874" cy="6858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707904" y="0"/>
            <a:ext cx="5256584" cy="685800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B0F0"/>
                </a:solidFill>
              </a:rPr>
              <a:t>«Взаимодействие с родителями как условие успешной социализации ребенка»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3к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28" y="0"/>
            <a:ext cx="9139943" cy="6858000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88640"/>
            <a:ext cx="8172400" cy="648072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dirty="0" smtClean="0"/>
              <a:t>   </a:t>
            </a:r>
            <a:r>
              <a:rPr lang="ru-RU" b="1" dirty="0" smtClean="0"/>
              <a:t> </a:t>
            </a:r>
            <a:r>
              <a:rPr lang="ru-RU" b="1" i="1" dirty="0" smtClean="0">
                <a:solidFill>
                  <a:srgbClr val="0070C0"/>
                </a:solidFill>
              </a:rPr>
              <a:t>Социализация </a:t>
            </a:r>
            <a:r>
              <a:rPr lang="ru-RU" i="1" dirty="0" smtClean="0">
                <a:solidFill>
                  <a:srgbClr val="0070C0"/>
                </a:solidFill>
              </a:rPr>
              <a:t>– это развитие человека на протяжении всей его жизни во взаимодействии с окружающей средой. Успешная социализация ребенка - проблема наиболее актуальная для дошкольного образовательного учреждения сегодня. И поэтому перед педагогами, кроме традиционных вопросов - чему учить и как воспитывать ребенка в современных условиях, встает проблема: как сформировать человека, который отвечал бы требованиям современного общества.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3к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28" y="0"/>
            <a:ext cx="9139943" cy="6858000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0648"/>
            <a:ext cx="7211144" cy="6264696"/>
          </a:xfrm>
        </p:spPr>
        <p:txBody>
          <a:bodyPr>
            <a:normAutofit fontScale="92500"/>
          </a:bodyPr>
          <a:lstStyle/>
          <a:p>
            <a:pPr fontAlgn="base">
              <a:buNone/>
            </a:pPr>
            <a:r>
              <a:rPr lang="ru-RU" dirty="0" smtClean="0"/>
              <a:t>    </a:t>
            </a:r>
            <a:r>
              <a:rPr lang="ru-RU" sz="3600" b="1" i="1" dirty="0" smtClean="0">
                <a:solidFill>
                  <a:srgbClr val="0070C0"/>
                </a:solidFill>
              </a:rPr>
              <a:t>Главная цель педагогов дошкольного учреждения</a:t>
            </a:r>
            <a:r>
              <a:rPr lang="ru-RU" sz="3600" i="1" dirty="0" smtClean="0">
                <a:solidFill>
                  <a:srgbClr val="0070C0"/>
                </a:solidFill>
              </a:rPr>
              <a:t> – профессионально помочь семье в воспитании детей, при этом, не подменяя ее, а дополняя и обеспечивая  полноценное всесторонне развитие ребёнка. Поэтому так важно для успешного воспитания установление партнёрских отношений между дошкольным образовательным учреждением и родителями.    </a:t>
            </a:r>
            <a:endParaRPr lang="ru-RU" sz="3600" i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3к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28" y="0"/>
            <a:ext cx="9139943" cy="6858000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0"/>
            <a:ext cx="7128792" cy="6669360"/>
          </a:xfrm>
        </p:spPr>
        <p:txBody>
          <a:bodyPr>
            <a:noAutofit/>
          </a:bodyPr>
          <a:lstStyle/>
          <a:p>
            <a:r>
              <a:rPr lang="ru-RU" sz="2400" dirty="0" smtClean="0"/>
              <a:t>     </a:t>
            </a:r>
            <a:r>
              <a:rPr lang="ru-RU" b="1" i="1" dirty="0" smtClean="0">
                <a:solidFill>
                  <a:srgbClr val="0070C0"/>
                </a:solidFill>
              </a:rPr>
              <a:t>Социальное партнёрство </a:t>
            </a:r>
            <a:r>
              <a:rPr lang="ru-RU" i="1" dirty="0" smtClean="0">
                <a:solidFill>
                  <a:srgbClr val="0070C0"/>
                </a:solidFill>
              </a:rPr>
              <a:t>– это один из способов социализации детей, способствующих безболезненному вводу их в общественную жизнь.  Одна из задач детского сада является вовлечение семьи в воспитательно-образовательный процесс с целью улучшения эмоционального самочувствия детей, обогащения воспитательного опыта родителей, повышение их педагогической компетентности. </a:t>
            </a:r>
            <a:endParaRPr lang="ru-RU" i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3к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28" y="0"/>
            <a:ext cx="9139943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base"/>
            <a:r>
              <a:rPr lang="ru-RU" b="1" i="1" dirty="0" smtClean="0">
                <a:solidFill>
                  <a:srgbClr val="0070C0"/>
                </a:solidFill>
              </a:rPr>
              <a:t>Основные принципы организации работы с семьей:</a:t>
            </a:r>
            <a:endParaRPr lang="ru-RU" i="1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7499176" cy="4525963"/>
          </a:xfrm>
        </p:spPr>
        <p:txBody>
          <a:bodyPr>
            <a:normAutofit fontScale="77500" lnSpcReduction="20000"/>
          </a:bodyPr>
          <a:lstStyle/>
          <a:p>
            <a:pPr lvl="0" fontAlgn="base"/>
            <a:r>
              <a:rPr lang="ru-RU" i="1" dirty="0" smtClean="0">
                <a:solidFill>
                  <a:srgbClr val="0070C0"/>
                </a:solidFill>
              </a:rPr>
              <a:t>Открытость детского сада для семьи (каждому родителю предоставляется возможность знать и видеть, как живет и развивается его ребёнок);</a:t>
            </a:r>
          </a:p>
          <a:p>
            <a:pPr lvl="0" fontAlgn="base"/>
            <a:r>
              <a:rPr lang="ru-RU" i="1" dirty="0" smtClean="0">
                <a:solidFill>
                  <a:srgbClr val="0070C0"/>
                </a:solidFill>
              </a:rPr>
              <a:t>Сотрудничество педагогов и родителей в воспитании детей;</a:t>
            </a:r>
          </a:p>
          <a:p>
            <a:pPr lvl="0" fontAlgn="base"/>
            <a:r>
              <a:rPr lang="ru-RU" i="1" dirty="0" smtClean="0">
                <a:solidFill>
                  <a:srgbClr val="0070C0"/>
                </a:solidFill>
              </a:rPr>
              <a:t>Отсутствие формализма в организации работы с семьёй;</a:t>
            </a:r>
          </a:p>
          <a:p>
            <a:pPr lvl="0" fontAlgn="base"/>
            <a:r>
              <a:rPr lang="ru-RU" i="1" dirty="0" smtClean="0">
                <a:solidFill>
                  <a:srgbClr val="0070C0"/>
                </a:solidFill>
              </a:rPr>
              <a:t>Создание активной развивающей среды, обеспечивающей единые подходы к развитию личности в семье и детском коллективе;</a:t>
            </a:r>
          </a:p>
          <a:p>
            <a:pPr lvl="0" fontAlgn="base"/>
            <a:r>
              <a:rPr lang="ru-RU" i="1" dirty="0" smtClean="0">
                <a:solidFill>
                  <a:srgbClr val="0070C0"/>
                </a:solidFill>
              </a:rPr>
              <a:t>Диагностика общих и частных проблем в воспитании и развитии ребёнка.</a:t>
            </a:r>
            <a:endParaRPr lang="ru-RU" i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3к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28" y="0"/>
            <a:ext cx="9139943" cy="6858000"/>
          </a:xfrm>
          <a:prstGeom prst="rect">
            <a:avLst/>
          </a:prstGeom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1008112"/>
          </a:xfrm>
        </p:spPr>
        <p:txBody>
          <a:bodyPr>
            <a:normAutofit/>
          </a:bodyPr>
          <a:lstStyle/>
          <a:p>
            <a:r>
              <a:rPr lang="ru-RU" sz="3600" b="1" i="1" dirty="0" smtClean="0">
                <a:solidFill>
                  <a:srgbClr val="0070C0"/>
                </a:solidFill>
              </a:rPr>
              <a:t>Этапы работы с родителями .</a:t>
            </a:r>
            <a:endParaRPr lang="ru-RU" sz="3600" b="1" i="1" dirty="0">
              <a:solidFill>
                <a:srgbClr val="0070C0"/>
              </a:solidFill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0" y="1196752"/>
            <a:ext cx="8100392" cy="5472608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/>
              <a:t>     </a:t>
            </a:r>
            <a:r>
              <a:rPr lang="ru-RU" b="1" i="1" dirty="0" smtClean="0">
                <a:solidFill>
                  <a:srgbClr val="0070C0"/>
                </a:solidFill>
              </a:rPr>
              <a:t>1</a:t>
            </a:r>
            <a:r>
              <a:rPr lang="ru-RU" i="1" dirty="0" smtClean="0">
                <a:solidFill>
                  <a:srgbClr val="0070C0"/>
                </a:solidFill>
              </a:rPr>
              <a:t>.Продумывание содержания и форм работы с родителями.                                                                 </a:t>
            </a:r>
            <a:r>
              <a:rPr lang="ru-RU" b="1" i="1" dirty="0" smtClean="0">
                <a:solidFill>
                  <a:srgbClr val="0070C0"/>
                </a:solidFill>
              </a:rPr>
              <a:t>2.</a:t>
            </a:r>
            <a:r>
              <a:rPr lang="ru-RU" i="1" dirty="0" smtClean="0">
                <a:solidFill>
                  <a:srgbClr val="0070C0"/>
                </a:solidFill>
              </a:rPr>
              <a:t>Установление между воспитателями и родителями доброжелательных отношений с установкой на будущее деловое сотрудничество.                                                 </a:t>
            </a:r>
            <a:r>
              <a:rPr lang="ru-RU" b="1" i="1" dirty="0" smtClean="0">
                <a:solidFill>
                  <a:srgbClr val="0070C0"/>
                </a:solidFill>
              </a:rPr>
              <a:t>3.</a:t>
            </a:r>
            <a:r>
              <a:rPr lang="ru-RU" i="1" dirty="0" smtClean="0">
                <a:solidFill>
                  <a:srgbClr val="0070C0"/>
                </a:solidFill>
              </a:rPr>
              <a:t>Формирование у родителей более полного образа своего ребенка и правильного его восприятия посредством сообщения им знаний, информации, которые невозможно получить в семье и которые оказываются </a:t>
            </a:r>
            <a:r>
              <a:rPr lang="ru-RU" sz="3300" i="1" dirty="0" smtClean="0">
                <a:solidFill>
                  <a:srgbClr val="0070C0"/>
                </a:solidFill>
              </a:rPr>
              <a:t>неожиданными</a:t>
            </a:r>
            <a:r>
              <a:rPr lang="ru-RU" i="1" dirty="0" smtClean="0">
                <a:solidFill>
                  <a:srgbClr val="0070C0"/>
                </a:solidFill>
              </a:rPr>
              <a:t> и интересными для них.                                                                                </a:t>
            </a:r>
            <a:r>
              <a:rPr lang="ru-RU" b="1" i="1" dirty="0" smtClean="0">
                <a:solidFill>
                  <a:srgbClr val="0070C0"/>
                </a:solidFill>
              </a:rPr>
              <a:t>4.</a:t>
            </a:r>
            <a:r>
              <a:rPr lang="ru-RU" i="1" dirty="0" smtClean="0">
                <a:solidFill>
                  <a:srgbClr val="0070C0"/>
                </a:solidFill>
              </a:rPr>
              <a:t>Ознакомление педагога с проблемами семьи в воспитании ребенка.                                                             </a:t>
            </a:r>
            <a:r>
              <a:rPr lang="ru-RU" b="1" i="1" dirty="0" smtClean="0">
                <a:solidFill>
                  <a:srgbClr val="0070C0"/>
                </a:solidFill>
              </a:rPr>
              <a:t>5.</a:t>
            </a:r>
            <a:r>
              <a:rPr lang="ru-RU" i="1" dirty="0" smtClean="0">
                <a:solidFill>
                  <a:srgbClr val="0070C0"/>
                </a:solidFill>
              </a:rPr>
              <a:t>Совместное с взрослыми исследование и формирование личности ребенка. </a:t>
            </a:r>
            <a:endParaRPr lang="ru-RU" i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Вертикальный свиток 14"/>
          <p:cNvSpPr/>
          <p:nvPr/>
        </p:nvSpPr>
        <p:spPr>
          <a:xfrm>
            <a:off x="3995936" y="980728"/>
            <a:ext cx="4932040" cy="5877272"/>
          </a:xfrm>
          <a:prstGeom prst="verticalScroll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Вертикальный свиток 13"/>
          <p:cNvSpPr/>
          <p:nvPr/>
        </p:nvSpPr>
        <p:spPr>
          <a:xfrm>
            <a:off x="0" y="1052736"/>
            <a:ext cx="4716016" cy="5805264"/>
          </a:xfrm>
          <a:prstGeom prst="verticalScroll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Горизонтальный свиток 12"/>
          <p:cNvSpPr/>
          <p:nvPr/>
        </p:nvSpPr>
        <p:spPr>
          <a:xfrm>
            <a:off x="192526" y="104495"/>
            <a:ext cx="8712968" cy="1033272"/>
          </a:xfrm>
          <a:prstGeom prst="horizontalScroll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  <a:solidFill>
            <a:srgbClr val="00B0F0"/>
          </a:solidFill>
        </p:spPr>
        <p:txBody>
          <a:bodyPr>
            <a:normAutofit/>
          </a:bodyPr>
          <a:lstStyle/>
          <a:p>
            <a:pPr fontAlgn="base"/>
            <a:r>
              <a:rPr lang="ru-RU" sz="2800" b="1" dirty="0" smtClean="0"/>
              <a:t>Формы взаимодействия с родителями :</a:t>
            </a:r>
            <a:endParaRPr lang="ru-RU" sz="2800" dirty="0"/>
          </a:p>
        </p:txBody>
      </p:sp>
      <p:sp>
        <p:nvSpPr>
          <p:cNvPr id="7" name="Текст 6"/>
          <p:cNvSpPr>
            <a:spLocks noGrp="1"/>
          </p:cNvSpPr>
          <p:nvPr>
            <p:ph type="body" idx="1"/>
          </p:nvPr>
        </p:nvSpPr>
        <p:spPr>
          <a:xfrm>
            <a:off x="457200" y="908721"/>
            <a:ext cx="4040188" cy="576064"/>
          </a:xfrm>
        </p:spPr>
        <p:txBody>
          <a:bodyPr/>
          <a:lstStyle/>
          <a:p>
            <a:pPr algn="ctr"/>
            <a:r>
              <a:rPr lang="ru-RU" dirty="0" smtClean="0"/>
              <a:t>традиционные</a:t>
            </a:r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>
          <a:xfrm>
            <a:off x="323528" y="1628800"/>
            <a:ext cx="3960440" cy="52292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1500" b="1" i="1" dirty="0" smtClean="0"/>
              <a:t>       Коллективные: </a:t>
            </a:r>
            <a:r>
              <a:rPr lang="ru-RU" sz="1500" dirty="0" smtClean="0"/>
              <a:t>подразумевают работу со всем или большим составом родителей ДОУ (группы). Это совместные мероприятия педагогов и родителей. Некоторые из них подразумевают участие и детей. родительские собрания,  дни открытых дверей, ролевые игры, конференции, семейные педагогические проекты,  конкурсы,  анкетирование,  тестирование, и др.)</a:t>
            </a:r>
          </a:p>
          <a:p>
            <a:pPr>
              <a:buNone/>
            </a:pPr>
            <a:r>
              <a:rPr lang="ru-RU" sz="1500" dirty="0" smtClean="0"/>
              <a:t>      </a:t>
            </a:r>
            <a:r>
              <a:rPr lang="ru-RU" sz="1500" b="1" i="1" dirty="0" smtClean="0"/>
              <a:t> Индивидуальные: </a:t>
            </a:r>
            <a:r>
              <a:rPr lang="ru-RU" sz="1500" dirty="0" smtClean="0"/>
              <a:t>предназначены для дифференцированной работы с родителями воспитанников. ( консультации, телефон доверия, анализ педагогических ситуаций, беседы, посещения семей, поручения родителям и др.)</a:t>
            </a:r>
          </a:p>
          <a:p>
            <a:pPr>
              <a:buNone/>
            </a:pPr>
            <a:r>
              <a:rPr lang="ru-RU" sz="1500" b="1" i="1" dirty="0" smtClean="0"/>
              <a:t>       Наглядно-информационные:</a:t>
            </a:r>
            <a:r>
              <a:rPr lang="ru-RU" sz="1500" dirty="0" smtClean="0"/>
              <a:t>  играют роль опосредованного общения между педагогами и родителями. выставки детских работ, поэтический уголок, библиотека для родителей, уголок краткой информации, </a:t>
            </a:r>
            <a:r>
              <a:rPr lang="ru-RU" sz="1500" dirty="0" err="1" smtClean="0"/>
              <a:t>фотоуголок</a:t>
            </a:r>
            <a:r>
              <a:rPr lang="ru-RU" sz="1500" dirty="0" smtClean="0"/>
              <a:t>, и др.)</a:t>
            </a:r>
          </a:p>
          <a:p>
            <a:pPr>
              <a:buNone/>
            </a:pPr>
            <a:endParaRPr lang="ru-RU" sz="1600" dirty="0"/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3"/>
          </p:nvPr>
        </p:nvSpPr>
        <p:spPr>
          <a:xfrm>
            <a:off x="4645025" y="836713"/>
            <a:ext cx="4041775" cy="648072"/>
          </a:xfrm>
        </p:spPr>
        <p:txBody>
          <a:bodyPr/>
          <a:lstStyle/>
          <a:p>
            <a:pPr algn="ctr"/>
            <a:r>
              <a:rPr lang="ru-RU" dirty="0" smtClean="0"/>
              <a:t>нетрадиционные</a:t>
            </a:r>
            <a:endParaRPr lang="ru-RU" dirty="0"/>
          </a:p>
        </p:txBody>
      </p:sp>
      <p:sp>
        <p:nvSpPr>
          <p:cNvPr id="10" name="Содержимое 9"/>
          <p:cNvSpPr>
            <a:spLocks noGrp="1"/>
          </p:cNvSpPr>
          <p:nvPr>
            <p:ph sz="quarter" idx="4"/>
          </p:nvPr>
        </p:nvSpPr>
        <p:spPr>
          <a:xfrm>
            <a:off x="4716016" y="1628800"/>
            <a:ext cx="4427984" cy="5229200"/>
          </a:xfrm>
        </p:spPr>
        <p:txBody>
          <a:bodyPr>
            <a:normAutofit lnSpcReduction="10000"/>
          </a:bodyPr>
          <a:lstStyle/>
          <a:p>
            <a:r>
              <a:rPr lang="ru-RU" sz="1600" dirty="0" smtClean="0"/>
              <a:t>Родительские конференции.</a:t>
            </a:r>
          </a:p>
          <a:p>
            <a:r>
              <a:rPr lang="ru-RU" sz="1600" dirty="0" smtClean="0"/>
              <a:t>Семейные клубы.</a:t>
            </a:r>
          </a:p>
          <a:p>
            <a:r>
              <a:rPr lang="ru-RU" sz="1600" dirty="0" smtClean="0"/>
              <a:t>Деловая игра.</a:t>
            </a:r>
          </a:p>
          <a:p>
            <a:r>
              <a:rPr lang="ru-RU" sz="1600" dirty="0" smtClean="0"/>
              <a:t>Тренинги.</a:t>
            </a:r>
          </a:p>
          <a:p>
            <a:r>
              <a:rPr lang="ru-RU" sz="1600" dirty="0" smtClean="0"/>
              <a:t>Вечер вопросов и ответов.</a:t>
            </a:r>
          </a:p>
          <a:p>
            <a:r>
              <a:rPr lang="ru-RU" sz="1600" dirty="0" smtClean="0"/>
              <a:t>«Родительский университет».</a:t>
            </a:r>
          </a:p>
          <a:p>
            <a:r>
              <a:rPr lang="ru-RU" sz="1600" dirty="0" smtClean="0"/>
              <a:t>«Устный журнал».</a:t>
            </a:r>
          </a:p>
          <a:p>
            <a:r>
              <a:rPr lang="ru-RU" sz="1600" dirty="0" smtClean="0"/>
              <a:t>«Дискуссионный клуб».</a:t>
            </a:r>
          </a:p>
          <a:p>
            <a:r>
              <a:rPr lang="ru-RU" sz="1600" dirty="0" smtClean="0"/>
              <a:t>«Круглый стол».</a:t>
            </a:r>
          </a:p>
          <a:p>
            <a:r>
              <a:rPr lang="ru-RU" sz="1600" dirty="0" smtClean="0"/>
              <a:t>«Родительская почта» .</a:t>
            </a:r>
          </a:p>
          <a:p>
            <a:r>
              <a:rPr lang="ru-RU" sz="1600" dirty="0" smtClean="0"/>
              <a:t> «Телефон доверия». </a:t>
            </a:r>
          </a:p>
          <a:p>
            <a:r>
              <a:rPr lang="ru-RU" sz="1600" dirty="0" smtClean="0"/>
              <a:t>Тематические выставки ( семейный вернисаж, фотовыставки )</a:t>
            </a:r>
          </a:p>
          <a:p>
            <a:r>
              <a:rPr lang="ru-RU" sz="1600" dirty="0" smtClean="0"/>
              <a:t> «Дни добрых дел»</a:t>
            </a:r>
          </a:p>
          <a:p>
            <a:r>
              <a:rPr lang="ru-RU" sz="1600" dirty="0" smtClean="0"/>
              <a:t>Совместные экскурсии, походы,.</a:t>
            </a:r>
          </a:p>
          <a:p>
            <a:r>
              <a:rPr lang="ru-RU" sz="1600" dirty="0" smtClean="0"/>
              <a:t>Видеофильмы</a:t>
            </a:r>
          </a:p>
          <a:p>
            <a:r>
              <a:rPr lang="ru-RU" sz="1600" dirty="0" smtClean="0"/>
              <a:t>Родительская газета </a:t>
            </a:r>
          </a:p>
          <a:p>
            <a:r>
              <a:rPr lang="ru-RU" sz="1600" dirty="0" smtClean="0"/>
              <a:t>Гость группы </a:t>
            </a:r>
          </a:p>
          <a:p>
            <a:r>
              <a:rPr lang="ru-RU" sz="1600" dirty="0" smtClean="0"/>
              <a:t>Доброволец</a:t>
            </a:r>
          </a:p>
          <a:p>
            <a:endParaRPr lang="ru-RU" sz="1600" dirty="0" smtClean="0"/>
          </a:p>
          <a:p>
            <a:endParaRPr lang="ru-RU" sz="16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3к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28" y="0"/>
            <a:ext cx="9139943" cy="6858000"/>
          </a:xfrm>
          <a:prstGeom prst="rect">
            <a:avLst/>
          </a:prstGeom>
        </p:spPr>
      </p:pic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764704"/>
            <a:ext cx="6995120" cy="5361459"/>
          </a:xfrm>
        </p:spPr>
        <p:txBody>
          <a:bodyPr>
            <a:normAutofit lnSpcReduction="10000"/>
          </a:bodyPr>
          <a:lstStyle/>
          <a:p>
            <a:pPr fontAlgn="base">
              <a:buNone/>
            </a:pPr>
            <a:r>
              <a:rPr lang="ru-RU" dirty="0" smtClean="0"/>
              <a:t>    </a:t>
            </a:r>
            <a:r>
              <a:rPr lang="ru-RU" b="1" i="1" dirty="0" smtClean="0">
                <a:solidFill>
                  <a:srgbClr val="0070C0"/>
                </a:solidFill>
              </a:rPr>
              <a:t>Семья и детский сад </a:t>
            </a:r>
            <a:r>
              <a:rPr lang="ru-RU" i="1" dirty="0" smtClean="0">
                <a:solidFill>
                  <a:srgbClr val="0070C0"/>
                </a:solidFill>
              </a:rPr>
              <a:t>–                              два важных социальных института социализации ребёнка. Без родительского участия процесс воспитания не возможен, или, по крайней мере, не полноценен. В результате применения современных форм взаимодействия, позиция родителей станет более гибкой, и они будут активно участвовать в жизни своего ребёнка. </a:t>
            </a:r>
            <a:endParaRPr lang="ru-RU" i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Содержимое 15" descr="22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87624" y="1628800"/>
            <a:ext cx="6336704" cy="4752528"/>
          </a:xfrm>
        </p:spPr>
      </p:pic>
      <p:sp>
        <p:nvSpPr>
          <p:cNvPr id="14" name="Заголовок 13"/>
          <p:cNvSpPr>
            <a:spLocks noGrp="1"/>
          </p:cNvSpPr>
          <p:nvPr>
            <p:ph type="title"/>
          </p:nvPr>
        </p:nvSpPr>
        <p:spPr>
          <a:xfrm>
            <a:off x="179512" y="188640"/>
            <a:ext cx="8568952" cy="1872208"/>
          </a:xfrm>
        </p:spPr>
        <p:txBody>
          <a:bodyPr/>
          <a:lstStyle/>
          <a:p>
            <a:r>
              <a:rPr lang="ru-RU" b="1" i="1" dirty="0" smtClean="0">
                <a:solidFill>
                  <a:srgbClr val="00B0F0"/>
                </a:solidFill>
              </a:rPr>
              <a:t>Спасибо за внимание!</a:t>
            </a:r>
            <a:endParaRPr lang="ru-RU" b="1" i="1" dirty="0">
              <a:solidFill>
                <a:srgbClr val="00B0F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5962</TotalTime>
  <Words>405</Words>
  <Application>Microsoft Office PowerPoint</Application>
  <PresentationFormat>Экран (4:3)</PresentationFormat>
  <Paragraphs>39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«Взаимодействие с родителями как условие успешной социализации ребенка» </vt:lpstr>
      <vt:lpstr>Слайд 2</vt:lpstr>
      <vt:lpstr>Слайд 3</vt:lpstr>
      <vt:lpstr>Слайд 4</vt:lpstr>
      <vt:lpstr>Основные принципы организации работы с семьей:</vt:lpstr>
      <vt:lpstr>Этапы работы с родителями .</vt:lpstr>
      <vt:lpstr>Формы взаимодействия с родителями :</vt:lpstr>
      <vt:lpstr>Слайд 8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PC</dc:creator>
  <cp:lastModifiedBy>PC</cp:lastModifiedBy>
  <cp:revision>197</cp:revision>
  <dcterms:created xsi:type="dcterms:W3CDTF">2019-04-15T14:46:20Z</dcterms:created>
  <dcterms:modified xsi:type="dcterms:W3CDTF">2020-07-26T08:03:24Z</dcterms:modified>
</cp:coreProperties>
</file>