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95" r:id="rId3"/>
    <p:sldId id="298" r:id="rId4"/>
    <p:sldId id="299" r:id="rId5"/>
    <p:sldId id="300" r:id="rId6"/>
    <p:sldId id="289" r:id="rId7"/>
    <p:sldId id="294" r:id="rId8"/>
    <p:sldId id="284" r:id="rId9"/>
    <p:sldId id="257" r:id="rId10"/>
    <p:sldId id="296" r:id="rId11"/>
    <p:sldId id="266" r:id="rId12"/>
    <p:sldId id="276" r:id="rId13"/>
    <p:sldId id="286" r:id="rId14"/>
    <p:sldId id="285" r:id="rId15"/>
    <p:sldId id="297" r:id="rId16"/>
    <p:sldId id="280" r:id="rId17"/>
    <p:sldId id="302" r:id="rId18"/>
    <p:sldId id="303" r:id="rId19"/>
    <p:sldId id="281" r:id="rId20"/>
    <p:sldId id="30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86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BA88A-745F-4B2B-830F-4D6A7A30CC29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E2F7D-AAC8-43FE-8217-6190F827E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349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5F9AAD3-1E11-42FE-98F8-7F7BECEF392C}" type="slidenum">
              <a:rPr lang="ru-RU" altLang="ru-RU" smtClean="0">
                <a:latin typeface="Calibri" pitchFamily="34" charset="0"/>
              </a:rPr>
              <a:pPr/>
              <a:t>4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b="1" dirty="0" smtClean="0"/>
              <a:t>21.11.2019 г.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5"/>
            <a:ext cx="8424936" cy="237626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«Профессиональный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рост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педагога</a:t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формировании и развитии инклюзивной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практики</a:t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условиях образовательной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организации»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9890" y="3212976"/>
            <a:ext cx="6768752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1200" b="1" dirty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Директор </a:t>
            </a:r>
            <a:r>
              <a:rPr lang="ru-RU" sz="1200" b="1" dirty="0" smtClean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школы Ч***а Н***я А***а</a:t>
            </a:r>
            <a:endParaRPr lang="ru-RU" sz="1200" b="1" dirty="0">
              <a:solidFill>
                <a:srgbClr val="4E3B30">
                  <a:shade val="75000"/>
                </a:srgbClr>
              </a:solidFill>
              <a:latin typeface="Franklin Gothic Book"/>
            </a:endParaRPr>
          </a:p>
          <a:p>
            <a:pPr lvl="0" algn="r"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1200" b="1" dirty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Педагог-психолог </a:t>
            </a:r>
            <a:r>
              <a:rPr lang="ru-RU" sz="1200" b="1" dirty="0" smtClean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 Захарова </a:t>
            </a:r>
            <a:r>
              <a:rPr lang="ru-RU" sz="1200" b="1" dirty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Галина Юрьевна</a:t>
            </a:r>
          </a:p>
          <a:p>
            <a:pPr lvl="0" algn="r"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1200" b="1" dirty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Координатор проекта:  </a:t>
            </a:r>
            <a:r>
              <a:rPr lang="ru-RU" sz="1200" b="1" dirty="0" smtClean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К***а И***а А***а, </a:t>
            </a:r>
          </a:p>
          <a:p>
            <a:pPr lvl="0" algn="r"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1200" b="1" dirty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 </a:t>
            </a:r>
            <a:r>
              <a:rPr lang="ru-RU" sz="1200" dirty="0" smtClean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кандидат </a:t>
            </a:r>
            <a:r>
              <a:rPr lang="ru-RU" sz="1200" dirty="0">
                <a:solidFill>
                  <a:srgbClr val="4E3B30">
                    <a:shade val="75000"/>
                  </a:srgbClr>
                </a:solidFill>
                <a:latin typeface="Franklin Gothic Book"/>
              </a:rPr>
              <a:t>педагогических наук, Почётный работник общего образования РФ, заведующая кафедрой специального (коррекционного) и инклюзивного образования КОГОАУ ДПО «ИРО Кировской области»</a:t>
            </a:r>
          </a:p>
        </p:txBody>
      </p:sp>
    </p:spTree>
    <p:extLst>
      <p:ext uri="{BB962C8B-B14F-4D97-AF65-F5344CB8AC3E}">
        <p14:creationId xmlns:p14="http://schemas.microsoft.com/office/powerpoint/2010/main" val="169059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88639"/>
            <a:ext cx="8352928" cy="649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760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«Зона страха»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Сказка «О ТОМ, КАК…»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1194297"/>
              </p:ext>
            </p:extLst>
          </p:nvPr>
        </p:nvGraphicFramePr>
        <p:xfrm>
          <a:off x="457200" y="1752600"/>
          <a:ext cx="8229600" cy="4628728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14364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1.Страх</a:t>
                      </a:r>
                    </a:p>
                    <a:p>
                      <a:pPr algn="ctr"/>
                      <a:r>
                        <a:rPr lang="ru-RU" sz="2400" b="1" dirty="0" smtClean="0"/>
                        <a:t>перед новым, неизвестным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4.Счастье</a:t>
                      </a:r>
                    </a:p>
                    <a:p>
                      <a:pPr algn="ctr"/>
                      <a:r>
                        <a:rPr lang="ru-RU" sz="2400" b="1" dirty="0" smtClean="0"/>
                        <a:t>от успешного результата</a:t>
                      </a:r>
                      <a:endParaRPr lang="ru-RU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4364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2.Злость</a:t>
                      </a:r>
                    </a:p>
                    <a:p>
                      <a:pPr algn="ctr"/>
                      <a:r>
                        <a:rPr lang="ru-RU" sz="2400" b="1" dirty="0" smtClean="0"/>
                        <a:t>на себя, мотивация действием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3.Радость</a:t>
                      </a:r>
                    </a:p>
                    <a:p>
                      <a:pPr algn="ctr"/>
                      <a:r>
                        <a:rPr lang="ru-RU" sz="2400" b="1" dirty="0" smtClean="0"/>
                        <a:t>после</a:t>
                      </a:r>
                      <a:r>
                        <a:rPr lang="ru-RU" sz="2400" b="1" baseline="0" dirty="0" smtClean="0"/>
                        <a:t> действий</a:t>
                      </a:r>
                      <a:endParaRPr lang="ru-RU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4139952" y="4775632"/>
            <a:ext cx="978408" cy="4846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411346" y="3692368"/>
            <a:ext cx="484632" cy="97840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10800000">
            <a:off x="6516216" y="3716241"/>
            <a:ext cx="484632" cy="97840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128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4F81BD">
                    <a:lumMod val="75000"/>
                  </a:srgbClr>
                </a:solidFill>
              </a:rPr>
              <a:t>Выразите своё согласие – несогласие с фразой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351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1430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4800" b="1" dirty="0" smtClean="0">
              <a:latin typeface="+mj-lt"/>
              <a:ea typeface="Calibri"/>
              <a:cs typeface="Times New Roman"/>
            </a:endParaRPr>
          </a:p>
          <a:p>
            <a:pPr marL="11430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  <a:cs typeface="Times New Roman"/>
              </a:rPr>
              <a:t>Без изменения в людях невозможно делать  ИНКЛЮЗИЮ</a:t>
            </a:r>
          </a:p>
          <a:p>
            <a:pPr marL="11430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4800" dirty="0">
              <a:effectLst/>
              <a:latin typeface="+mj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43736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4F81BD">
                    <a:lumMod val="75000"/>
                  </a:srgbClr>
                </a:solidFill>
              </a:rPr>
              <a:t>Выразите своё согласие – несогласие с фразой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 algn="just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 20 лет работаю в школе.</a:t>
            </a:r>
          </a:p>
          <a:p>
            <a:pPr marL="114300" indent="0" algn="just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только эти дети помогли мне понять, что все дети разные»</a:t>
            </a:r>
          </a:p>
          <a:p>
            <a:pPr algn="ctr"/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4300" indent="0" algn="r"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4300" indent="0" algn="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 инклюзивной практики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8992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Выразите своё согласие – несогласие с фразой</a:t>
            </a:r>
            <a:endParaRPr lang="ru-RU" b="1" dirty="0"/>
          </a:p>
        </p:txBody>
      </p:sp>
      <p:sp>
        <p:nvSpPr>
          <p:cNvPr id="7" name="Заголовок 1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114300" indent="0">
              <a:buNone/>
            </a:pPr>
            <a:endParaRPr lang="ru-RU" sz="4800" b="1" dirty="0" smtClean="0"/>
          </a:p>
          <a:p>
            <a:pPr marL="114300" indent="0">
              <a:buNone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Берите самого сложного и тогда вы научитесь работать с остальными!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2908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88639"/>
            <a:ext cx="8352928" cy="649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952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Портрет педагога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инклюзивной практики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Прогрессивно мыслящий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Открытый к изменениям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боящийся рисковать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Умеющий отстаивать свою позицию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Умеющий думать о детях (не только какой-то одной категории)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Понимающий роль родителей детей, их права и возможности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…………………………….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8823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24384"/>
              </p:ext>
            </p:extLst>
          </p:nvPr>
        </p:nvGraphicFramePr>
        <p:xfrm>
          <a:off x="107504" y="26297"/>
          <a:ext cx="9001269" cy="6684834"/>
        </p:xfrm>
        <a:graphic>
          <a:graphicData uri="http://schemas.openxmlformats.org/drawingml/2006/table">
            <a:tbl>
              <a:tblPr firstRow="1" firstCol="1" bandRow="1"/>
              <a:tblGrid>
                <a:gridCol w="7819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21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9299">
                <a:tc>
                  <a:txBody>
                    <a:bodyPr/>
                    <a:lstStyle/>
                    <a:p>
                      <a:pPr indent="5886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 выступлений и публикаций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5886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Сроки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282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 уровень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3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Итоги введения инклюзивного образования в МКОУ СОШ ЗАТО Первомайский (Захарова Г.Ю)</a:t>
                      </a: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Август 2018</a:t>
                      </a: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282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Окружной уровень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05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Организация психолого-педагогической поддержки родителей с учётом возрастных категорий несовершеннолетних 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 видеоконференция</a:t>
                      </a:r>
                      <a:r>
                        <a:rPr lang="ru-RU" sz="1200" i="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(Захарова </a:t>
                      </a: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Г.Ю)</a:t>
                      </a: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Октябрь 2018</a:t>
                      </a: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7608"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Представление опыта работы школы </a:t>
                      </a:r>
                      <a:r>
                        <a:rPr lang="ru-RU" sz="1200" i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«Инклюзивное образование: от теории к практике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»/ 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Захарова Г.Ю)</a:t>
                      </a: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195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Март</a:t>
                      </a:r>
                      <a:r>
                        <a:rPr lang="ru-RU" sz="1200" i="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2019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285"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Представление опыта работы РИП  «Выстраивание системы инклюзивного образования на территории городского округа ЗАТО Первомайский» / пленарное заседание (Ш***а В.А., Захарова Г.Ю.)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195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Ноябрь 2019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0282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Региональный уровень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0282">
                <a:tc>
                  <a:txBody>
                    <a:bodyPr/>
                    <a:lstStyle/>
                    <a:p>
                      <a:pPr marR="195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Из опыта работы ОО по научно-методическому и кадровому обеспечению введения ФГОС ОВЗ (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Ч***а </a:t>
                      </a: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Н.А.)</a:t>
                      </a: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Апрель</a:t>
                      </a:r>
                      <a:r>
                        <a:rPr lang="ru-RU" sz="1200" i="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2018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3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Обеспечение прав обучающихся с ОВЗ на образование в 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общеобразовательной </a:t>
                      </a: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школе (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Ш***а </a:t>
                      </a: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В.А.)</a:t>
                      </a: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Октябрь</a:t>
                      </a:r>
                      <a:r>
                        <a:rPr lang="ru-RU" sz="1200" i="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2018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066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Публикация</a:t>
                      </a:r>
                      <a:r>
                        <a:rPr lang="ru-RU" sz="12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i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«Повышение психологической готовности педагогов как условие формирования и развития инклюзивной практики в образовательной организации» </a:t>
                      </a:r>
                      <a:r>
                        <a:rPr lang="ru-RU" sz="120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научно-методическом журнале «Образование в Кировской области» - КОГОАУ ДПО «Институт развития образования Кировской области» </a:t>
                      </a:r>
                      <a:r>
                        <a:rPr lang="ru-RU" sz="1200" b="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</a:t>
                      </a:r>
                      <a:r>
                        <a:rPr lang="ru-RU" sz="1200" b="0" i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К***а </a:t>
                      </a:r>
                      <a:r>
                        <a:rPr lang="ru-RU" sz="1200" b="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И.А., </a:t>
                      </a:r>
                      <a:r>
                        <a:rPr lang="ru-RU" sz="1200" b="0" i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Ч***а </a:t>
                      </a:r>
                      <a:r>
                        <a:rPr lang="ru-RU" sz="1200" b="0" i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Н.А., Захарова Г.Ю. 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i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Декабрь</a:t>
                      </a:r>
                      <a:r>
                        <a:rPr lang="ru-RU" sz="1200" i="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2018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841126">
                <a:tc>
                  <a:txBody>
                    <a:bodyPr/>
                    <a:lstStyle/>
                    <a:p>
                      <a:pPr marR="195580" indent="5886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Представление опыта работы школы в номинации «Инновационные подходы к организации образовательного процесса в условиях реализации ФГОС»  (проект «Успех каждого ребенка») в рамках </a:t>
                      </a:r>
                      <a:r>
                        <a:rPr lang="en-US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IX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Областного образовательного форума «Открытость. Качество.  Развитие» прошел Пятый фестиваль региональных инновационных площадок (Чащина Н.А.)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Апрель </a:t>
                      </a: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2019</a:t>
                      </a: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0282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Всероссийский уровень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20563">
                <a:tc>
                  <a:txBody>
                    <a:bodyPr/>
                    <a:lstStyle/>
                    <a:p>
                      <a:pPr marR="195580" indent="5886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Повышение психологической готовности педагогов как условие формирования и развития инклюзивной практики в образовательной организации (Захарова Г.Ю)</a:t>
                      </a: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195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Июль-август 2018</a:t>
                      </a: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20563">
                <a:tc>
                  <a:txBody>
                    <a:bodyPr/>
                    <a:lstStyle/>
                    <a:p>
                      <a:pPr marR="195580" indent="5886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Представление опыта работы школы по реализации ФГОС ОВЗ (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Ч***а </a:t>
                      </a: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Н.А., 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В***н </a:t>
                      </a: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И.А., 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Д***н </a:t>
                      </a: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С.В., 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К***а </a:t>
                      </a: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Л.В., 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Ж***а </a:t>
                      </a: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В.И.)</a:t>
                      </a: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195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Июль-август 2018</a:t>
                      </a: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0282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Международный уровень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266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Участие в </a:t>
                      </a:r>
                      <a:r>
                        <a:rPr lang="en-US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 </a:t>
                      </a: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международной научно-практической конференции «Инклюзивное образование: непрерывность и преемственность» (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Ч***а </a:t>
                      </a: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Н.А</a:t>
                      </a: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.)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Октябрь 2019</a:t>
                      </a: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6308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Участие в </a:t>
                      </a:r>
                      <a:r>
                        <a:rPr lang="ru-RU" sz="120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он-</a:t>
                      </a:r>
                      <a:r>
                        <a:rPr lang="ru-RU" sz="120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лайн</a:t>
                      </a:r>
                      <a:r>
                        <a:rPr lang="ru-RU" sz="120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конференции сайта «Солнечный свет» в секции Перспективы инклюзивного образования в условиях современной школы» с темой: «Инклюзивная культура в подростковой и педагогической среде образовательной организации: сравнительный анализ результатов социологического опроса» , публикации в</a:t>
                      </a:r>
                      <a:r>
                        <a:rPr lang="ru-RU" sz="120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электронных СМИ «Продлёнка», «Социальная сеть работников образования»</a:t>
                      </a:r>
                      <a:r>
                        <a:rPr lang="ru-RU" sz="120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Захарова Г.Ю.</a:t>
                      </a:r>
                      <a:endParaRPr lang="ru-RU" sz="1200" b="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Август 2019</a:t>
                      </a:r>
                      <a:endParaRPr lang="ru-RU" sz="12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457" marR="33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825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188640"/>
            <a:ext cx="8261350" cy="72008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600" b="1" dirty="0">
                <a:latin typeface="Times New Roman"/>
                <a:ea typeface="Calibri"/>
              </a:rPr>
              <a:t>Открытые уроки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107504" y="980728"/>
            <a:ext cx="4464496" cy="63976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114300" indent="0" algn="ctr">
              <a:buNone/>
            </a:pPr>
            <a:r>
              <a:rPr lang="ru-RU" b="1" dirty="0" smtClean="0"/>
              <a:t>Окружной уровень,</a:t>
            </a:r>
          </a:p>
          <a:p>
            <a:pPr marL="114300" indent="0" algn="ctr">
              <a:buNone/>
            </a:pPr>
            <a:r>
              <a:rPr lang="ru-RU" sz="1400" b="1" dirty="0" smtClean="0"/>
              <a:t>19.03.19 </a:t>
            </a:r>
            <a:r>
              <a:rPr lang="ru-RU" sz="1400" dirty="0" smtClean="0"/>
              <a:t>г.</a:t>
            </a:r>
            <a:endParaRPr lang="ru-RU" sz="1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716016" y="980728"/>
            <a:ext cx="4257799" cy="6397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114300" indent="0" algn="ctr">
              <a:buNone/>
            </a:pPr>
            <a:r>
              <a:rPr lang="ru-RU" b="1" dirty="0" smtClean="0"/>
              <a:t>Региональный уровень, </a:t>
            </a:r>
            <a:r>
              <a:rPr lang="ru-RU" sz="1500" b="1" dirty="0" smtClean="0"/>
              <a:t>27.02.19</a:t>
            </a:r>
            <a:endParaRPr lang="ru-RU" sz="1500" b="1" dirty="0">
              <a:latin typeface="Calibri"/>
              <a:ea typeface="Calibri"/>
              <a:cs typeface="Times New Roman"/>
            </a:endParaRPr>
          </a:p>
          <a:p>
            <a:pPr marL="114300" indent="0">
              <a:buNone/>
            </a:pP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950431274"/>
              </p:ext>
            </p:extLst>
          </p:nvPr>
        </p:nvGraphicFramePr>
        <p:xfrm>
          <a:off x="107504" y="1700808"/>
          <a:ext cx="4464496" cy="4896545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524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63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48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921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Класс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Учитель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Предмет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Тема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52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7-а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В***н </a:t>
                      </a:r>
                      <a:r>
                        <a:rPr lang="ru-RU" sz="1200" dirty="0">
                          <a:effectLst/>
                        </a:rPr>
                        <a:t>И.А.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География 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Особенности природы Евразии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05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8-б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Л***а </a:t>
                      </a:r>
                      <a:r>
                        <a:rPr lang="ru-RU" sz="1200" dirty="0">
                          <a:effectLst/>
                        </a:rPr>
                        <a:t>Л.А.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Химия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Характеристика химических элементов по положению в периодической системе химических элементов Д.И. Менделеева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52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7-а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С***а </a:t>
                      </a:r>
                      <a:r>
                        <a:rPr lang="ru-RU" sz="1200" dirty="0">
                          <a:effectLst/>
                        </a:rPr>
                        <a:t>И.С.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Информатика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Визуализация информации в текстовых документах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54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9-а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Я***ц </a:t>
                      </a:r>
                      <a:r>
                        <a:rPr lang="ru-RU" sz="1200" dirty="0">
                          <a:effectLst/>
                        </a:rPr>
                        <a:t>И.В.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Физика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Радиоактивность как свидетельство сложного строения атомов альфа-, бета- и гамма- излучения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7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8-а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А***а </a:t>
                      </a:r>
                      <a:r>
                        <a:rPr lang="ru-RU" sz="1200" dirty="0">
                          <a:effectLst/>
                        </a:rPr>
                        <a:t>Л.М.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История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Россия в эпоху преобразований Петра </a:t>
                      </a:r>
                      <a:r>
                        <a:rPr lang="en-US" sz="1200" dirty="0">
                          <a:effectLst/>
                        </a:rPr>
                        <a:t>I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08" marR="47208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10055"/>
              </p:ext>
            </p:extLst>
          </p:nvPr>
        </p:nvGraphicFramePr>
        <p:xfrm>
          <a:off x="4716017" y="1700808"/>
          <a:ext cx="4248471" cy="48965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48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7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4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14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28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Класс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Учитель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Предмет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Тема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2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1-б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Т***а </a:t>
                      </a:r>
                      <a:r>
                        <a:rPr lang="ru-RU" sz="1200" dirty="0">
                          <a:effectLst/>
                        </a:rPr>
                        <a:t>О.А.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Русский язык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Правописание звонких и глухих согласных на конце слова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40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1-в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Б***а </a:t>
                      </a:r>
                      <a:r>
                        <a:rPr lang="ru-RU" sz="1200" dirty="0">
                          <a:effectLst/>
                        </a:rPr>
                        <a:t>Н.А.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Русский язык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Правописание звонких и глухих согласных на конце слова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3-в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Ж***а </a:t>
                      </a:r>
                      <a:r>
                        <a:rPr lang="ru-RU" sz="1200" dirty="0">
                          <a:effectLst/>
                        </a:rPr>
                        <a:t>В.И.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Русский язык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Изменение имен прилагательных по родам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28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4-а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Г***а </a:t>
                      </a:r>
                      <a:r>
                        <a:rPr lang="ru-RU" sz="1200" dirty="0">
                          <a:effectLst/>
                        </a:rPr>
                        <a:t>Э.А.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Математика  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Умножение и деление чисел, оканчивающихся нулями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61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4-б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</a:rPr>
                        <a:t>Б***а </a:t>
                      </a:r>
                      <a:r>
                        <a:rPr lang="ru-RU" sz="1200" dirty="0">
                          <a:effectLst/>
                        </a:rPr>
                        <a:t>Л.В.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Литературное чтение 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М.М. Пришвин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«Выскочка»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77820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161" y="188640"/>
            <a:ext cx="8715519" cy="64974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400" b="1" dirty="0" smtClean="0"/>
          </a:p>
          <a:p>
            <a:pPr algn="just"/>
            <a:endParaRPr lang="ru-RU" sz="2400" b="1" dirty="0"/>
          </a:p>
          <a:p>
            <a:pPr algn="just"/>
            <a:r>
              <a:rPr lang="ru-RU" sz="2800" b="1" dirty="0" smtClean="0"/>
              <a:t>«</a:t>
            </a:r>
            <a:r>
              <a:rPr lang="ru-RU" sz="2800" b="1" dirty="0" smtClean="0">
                <a:solidFill>
                  <a:srgbClr val="7030A0"/>
                </a:solidFill>
              </a:rPr>
              <a:t>Я верю в инклюзию в России…</a:t>
            </a:r>
          </a:p>
          <a:p>
            <a:pPr algn="just"/>
            <a:r>
              <a:rPr lang="ru-RU" sz="2800" b="1" dirty="0" smtClean="0"/>
              <a:t>Верю, потому что знаю</a:t>
            </a:r>
          </a:p>
          <a:p>
            <a:pPr algn="just"/>
            <a:r>
              <a:rPr lang="ru-RU" sz="2800" b="1" dirty="0" smtClean="0"/>
              <a:t>насколько мы творческие люди.</a:t>
            </a:r>
          </a:p>
          <a:p>
            <a:pPr algn="just"/>
            <a:r>
              <a:rPr lang="ru-RU" sz="2800" b="1" dirty="0" smtClean="0"/>
              <a:t>Верю, потому что знаю,</a:t>
            </a:r>
          </a:p>
          <a:p>
            <a:pPr algn="just"/>
            <a:r>
              <a:rPr lang="ru-RU" sz="2800" b="1" dirty="0" smtClean="0"/>
              <a:t>насколько мы умеем понимать жизнь.</a:t>
            </a:r>
          </a:p>
          <a:p>
            <a:pPr algn="just"/>
            <a:r>
              <a:rPr lang="ru-RU" sz="2800" b="1" dirty="0" smtClean="0"/>
              <a:t>Верю, потому что знаю,</a:t>
            </a:r>
          </a:p>
          <a:p>
            <a:pPr algn="just"/>
            <a:r>
              <a:rPr lang="ru-RU" sz="2800" b="1" dirty="0" smtClean="0"/>
              <a:t>как мы умеем преодолевать те условия,</a:t>
            </a:r>
          </a:p>
          <a:p>
            <a:pPr algn="just"/>
            <a:r>
              <a:rPr lang="ru-RU" sz="2800" b="1" dirty="0" smtClean="0"/>
              <a:t>в которых находимся….»</a:t>
            </a:r>
          </a:p>
          <a:p>
            <a:pPr algn="r"/>
            <a:endParaRPr lang="ru-RU" sz="2400" b="1" dirty="0" smtClean="0"/>
          </a:p>
          <a:p>
            <a:pPr algn="r"/>
            <a:r>
              <a:rPr lang="ru-RU" sz="2400" b="1" dirty="0" smtClean="0"/>
              <a:t>Алёхина С.В.</a:t>
            </a:r>
            <a:endParaRPr lang="ru-RU" sz="2400" b="1" dirty="0"/>
          </a:p>
        </p:txBody>
      </p:sp>
      <p:pic>
        <p:nvPicPr>
          <p:cNvPr id="2052" name="Picture 4" descr="https://mgppu.ru/files/people/04ce00a6c263ca3022065215784c816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32656"/>
            <a:ext cx="2491028" cy="2952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42892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>Региональная инновационная площадка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72744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«Выстраивание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инклюзивного образования в условиях городского округа ЗАТО Первомайский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marL="114300" indent="0">
              <a:buNone/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соорганизацию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ресурсов муниципальной системы образования городского округа ЗАТО Первомайский создать условия для качественного обучения и воспитания детей с ограниченными возможностями здоровья.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59133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851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теремо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7200" y="3978000"/>
            <a:ext cx="41368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5286375" y="4214813"/>
            <a:ext cx="3643313" cy="2428875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Picture 6" descr="улыбк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78000"/>
            <a:ext cx="4128249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214313" y="4214813"/>
            <a:ext cx="3643312" cy="2428875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9" name="Picture 8" descr="откр школа8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03169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142875" y="142875"/>
            <a:ext cx="3714750" cy="250031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" name="Picture 8" descr="золотые зерн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2071678"/>
            <a:ext cx="3896553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2714625" y="2286000"/>
            <a:ext cx="3429000" cy="2428875"/>
          </a:xfrm>
          <a:prstGeom prst="roundRect">
            <a:avLst/>
          </a:prstGeom>
          <a:noFill/>
          <a:ln w="381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6286520"/>
            <a:ext cx="285752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Д/с «Улыбка»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85918" y="285728"/>
            <a:ext cx="1643074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МКОУ СОШ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71802" y="4376330"/>
            <a:ext cx="285752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Д/с «Золотые зёрнышки»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143636" y="6286520"/>
            <a:ext cx="285752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Д/с «Теремок»</a:t>
            </a:r>
          </a:p>
        </p:txBody>
      </p:sp>
      <p:pic>
        <p:nvPicPr>
          <p:cNvPr id="8" name="Picture 7" descr="дши копия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957" y="0"/>
            <a:ext cx="3786043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5572125" y="214313"/>
            <a:ext cx="3357563" cy="2428875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000760" y="2304628"/>
            <a:ext cx="285752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Детская  школа искусств</a:t>
            </a:r>
          </a:p>
        </p:txBody>
      </p:sp>
    </p:spTree>
    <p:extLst>
      <p:ext uri="{BB962C8B-B14F-4D97-AF65-F5344CB8AC3E}">
        <p14:creationId xmlns:p14="http://schemas.microsoft.com/office/powerpoint/2010/main" val="215020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36815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Задачи проекта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700808"/>
            <a:ext cx="8740775" cy="496855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нормативно-правовых документов на муниципальном уровне и на уровне образовательных организаций по вопросам обучения и воспитания детей с ограниченными возможностями здоровья.</a:t>
            </a:r>
          </a:p>
          <a:p>
            <a:pPr>
              <a:defRPr/>
            </a:pPr>
            <a:r>
              <a:rPr lang="ru-RU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условий для реализации ФГОС  для детей с ОВЗ через финансово-экономические механизмы, необходимые для укрепления материально-технической базы образовательных организаций и формирования фонда оплаты труда.</a:t>
            </a:r>
          </a:p>
          <a:p>
            <a:pPr>
              <a:defRPr/>
            </a:pPr>
            <a:r>
              <a:rPr lang="ru-RU" sz="19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профессиональной компетентности педагогических работников образовательных организаций для качественного обучения и воспитания детей с ограниченными возможностями здоровья.</a:t>
            </a:r>
          </a:p>
          <a:p>
            <a:pPr>
              <a:defRPr/>
            </a:pPr>
            <a:r>
              <a:rPr lang="ru-RU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перспективного муниципального плана повышения профессиональной компетентности педагогов ЗАТО Первомайский по вопросам  обучения и воспитания  детей с ограниченными возможностями здоровья.</a:t>
            </a:r>
          </a:p>
          <a:p>
            <a:pPr>
              <a:defRPr/>
            </a:pPr>
            <a:r>
              <a:rPr lang="ru-RU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современной материально-технической базы (условий) в соответствии с ФГОС  ОВЗ   для разных категорий детей с ограниченными возможностями здоровья.</a:t>
            </a:r>
          </a:p>
          <a:p>
            <a:pPr>
              <a:defRPr/>
            </a:pPr>
            <a:r>
              <a:rPr lang="ru-RU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Создать условия для оперативного информационно-методического обеспечения введения ФГОС для детей с ОВЗ на территории ЗАТО Первомайский через работу с родителями, общественностью и социальными партнёрами.</a:t>
            </a:r>
          </a:p>
          <a:p>
            <a:pPr marL="0" indent="0">
              <a:buFont typeface="Wingdings 2" pitchFamily="18" charset="2"/>
              <a:buNone/>
              <a:defRPr/>
            </a:pPr>
            <a:endParaRPr lang="ru-RU" sz="1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486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Причины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снижения активности педагогов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6" cy="5027166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наличие эмоционального выгорания, личной неуверенности педагогов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наличие профессиональной неуверенности, отсутствие или недостаток специальных знаний об особенностях детей разных категорий ОВЗ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отсутствие или слабость мотивации, туманное представлении о целях, миссии, результатах инклюзивной практики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нагрузки при прежнем материальном вознаграждении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увеличение требований к современной организации образовательного процесса при сохранении традиционной классно-урочной системы, проблемы оценивания результатов освоения материала по предметам детей с ОВЗ</a:t>
            </a:r>
          </a:p>
          <a:p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2808539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6904" y="2492895"/>
            <a:ext cx="8681013" cy="42165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</a:endParaRPr>
          </a:p>
          <a:p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</a:endParaRP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«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В деле обучения и воспитания, во всем школьном деле ничего нельзя улучшить, минуя голову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учителя»</a:t>
            </a:r>
          </a:p>
          <a:p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</a:endParaRPr>
          </a:p>
          <a:p>
            <a:pPr algn="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К.Д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.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Ушинский</a:t>
            </a:r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</a:endParaRPr>
          </a:p>
          <a:p>
            <a:pPr algn="r"/>
            <a:r>
              <a:rPr lang="ru-RU" sz="4000" dirty="0" smtClean="0">
                <a:latin typeface="Times New Roman"/>
                <a:ea typeface="Calibri"/>
              </a:rPr>
              <a:t> </a:t>
            </a:r>
            <a:endParaRPr lang="ru-RU" sz="4000" dirty="0"/>
          </a:p>
        </p:txBody>
      </p:sp>
      <p:pic>
        <p:nvPicPr>
          <p:cNvPr id="1027" name="Picture 3" descr="https://pbs.twimg.com/media/D4zo77uWkAE4yUc.jpg:lar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1152" y="198557"/>
            <a:ext cx="2303304" cy="30864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0012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88639"/>
            <a:ext cx="8352928" cy="649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667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4294967295"/>
          </p:nvPr>
        </p:nvSpPr>
        <p:spPr>
          <a:xfrm>
            <a:off x="179512" y="138702"/>
            <a:ext cx="8784976" cy="6530657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114300" indent="0">
              <a:buNone/>
            </a:pPr>
            <a:endParaRPr lang="ru-RU" sz="4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4300" indent="0" algn="r">
              <a:buNone/>
            </a:pPr>
            <a:endParaRPr lang="ru-RU" sz="4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4300" indent="0" algn="r">
              <a:buNone/>
            </a:pPr>
            <a:endParaRPr lang="ru-RU" sz="4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4300" indent="0" algn="r">
              <a:buNone/>
            </a:pP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4300" indent="0" algn="just">
              <a:buNone/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«Неважно,</a:t>
            </a:r>
          </a:p>
          <a:p>
            <a:pPr marL="114300" indent="0" algn="just">
              <a:buNone/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Вы понимаете ИНКЛЮЗИЮ, важно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начать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этот процесс»</a:t>
            </a:r>
          </a:p>
          <a:p>
            <a:pPr marL="114300" indent="0" algn="r">
              <a:buNone/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4300" indent="0" algn="r">
              <a:buNone/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Гэри </a:t>
            </a:r>
            <a:r>
              <a:rPr lang="ru-RU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Банч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s://i.ytimg.com/vi/ioVtWDrtl20/maxresdefault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9952" y="260647"/>
            <a:ext cx="4671421" cy="3531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58375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педагог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 инклюзивном образовании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G:\лесенка человечк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70534"/>
            <a:ext cx="8496944" cy="4794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31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721</TotalTime>
  <Words>1077</Words>
  <Application>Microsoft Office PowerPoint</Application>
  <PresentationFormat>Экран (4:3)</PresentationFormat>
  <Paragraphs>176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Book Antiqua</vt:lpstr>
      <vt:lpstr>Calibri</vt:lpstr>
      <vt:lpstr>Century Gothic</vt:lpstr>
      <vt:lpstr>Franklin Gothic Book</vt:lpstr>
      <vt:lpstr>Times New Roman</vt:lpstr>
      <vt:lpstr>Wingdings 2</vt:lpstr>
      <vt:lpstr>Аптека</vt:lpstr>
      <vt:lpstr>     «Профессиональный рост педагога в формировании и развитии инклюзивной практики в условиях образовательной организации»</vt:lpstr>
      <vt:lpstr>Региональная инновационная площадка</vt:lpstr>
      <vt:lpstr>Презентация PowerPoint</vt:lpstr>
      <vt:lpstr>Задачи проекта</vt:lpstr>
      <vt:lpstr>Причины снижения активности педагогов</vt:lpstr>
      <vt:lpstr>Презентация PowerPoint</vt:lpstr>
      <vt:lpstr>Презентация PowerPoint</vt:lpstr>
      <vt:lpstr>Презентация PowerPoint</vt:lpstr>
      <vt:lpstr> педагог в инклюзивном образовании</vt:lpstr>
      <vt:lpstr>Презентация PowerPoint</vt:lpstr>
      <vt:lpstr>«Зона страха» Сказка «О ТОМ, КАК…»</vt:lpstr>
      <vt:lpstr>Выразите своё согласие – несогласие с фразой</vt:lpstr>
      <vt:lpstr>Выразите своё согласие – несогласие с фразой</vt:lpstr>
      <vt:lpstr>Выразите своё согласие – несогласие с фразой</vt:lpstr>
      <vt:lpstr>Презентация PowerPoint</vt:lpstr>
      <vt:lpstr>Портрет педагога инклюзивной практики</vt:lpstr>
      <vt:lpstr>Презентация PowerPoint</vt:lpstr>
      <vt:lpstr>Открытые уроки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Готовность педагогов ОО к введению инклюзивного образования</dc:title>
  <dc:creator>Кабинет психолога</dc:creator>
  <cp:lastModifiedBy>Пользователь</cp:lastModifiedBy>
  <cp:revision>134</cp:revision>
  <dcterms:created xsi:type="dcterms:W3CDTF">2018-02-13T09:41:36Z</dcterms:created>
  <dcterms:modified xsi:type="dcterms:W3CDTF">2020-07-27T07:13:24Z</dcterms:modified>
</cp:coreProperties>
</file>