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C852DE7-90F5-42F1-85E2-798D2AC451DC}" type="datetimeFigureOut">
              <a:rPr lang="ru-RU" smtClean="0"/>
              <a:pPr/>
              <a:t>29.06.2020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942C87B-7FB8-4D81-9F0C-45BB2BC5ACB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0C852DE7-90F5-42F1-85E2-798D2AC451DC}" type="datetimeFigureOut">
              <a:rPr lang="ru-RU" smtClean="0"/>
              <a:pPr/>
              <a:t>29.06.2020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942C87B-7FB8-4D81-9F0C-45BB2BC5ACB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C852DE7-90F5-42F1-85E2-798D2AC451DC}" type="datetimeFigureOut">
              <a:rPr lang="ru-RU" smtClean="0"/>
              <a:pPr/>
              <a:t>29.06.2020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5942C87B-7FB8-4D81-9F0C-45BB2BC5ACB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C852DE7-90F5-42F1-85E2-798D2AC451DC}" type="datetimeFigureOut">
              <a:rPr lang="ru-RU" smtClean="0"/>
              <a:pPr/>
              <a:t>29.06.2020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942C87B-7FB8-4D81-9F0C-45BB2BC5ACB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0C852DE7-90F5-42F1-85E2-798D2AC451DC}" type="datetimeFigureOut">
              <a:rPr lang="ru-RU" smtClean="0"/>
              <a:pPr/>
              <a:t>29.06.2020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942C87B-7FB8-4D81-9F0C-45BB2BC5ACB5}"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C852DE7-90F5-42F1-85E2-798D2AC451DC}" type="datetimeFigureOut">
              <a:rPr lang="ru-RU" smtClean="0"/>
              <a:pPr/>
              <a:t>29.06.2020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942C87B-7FB8-4D81-9F0C-45BB2BC5ACB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88640"/>
            <a:ext cx="7772400" cy="2907754"/>
          </a:xfrm>
        </p:spPr>
        <p:txBody>
          <a:bodyPr/>
          <a:lstStyle/>
          <a:p>
            <a:r>
              <a:rPr lang="ru-RU" dirty="0" smtClean="0"/>
              <a:t>ПРОЕКТ: Игры для  развития </a:t>
            </a:r>
            <a:r>
              <a:rPr lang="ru-RU" dirty="0"/>
              <a:t>речи детей </a:t>
            </a:r>
            <a:r>
              <a:rPr lang="ru-RU" dirty="0" smtClean="0"/>
              <a:t>1МЛАДШЕЙ ГРУППЫ</a:t>
            </a:r>
            <a:endParaRPr lang="ru-RU" dirty="0"/>
          </a:p>
        </p:txBody>
      </p:sp>
      <p:sp>
        <p:nvSpPr>
          <p:cNvPr id="3" name="Подзаголовок 2"/>
          <p:cNvSpPr>
            <a:spLocks noGrp="1"/>
          </p:cNvSpPr>
          <p:nvPr>
            <p:ph type="subTitle" idx="1"/>
          </p:nvPr>
        </p:nvSpPr>
        <p:spPr>
          <a:xfrm>
            <a:off x="5508104" y="5733256"/>
            <a:ext cx="3456384" cy="576064"/>
          </a:xfrm>
        </p:spPr>
        <p:txBody>
          <a:bodyPr>
            <a:normAutofit/>
          </a:bodyPr>
          <a:lstStyle/>
          <a:p>
            <a:r>
              <a:rPr lang="ru-RU" dirty="0" smtClean="0"/>
              <a:t>Составила Котова Е. С.</a:t>
            </a:r>
            <a:endParaRPr lang="ru-RU" dirty="0"/>
          </a:p>
        </p:txBody>
      </p:sp>
      <p:pic>
        <p:nvPicPr>
          <p:cNvPr id="1026" name="Picture 2" descr="C:\Users\Компьютер 1\Desktop\Отчет Баскакова\hello_html_m4a0c51df.jpg"/>
          <p:cNvPicPr>
            <a:picLocks noChangeAspect="1" noChangeArrowheads="1"/>
          </p:cNvPicPr>
          <p:nvPr/>
        </p:nvPicPr>
        <p:blipFill>
          <a:blip r:embed="rId2" cstate="print"/>
          <a:srcRect/>
          <a:stretch>
            <a:fillRect/>
          </a:stretch>
        </p:blipFill>
        <p:spPr bwMode="auto">
          <a:xfrm>
            <a:off x="1259632" y="3501008"/>
            <a:ext cx="4360644" cy="273630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20689"/>
            <a:ext cx="8229600" cy="6237312"/>
          </a:xfrm>
        </p:spPr>
        <p:txBody>
          <a:bodyPr/>
          <a:lstStyle/>
          <a:p>
            <a:pPr algn="ctr">
              <a:buNone/>
            </a:pPr>
            <a:r>
              <a:rPr lang="ru-RU" b="1" u="sng" dirty="0">
                <a:latin typeface="Arial" pitchFamily="34" charset="0"/>
                <a:cs typeface="Arial" pitchFamily="34" charset="0"/>
              </a:rPr>
              <a:t>УГАДАЙ ЖИВОТНОЕ</a:t>
            </a:r>
            <a:r>
              <a:rPr lang="ru-RU" dirty="0" smtClean="0">
                <a:latin typeface="Arial" pitchFamily="34" charset="0"/>
                <a:cs typeface="Arial" pitchFamily="34" charset="0"/>
              </a:rPr>
              <a:t>.</a:t>
            </a:r>
          </a:p>
          <a:p>
            <a:pPr algn="ctr">
              <a:buNone/>
            </a:pPr>
            <a:r>
              <a:rPr lang="ru-RU" b="1" i="1" dirty="0" smtClean="0">
                <a:latin typeface="Arial" pitchFamily="34" charset="0"/>
                <a:cs typeface="Arial" pitchFamily="34" charset="0"/>
              </a:rPr>
              <a:t> </a:t>
            </a:r>
            <a:r>
              <a:rPr lang="ru-RU" sz="2400" b="1" i="1" dirty="0">
                <a:latin typeface="Arial" pitchFamily="34" charset="0"/>
                <a:cs typeface="Arial" pitchFamily="34" charset="0"/>
              </a:rPr>
              <a:t>Способствует развитию речи, артикуляционного аппарата, знакомит с животным миром. </a:t>
            </a:r>
            <a:endParaRPr lang="ru-RU" sz="2400" b="1" i="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Это </a:t>
            </a:r>
            <a:r>
              <a:rPr lang="ru-RU" sz="2400" dirty="0">
                <a:latin typeface="Arial" pitchFamily="34" charset="0"/>
                <a:cs typeface="Arial" pitchFamily="34" charset="0"/>
              </a:rPr>
              <a:t>игра для дружной компании. Картинки с изображением животных переверните и, перемешав, сложите в кучку. Каждый участник по очереди достаёт картинку и озвучивает животное, которое там изображено, а остальные должны угадать, что это за животное.</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1"/>
            <a:ext cx="8229600" cy="3672408"/>
          </a:xfrm>
        </p:spPr>
        <p:txBody>
          <a:bodyPr>
            <a:normAutofit fontScale="92500" lnSpcReduction="20000"/>
          </a:bodyPr>
          <a:lstStyle/>
          <a:p>
            <a:pPr algn="ctr">
              <a:buNone/>
            </a:pPr>
            <a:r>
              <a:rPr lang="ru-RU" sz="2800" b="1" u="sng" dirty="0">
                <a:latin typeface="Arial" pitchFamily="34" charset="0"/>
                <a:cs typeface="Arial" pitchFamily="34" charset="0"/>
              </a:rPr>
              <a:t>КУКЛА СПИТ. </a:t>
            </a:r>
            <a:endParaRPr lang="ru-RU" sz="2800" b="1" u="sng" dirty="0" smtClean="0">
              <a:latin typeface="Arial" pitchFamily="34" charset="0"/>
              <a:cs typeface="Arial" pitchFamily="34" charset="0"/>
            </a:endParaRPr>
          </a:p>
          <a:p>
            <a:pPr algn="ctr">
              <a:buNone/>
            </a:pPr>
            <a:r>
              <a:rPr lang="ru-RU" b="1" i="1" dirty="0" smtClean="0">
                <a:latin typeface="Arial" pitchFamily="34" charset="0"/>
                <a:cs typeface="Arial" pitchFamily="34" charset="0"/>
              </a:rPr>
              <a:t>Способствует </a:t>
            </a:r>
            <a:r>
              <a:rPr lang="ru-RU" b="1" i="1" dirty="0">
                <a:latin typeface="Arial" pitchFamily="34" charset="0"/>
                <a:cs typeface="Arial" pitchFamily="34" charset="0"/>
              </a:rPr>
              <a:t>развитию речи, слуха. </a:t>
            </a:r>
            <a:endParaRPr lang="ru-RU" b="1" i="1" dirty="0" smtClean="0">
              <a:latin typeface="Arial" pitchFamily="34" charset="0"/>
              <a:cs typeface="Arial" pitchFamily="34" charset="0"/>
            </a:endParaRPr>
          </a:p>
          <a:p>
            <a:pPr algn="ctr">
              <a:buNone/>
            </a:pPr>
            <a:r>
              <a:rPr lang="ru-RU" dirty="0" smtClean="0">
                <a:latin typeface="Arial" pitchFamily="34" charset="0"/>
                <a:cs typeface="Arial" pitchFamily="34" charset="0"/>
              </a:rPr>
              <a:t>Уложите </a:t>
            </a:r>
            <a:r>
              <a:rPr lang="ru-RU" dirty="0">
                <a:latin typeface="Arial" pitchFamily="34" charset="0"/>
                <a:cs typeface="Arial" pitchFamily="34" charset="0"/>
              </a:rPr>
              <a:t>куклу спать. Пускай ваш малыш покачает её на руках, споёт колыбельную, уложит в кроватку и укроет одеялом. Объясните ребенку, что пока кукла спит, вы будете говорить шёпотом, чтобы не разбудить её. Поговорите о чём-нибудь с крохой, попросите что-нибудь рассказать (всё это нужно делать шёпотом). </a:t>
            </a:r>
            <a:endParaRPr lang="ru-RU" dirty="0" smtClean="0">
              <a:latin typeface="Arial" pitchFamily="34" charset="0"/>
              <a:cs typeface="Arial" pitchFamily="34" charset="0"/>
            </a:endParaRPr>
          </a:p>
          <a:p>
            <a:pPr algn="ctr">
              <a:buNone/>
            </a:pPr>
            <a:r>
              <a:rPr lang="ru-RU" dirty="0" smtClean="0">
                <a:latin typeface="Arial" pitchFamily="34" charset="0"/>
                <a:cs typeface="Arial" pitchFamily="34" charset="0"/>
              </a:rPr>
              <a:t>Ребенку </a:t>
            </a:r>
            <a:r>
              <a:rPr lang="ru-RU" dirty="0">
                <a:latin typeface="Arial" pitchFamily="34" charset="0"/>
                <a:cs typeface="Arial" pitchFamily="34" charset="0"/>
              </a:rPr>
              <a:t>может быстро надоесть, так что не затягивайте игру. Объявите, что кукле пора вставать и теперь вы можете разговаривать громко.</a:t>
            </a:r>
          </a:p>
        </p:txBody>
      </p:sp>
      <p:pic>
        <p:nvPicPr>
          <p:cNvPr id="16386" name="Picture 2" descr="https://im0-tub-ru.yandex.net/i?id=2ae36968077d852f37bd55a7b4738f80&amp;n=13"/>
          <p:cNvPicPr>
            <a:picLocks noChangeAspect="1" noChangeArrowheads="1"/>
          </p:cNvPicPr>
          <p:nvPr/>
        </p:nvPicPr>
        <p:blipFill>
          <a:blip r:embed="rId2" cstate="print"/>
          <a:srcRect/>
          <a:stretch>
            <a:fillRect/>
          </a:stretch>
        </p:blipFill>
        <p:spPr bwMode="auto">
          <a:xfrm>
            <a:off x="0" y="3573016"/>
            <a:ext cx="2162175" cy="30480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548681"/>
            <a:ext cx="8229600" cy="6309320"/>
          </a:xfrm>
        </p:spPr>
        <p:txBody>
          <a:bodyPr/>
          <a:lstStyle/>
          <a:p>
            <a:pPr algn="ctr">
              <a:buNone/>
            </a:pPr>
            <a:r>
              <a:rPr lang="ru-RU" b="1" u="sng" dirty="0">
                <a:latin typeface="Arial" pitchFamily="34" charset="0"/>
                <a:cs typeface="Arial" pitchFamily="34" charset="0"/>
              </a:rPr>
              <a:t>ПОВТОРИ ЗА МНОЙ. </a:t>
            </a:r>
            <a:endParaRPr lang="ru-RU" b="1" u="sng" dirty="0" smtClean="0">
              <a:latin typeface="Arial" pitchFamily="34" charset="0"/>
              <a:cs typeface="Arial" pitchFamily="34" charset="0"/>
            </a:endParaRPr>
          </a:p>
          <a:p>
            <a:pPr algn="ctr">
              <a:buNone/>
            </a:pP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Предложите </a:t>
            </a:r>
            <a:r>
              <a:rPr lang="ru-RU" sz="2400" dirty="0">
                <a:latin typeface="Arial" pitchFamily="34" charset="0"/>
                <a:cs typeface="Arial" pitchFamily="34" charset="0"/>
              </a:rPr>
              <a:t>ребёнку повторять за вами рифмованные строчки: </a:t>
            </a:r>
            <a:endParaRPr lang="ru-RU" sz="2400"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Птичка </a:t>
            </a:r>
            <a:r>
              <a:rPr lang="ru-RU" sz="2400" i="1" dirty="0">
                <a:latin typeface="Arial" pitchFamily="34" charset="0"/>
                <a:cs typeface="Arial" pitchFamily="34" charset="0"/>
              </a:rPr>
              <a:t>прилетела, песенку мне спела.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Девочка </a:t>
            </a:r>
            <a:r>
              <a:rPr lang="ru-RU" sz="2400" i="1" dirty="0">
                <a:latin typeface="Arial" pitchFamily="34" charset="0"/>
                <a:cs typeface="Arial" pitchFamily="34" charset="0"/>
              </a:rPr>
              <a:t>проснулась, сладко потянулась</a:t>
            </a:r>
            <a:r>
              <a:rPr lang="ru-RU" sz="2400" i="1" dirty="0" smtClean="0">
                <a:latin typeface="Arial" pitchFamily="34" charset="0"/>
                <a:cs typeface="Arial" pitchFamily="34" charset="0"/>
              </a:rPr>
              <a:t>.</a:t>
            </a:r>
          </a:p>
          <a:p>
            <a:pPr algn="ctr">
              <a:buNone/>
            </a:pPr>
            <a:r>
              <a:rPr lang="ru-RU" sz="2400" i="1" dirty="0" smtClean="0">
                <a:latin typeface="Arial" pitchFamily="34" charset="0"/>
                <a:cs typeface="Arial" pitchFamily="34" charset="0"/>
              </a:rPr>
              <a:t> </a:t>
            </a:r>
            <a:r>
              <a:rPr lang="ru-RU" sz="2400" i="1" dirty="0">
                <a:latin typeface="Arial" pitchFamily="34" charset="0"/>
                <a:cs typeface="Arial" pitchFamily="34" charset="0"/>
              </a:rPr>
              <a:t>Солнышко садится,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Маша </a:t>
            </a:r>
            <a:r>
              <a:rPr lang="ru-RU" sz="2400" i="1" dirty="0">
                <a:latin typeface="Arial" pitchFamily="34" charset="0"/>
                <a:cs typeface="Arial" pitchFamily="34" charset="0"/>
              </a:rPr>
              <a:t>спать ложится.</a:t>
            </a:r>
          </a:p>
        </p:txBody>
      </p:sp>
      <p:pic>
        <p:nvPicPr>
          <p:cNvPr id="15362" name="Picture 2" descr="https://dtchbgs4aqydg.cloudfront.net/food/1c22615d-b41f-42fe-a1f4-969545bfb075_original.jpg"/>
          <p:cNvPicPr>
            <a:picLocks noChangeAspect="1" noChangeArrowheads="1"/>
          </p:cNvPicPr>
          <p:nvPr/>
        </p:nvPicPr>
        <p:blipFill>
          <a:blip r:embed="rId2" cstate="print"/>
          <a:srcRect/>
          <a:stretch>
            <a:fillRect/>
          </a:stretch>
        </p:blipFill>
        <p:spPr bwMode="auto">
          <a:xfrm>
            <a:off x="6300192" y="4365104"/>
            <a:ext cx="2187624" cy="218762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548681"/>
            <a:ext cx="8229600" cy="3888432"/>
          </a:xfrm>
        </p:spPr>
        <p:txBody>
          <a:bodyPr/>
          <a:lstStyle/>
          <a:p>
            <a:pPr algn="ctr">
              <a:buNone/>
            </a:pPr>
            <a:r>
              <a:rPr lang="ru-RU" b="1" u="sng" dirty="0">
                <a:latin typeface="Arial" pitchFamily="34" charset="0"/>
                <a:cs typeface="Arial" pitchFamily="34" charset="0"/>
              </a:rPr>
              <a:t>ЯБЛОКО ИЛИ ГРУША? </a:t>
            </a:r>
            <a:endParaRPr lang="ru-RU" b="1" u="sng"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внимания</a:t>
            </a:r>
            <a:r>
              <a:rPr lang="ru-RU" sz="2400" b="1" dirty="0" smtClean="0">
                <a:latin typeface="Arial" pitchFamily="34" charset="0"/>
                <a:cs typeface="Arial" pitchFamily="34" charset="0"/>
              </a:rPr>
              <a:t>.</a:t>
            </a:r>
          </a:p>
          <a:p>
            <a:pPr algn="ctr">
              <a:buNone/>
            </a:pPr>
            <a:r>
              <a:rPr lang="ru-RU" sz="2400" b="1" dirty="0" smtClean="0">
                <a:latin typeface="Arial" pitchFamily="34" charset="0"/>
                <a:cs typeface="Arial" pitchFamily="34" charset="0"/>
              </a:rPr>
              <a:t> </a:t>
            </a:r>
            <a:r>
              <a:rPr lang="ru-RU" sz="2400" dirty="0">
                <a:latin typeface="Arial" pitchFamily="34" charset="0"/>
                <a:cs typeface="Arial" pitchFamily="34" charset="0"/>
              </a:rPr>
              <a:t>Задавайте малышу вопросы, предупредите его, что вы можете ошибаться. </a:t>
            </a:r>
            <a:endParaRPr lang="ru-RU" sz="2400"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Яблоко </a:t>
            </a:r>
            <a:r>
              <a:rPr lang="ru-RU" sz="2400" i="1" dirty="0">
                <a:latin typeface="Arial" pitchFamily="34" charset="0"/>
                <a:cs typeface="Arial" pitchFamily="34" charset="0"/>
              </a:rPr>
              <a:t>и груша—это овощи?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Ложка </a:t>
            </a:r>
            <a:r>
              <a:rPr lang="ru-RU" sz="2400" i="1" dirty="0">
                <a:latin typeface="Arial" pitchFamily="34" charset="0"/>
                <a:cs typeface="Arial" pitchFamily="34" charset="0"/>
              </a:rPr>
              <a:t>и тарелка—это посуда?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Ромашка </a:t>
            </a:r>
            <a:r>
              <a:rPr lang="ru-RU" sz="2400" i="1" dirty="0">
                <a:latin typeface="Arial" pitchFamily="34" charset="0"/>
                <a:cs typeface="Arial" pitchFamily="34" charset="0"/>
              </a:rPr>
              <a:t>и одуванчик—это деревья? </a:t>
            </a:r>
          </a:p>
        </p:txBody>
      </p:sp>
      <p:pic>
        <p:nvPicPr>
          <p:cNvPr id="14338" name="Picture 2" descr="https://indolighting.com/wp-content/uploads/2018/02/16145617-compare-apples-with-pears-1.jpg"/>
          <p:cNvPicPr>
            <a:picLocks noChangeAspect="1" noChangeArrowheads="1"/>
          </p:cNvPicPr>
          <p:nvPr/>
        </p:nvPicPr>
        <p:blipFill>
          <a:blip r:embed="rId2" cstate="print"/>
          <a:srcRect/>
          <a:stretch>
            <a:fillRect/>
          </a:stretch>
        </p:blipFill>
        <p:spPr bwMode="auto">
          <a:xfrm>
            <a:off x="2267744" y="3761656"/>
            <a:ext cx="4628695" cy="309634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32656"/>
            <a:ext cx="8229600" cy="5793507"/>
          </a:xfrm>
        </p:spPr>
        <p:txBody>
          <a:bodyPr/>
          <a:lstStyle/>
          <a:p>
            <a:pPr algn="ctr">
              <a:buNone/>
            </a:pPr>
            <a:r>
              <a:rPr lang="ru-RU" b="1" u="sng" dirty="0">
                <a:latin typeface="Arial" pitchFamily="34" charset="0"/>
                <a:cs typeface="Arial" pitchFamily="34" charset="0"/>
              </a:rPr>
              <a:t>У МЕНЯ ЗАЗВОНИЛ ТЕЛЕФОН</a:t>
            </a:r>
            <a:r>
              <a:rPr lang="ru-RU" dirty="0">
                <a:latin typeface="Arial" pitchFamily="34" charset="0"/>
                <a:cs typeface="Arial" pitchFamily="34" charset="0"/>
              </a:rPr>
              <a:t>. </a:t>
            </a:r>
            <a:endParaRPr lang="ru-RU"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пополнению словарного запаса. </a:t>
            </a:r>
            <a:endParaRPr lang="ru-RU" sz="2400" b="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Поиграйте </a:t>
            </a:r>
            <a:r>
              <a:rPr lang="ru-RU" sz="2400" dirty="0">
                <a:latin typeface="Arial" pitchFamily="34" charset="0"/>
                <a:cs typeface="Arial" pitchFamily="34" charset="0"/>
              </a:rPr>
              <a:t>с малышом в «Разговор по телефону». В качестве телефона можно использовать любые предметы: кубики, палочки, детали от конструктора.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 </a:t>
            </a:r>
            <a:r>
              <a:rPr lang="ru-RU" sz="2400" dirty="0">
                <a:latin typeface="Arial" pitchFamily="34" charset="0"/>
                <a:cs typeface="Arial" pitchFamily="34" charset="0"/>
              </a:rPr>
              <a:t>очереди изображайте звонок телефона. Поговорите с ребёнком от своего имени, задавая простые вопросы.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Меняйтесь </a:t>
            </a:r>
            <a:r>
              <a:rPr lang="ru-RU" sz="2400" dirty="0">
                <a:latin typeface="Arial" pitchFamily="34" charset="0"/>
                <a:cs typeface="Arial" pitchFamily="34" charset="0"/>
              </a:rPr>
              <a:t>ролями.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Разговаривайте </a:t>
            </a:r>
            <a:r>
              <a:rPr lang="ru-RU" sz="2400" dirty="0">
                <a:latin typeface="Arial" pitchFamily="34" charset="0"/>
                <a:cs typeface="Arial" pitchFamily="34" charset="0"/>
              </a:rPr>
              <a:t>от имени животных, игрушек.</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548680"/>
            <a:ext cx="8229600" cy="6729611"/>
          </a:xfrm>
        </p:spPr>
        <p:txBody>
          <a:bodyPr/>
          <a:lstStyle/>
          <a:p>
            <a:pPr algn="ctr">
              <a:buNone/>
            </a:pPr>
            <a:r>
              <a:rPr lang="ru-RU" b="1" u="sng" dirty="0">
                <a:latin typeface="Arial" pitchFamily="34" charset="0"/>
                <a:cs typeface="Arial" pitchFamily="34" charset="0"/>
              </a:rPr>
              <a:t>ЧЕМ ЗАНЯТЬСЯ? </a:t>
            </a:r>
            <a:endParaRPr lang="ru-RU" b="1" u="sng"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Поговорите </a:t>
            </a:r>
            <a:r>
              <a:rPr lang="ru-RU" sz="2400" dirty="0">
                <a:latin typeface="Arial" pitchFamily="34" charset="0"/>
                <a:cs typeface="Arial" pitchFamily="34" charset="0"/>
              </a:rPr>
              <a:t>с ребенком о том, что можно делать в лесу (гулять, отдыхать, слушать птиц).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Пусть </a:t>
            </a:r>
            <a:r>
              <a:rPr lang="ru-RU" sz="2400" dirty="0">
                <a:latin typeface="Arial" pitchFamily="34" charset="0"/>
                <a:cs typeface="Arial" pitchFamily="34" charset="0"/>
              </a:rPr>
              <a:t>он придумает, что можно делать с цветами (нюхать, поливать); что делает дворник (убирает, подметает).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Каждый </a:t>
            </a:r>
            <a:r>
              <a:rPr lang="ru-RU" sz="2400" dirty="0">
                <a:latin typeface="Arial" pitchFamily="34" charset="0"/>
                <a:cs typeface="Arial" pitchFamily="34" charset="0"/>
              </a:rPr>
              <a:t>раз задавайте вопросы так, чтобы при ответе ребенок использовал разные времена, числа, лица.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29600" cy="6513587"/>
          </a:xfrm>
        </p:spPr>
        <p:txBody>
          <a:bodyPr/>
          <a:lstStyle/>
          <a:p>
            <a:pPr algn="ctr">
              <a:buNone/>
            </a:pPr>
            <a:r>
              <a:rPr lang="ru-RU" b="1" u="sng" dirty="0">
                <a:latin typeface="Arial" pitchFamily="34" charset="0"/>
                <a:cs typeface="Arial" pitchFamily="34" charset="0"/>
              </a:rPr>
              <a:t>ЗАГАДАЛКИ. </a:t>
            </a:r>
            <a:endParaRPr lang="ru-RU" b="1" u="sng"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воображения. </a:t>
            </a:r>
            <a:endParaRPr lang="ru-RU" sz="2400" b="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Выберите </a:t>
            </a:r>
            <a:r>
              <a:rPr lang="ru-RU" sz="2400" dirty="0">
                <a:latin typeface="Arial" pitchFamily="34" charset="0"/>
                <a:cs typeface="Arial" pitchFamily="34" charset="0"/>
              </a:rPr>
              <a:t>ведущего. Он загадывает предмет и, не называя самого объекта, описывает его свойства, рассказывает, как он используется. Остальные игроки должны отгадать задуманный предмет.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Например</a:t>
            </a:r>
            <a:r>
              <a:rPr lang="ru-RU" sz="2400" dirty="0">
                <a:latin typeface="Arial" pitchFamily="34" charset="0"/>
                <a:cs typeface="Arial" pitchFamily="34" charset="0"/>
              </a:rPr>
              <a:t>, высокий, стеклянный, из него можно пить сок или воду. (стакан).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Потом </a:t>
            </a:r>
            <a:r>
              <a:rPr lang="ru-RU" sz="2400" dirty="0">
                <a:latin typeface="Arial" pitchFamily="34" charset="0"/>
                <a:cs typeface="Arial" pitchFamily="34" charset="0"/>
              </a:rPr>
              <a:t>поменяйтесь ролями.</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lstStyle/>
          <a:p>
            <a:pPr algn="ctr">
              <a:buNone/>
            </a:pPr>
            <a:r>
              <a:rPr lang="ru-RU" b="1" u="sng" dirty="0">
                <a:latin typeface="Arial" pitchFamily="34" charset="0"/>
                <a:cs typeface="Arial" pitchFamily="34" charset="0"/>
              </a:rPr>
              <a:t>БОЛЬШЕ СЛОВ. </a:t>
            </a:r>
            <a:endParaRPr lang="ru-RU" b="1" u="sng"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учит образовывать длинные слова.</a:t>
            </a:r>
            <a:r>
              <a:rPr lang="ru-RU" sz="2400" dirty="0">
                <a:latin typeface="Arial" pitchFamily="34" charset="0"/>
                <a:cs typeface="Arial" pitchFamily="34" charset="0"/>
              </a:rPr>
              <a:t>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Попробуйте </a:t>
            </a:r>
            <a:r>
              <a:rPr lang="ru-RU" sz="2400" dirty="0">
                <a:latin typeface="Arial" pitchFamily="34" charset="0"/>
                <a:cs typeface="Arial" pitchFamily="34" charset="0"/>
              </a:rPr>
              <a:t>с ребенком одним словом назвать какой-нибудь признак или свойство предмета. </a:t>
            </a:r>
            <a:endParaRPr lang="ru-RU" sz="2400"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Например</a:t>
            </a:r>
            <a:r>
              <a:rPr lang="ru-RU" sz="2400" i="1" dirty="0">
                <a:latin typeface="Arial" pitchFamily="34" charset="0"/>
                <a:cs typeface="Arial" pitchFamily="34" charset="0"/>
              </a:rPr>
              <a:t>, у зайчика длинные уши, значит, он—длинноухий, у папы глаза серые, значит, он—сероглазый.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04664"/>
            <a:ext cx="8229600" cy="7305675"/>
          </a:xfrm>
        </p:spPr>
        <p:txBody>
          <a:bodyPr/>
          <a:lstStyle/>
          <a:p>
            <a:pPr algn="ctr">
              <a:buNone/>
            </a:pPr>
            <a:r>
              <a:rPr lang="ru-RU" b="1" u="sng" dirty="0" smtClean="0">
                <a:latin typeface="Arial" pitchFamily="34" charset="0"/>
                <a:cs typeface="Arial" pitchFamily="34" charset="0"/>
              </a:rPr>
              <a:t>КТО </a:t>
            </a:r>
            <a:r>
              <a:rPr lang="ru-RU" b="1" u="sng" dirty="0">
                <a:latin typeface="Arial" pitchFamily="34" charset="0"/>
                <a:cs typeface="Arial" pitchFamily="34" charset="0"/>
              </a:rPr>
              <a:t>ЕСТЬ КТО? </a:t>
            </a:r>
            <a:endParaRPr lang="ru-RU" b="1" u="sng"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знакомит с основами формообразования имён существительных. </a:t>
            </a:r>
            <a:endParaRPr lang="ru-RU" sz="2400" b="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Рассуждайте </a:t>
            </a:r>
            <a:r>
              <a:rPr lang="ru-RU" sz="2400" dirty="0">
                <a:latin typeface="Arial" pitchFamily="34" charset="0"/>
                <a:cs typeface="Arial" pitchFamily="34" charset="0"/>
              </a:rPr>
              <a:t>с ребенком о том, как называются животные-папы, животные-мамы и их детки. Например, если папа—слон, то мама—слониха, а их ребенок—слонёнок и т. 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548681"/>
            <a:ext cx="8229600" cy="6309320"/>
          </a:xfrm>
        </p:spPr>
        <p:txBody>
          <a:bodyPr>
            <a:normAutofit/>
          </a:bodyPr>
          <a:lstStyle/>
          <a:p>
            <a:pPr algn="ctr">
              <a:buNone/>
            </a:pPr>
            <a:r>
              <a:rPr lang="ru-RU" b="1" u="sng" dirty="0">
                <a:latin typeface="Arial" pitchFamily="34" charset="0"/>
                <a:cs typeface="Arial" pitchFamily="34" charset="0"/>
              </a:rPr>
              <a:t>СКОРОГОВОРКИ. </a:t>
            </a:r>
            <a:endParaRPr lang="ru-RU" b="1" u="sng"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Скороговорок </a:t>
            </a:r>
            <a:r>
              <a:rPr lang="ru-RU" sz="2400" dirty="0">
                <a:latin typeface="Arial" pitchFamily="34" charset="0"/>
                <a:cs typeface="Arial" pitchFamily="34" charset="0"/>
              </a:rPr>
              <a:t>существует великое множество. Выбирайте те, которые соответствуют знаниям ребенка, смысл слов в которых он в состоянии понять. Проговаривайте </a:t>
            </a:r>
            <a:r>
              <a:rPr lang="ru-RU" dirty="0">
                <a:latin typeface="Arial" pitchFamily="34" charset="0"/>
                <a:cs typeface="Arial" pitchFamily="34" charset="0"/>
              </a:rPr>
              <a:t>скороговорку</a:t>
            </a:r>
            <a:r>
              <a:rPr lang="ru-RU" sz="2400" dirty="0">
                <a:latin typeface="Arial" pitchFamily="34" charset="0"/>
                <a:cs typeface="Arial" pitchFamily="34" charset="0"/>
              </a:rPr>
              <a:t> сначала сами, а потом вместе с ребенком. Обязательно обыгрывайте её интонацией.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Главное—не </a:t>
            </a:r>
            <a:r>
              <a:rPr lang="ru-RU" sz="2400" dirty="0">
                <a:latin typeface="Arial" pitchFamily="34" charset="0"/>
                <a:cs typeface="Arial" pitchFamily="34" charset="0"/>
              </a:rPr>
              <a:t>заставлять ребенка выговаривать, а сделать так, чтобы ему было интересно и хотелось произнести те же самые слова, что и вы.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Для </a:t>
            </a:r>
            <a:r>
              <a:rPr lang="ru-RU" sz="2400" dirty="0">
                <a:latin typeface="Arial" pitchFamily="34" charset="0"/>
                <a:cs typeface="Arial" pitchFamily="34" charset="0"/>
              </a:rPr>
              <a:t>этого начните фразу скороговорки, а ребенок пусть закончит её. Постепенно, когда ребенок выучит слова, увеличивайте скорость произношения.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a:bodyPr>
          <a:lstStyle/>
          <a:p>
            <a:pPr algn="ctr">
              <a:buNone/>
            </a:pP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Поскольку </a:t>
            </a:r>
            <a:r>
              <a:rPr lang="ru-RU" sz="2400" dirty="0">
                <a:latin typeface="Arial" pitchFamily="34" charset="0"/>
                <a:cs typeface="Arial" pitchFamily="34" charset="0"/>
              </a:rPr>
              <a:t>в возрасте от двух до трёх лет происходит значительный скачок в развитии речи (от 50 до 1200 слов), то целесообразно уделить этому особое внимание. Чтобы ребёнок мог свободно выражать свои мысли и желания, у него должен быть богатый словарный запас. </a:t>
            </a:r>
            <a:endParaRPr lang="ru-RU" sz="2400" dirty="0" smtClean="0">
              <a:latin typeface="Arial" pitchFamily="34" charset="0"/>
              <a:cs typeface="Arial" pitchFamily="34" charset="0"/>
            </a:endParaRPr>
          </a:p>
          <a:p>
            <a:pPr algn="ctr">
              <a:buNone/>
            </a:pPr>
            <a:endParaRPr lang="ru-RU" sz="2400" b="1"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Поэтому </a:t>
            </a:r>
            <a:r>
              <a:rPr lang="ru-RU" sz="2400" b="1" dirty="0">
                <a:latin typeface="Arial" pitchFamily="34" charset="0"/>
                <a:cs typeface="Arial" pitchFamily="34" charset="0"/>
              </a:rPr>
              <a:t>приучите себя проговаривать все действия, которые вы совершаете с ребёнком.</a:t>
            </a:r>
          </a:p>
        </p:txBody>
      </p:sp>
    </p:spTree>
  </p:cSld>
  <p:clrMapOvr>
    <a:masterClrMapping/>
  </p:clrMapOvr>
  <p:transition>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a:bodyPr>
          <a:lstStyle/>
          <a:p>
            <a:pPr algn="ctr">
              <a:buNone/>
            </a:pPr>
            <a:r>
              <a:rPr lang="ru-RU" sz="2400" i="1" dirty="0">
                <a:latin typeface="Arial" pitchFamily="34" charset="0"/>
                <a:cs typeface="Arial" pitchFamily="34" charset="0"/>
              </a:rPr>
              <a:t>Течёт речка, печёт печка.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У </a:t>
            </a:r>
            <a:r>
              <a:rPr lang="ru-RU" sz="2400" i="1" dirty="0">
                <a:latin typeface="Arial" pitchFamily="34" charset="0"/>
                <a:cs typeface="Arial" pitchFamily="34" charset="0"/>
              </a:rPr>
              <a:t>ежа—ежата, у ужа—ужата. У редьки и репки корни крепки.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У </a:t>
            </a:r>
            <a:r>
              <a:rPr lang="ru-RU" sz="2400" i="1" dirty="0">
                <a:latin typeface="Arial" pitchFamily="34" charset="0"/>
                <a:cs typeface="Arial" pitchFamily="34" charset="0"/>
              </a:rPr>
              <a:t>четырёх черепашек по четыре </a:t>
            </a:r>
            <a:r>
              <a:rPr lang="ru-RU" sz="2400" i="1" dirty="0" err="1">
                <a:latin typeface="Arial" pitchFamily="34" charset="0"/>
                <a:cs typeface="Arial" pitchFamily="34" charset="0"/>
              </a:rPr>
              <a:t>черепашонка</a:t>
            </a:r>
            <a:r>
              <a:rPr lang="ru-RU" sz="2400" i="1" dirty="0" smtClean="0">
                <a:latin typeface="Arial" pitchFamily="34" charset="0"/>
                <a:cs typeface="Arial" pitchFamily="34" charset="0"/>
              </a:rPr>
              <a:t>.</a:t>
            </a:r>
          </a:p>
          <a:p>
            <a:pPr algn="ctr">
              <a:buNone/>
            </a:pPr>
            <a:r>
              <a:rPr lang="ru-RU" sz="2400" i="1" dirty="0" smtClean="0">
                <a:latin typeface="Arial" pitchFamily="34" charset="0"/>
                <a:cs typeface="Arial" pitchFamily="34" charset="0"/>
              </a:rPr>
              <a:t> </a:t>
            </a:r>
            <a:r>
              <a:rPr lang="ru-RU" sz="2400" i="1" dirty="0">
                <a:latin typeface="Arial" pitchFamily="34" charset="0"/>
                <a:cs typeface="Arial" pitchFamily="34" charset="0"/>
              </a:rPr>
              <a:t>На дворе трава, на траве дрова.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Щиплет </a:t>
            </a:r>
            <a:r>
              <a:rPr lang="ru-RU" sz="2400" i="1" dirty="0">
                <a:latin typeface="Arial" pitchFamily="34" charset="0"/>
                <a:cs typeface="Arial" pitchFamily="34" charset="0"/>
              </a:rPr>
              <a:t>девочкам мороз ножки, ручки, ушки, щёчки, нос.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От </a:t>
            </a:r>
            <a:r>
              <a:rPr lang="ru-RU" sz="2400" i="1" dirty="0">
                <a:latin typeface="Arial" pitchFamily="34" charset="0"/>
                <a:cs typeface="Arial" pitchFamily="34" charset="0"/>
              </a:rPr>
              <a:t>топота копыт пыль по полю летит.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Шла </a:t>
            </a:r>
            <a:r>
              <a:rPr lang="ru-RU" sz="2400" i="1" dirty="0">
                <a:latin typeface="Arial" pitchFamily="34" charset="0"/>
                <a:cs typeface="Arial" pitchFamily="34" charset="0"/>
              </a:rPr>
              <a:t>Саша по шоссе и сосала сушку.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988840"/>
            <a:ext cx="8229600" cy="5865515"/>
          </a:xfrm>
        </p:spPr>
        <p:txBody>
          <a:bodyPr/>
          <a:lstStyle/>
          <a:p>
            <a:pPr algn="ctr">
              <a:buNone/>
            </a:pPr>
            <a:r>
              <a:rPr lang="ru-RU" b="1" dirty="0">
                <a:latin typeface="Arial" pitchFamily="34" charset="0"/>
                <a:cs typeface="Arial" pitchFamily="34" charset="0"/>
              </a:rPr>
              <a:t>Следите за Вашей речью. </a:t>
            </a:r>
            <a:endParaRPr lang="ru-RU" b="1" dirty="0" smtClean="0">
              <a:latin typeface="Arial" pitchFamily="34" charset="0"/>
              <a:cs typeface="Arial" pitchFamily="34" charset="0"/>
            </a:endParaRPr>
          </a:p>
          <a:p>
            <a:pPr algn="ctr">
              <a:buNone/>
            </a:pPr>
            <a:r>
              <a:rPr lang="ru-RU" b="1" dirty="0" smtClean="0">
                <a:latin typeface="Arial" pitchFamily="34" charset="0"/>
                <a:cs typeface="Arial" pitchFamily="34" charset="0"/>
              </a:rPr>
              <a:t>Она </a:t>
            </a:r>
            <a:r>
              <a:rPr lang="ru-RU" b="1" dirty="0">
                <a:latin typeface="Arial" pitchFamily="34" charset="0"/>
                <a:cs typeface="Arial" pitchFamily="34" charset="0"/>
              </a:rPr>
              <a:t>показатель того, что Вас наполняет!!! </a:t>
            </a:r>
            <a:endParaRPr lang="ru-RU" b="1" dirty="0" smtClean="0">
              <a:latin typeface="Arial" pitchFamily="34" charset="0"/>
              <a:cs typeface="Arial" pitchFamily="34" charset="0"/>
            </a:endParaRPr>
          </a:p>
          <a:p>
            <a:pPr algn="ctr">
              <a:buNone/>
            </a:pPr>
            <a:endParaRPr lang="ru-RU" b="1" dirty="0">
              <a:latin typeface="Arial" pitchFamily="34" charset="0"/>
              <a:cs typeface="Arial" pitchFamily="34" charset="0"/>
            </a:endParaRPr>
          </a:p>
          <a:p>
            <a:pPr algn="ctr">
              <a:buNone/>
            </a:pPr>
            <a:r>
              <a:rPr lang="ru-RU" b="1" dirty="0" smtClean="0">
                <a:latin typeface="Arial" pitchFamily="34" charset="0"/>
                <a:cs typeface="Arial" pitchFamily="34" charset="0"/>
              </a:rPr>
              <a:t>СПАСИБО </a:t>
            </a:r>
            <a:r>
              <a:rPr lang="ru-RU" b="1" dirty="0">
                <a:latin typeface="Arial" pitchFamily="34" charset="0"/>
                <a:cs typeface="Arial" pitchFamily="34" charset="0"/>
              </a:rPr>
              <a:t>ЗА 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548680"/>
            <a:ext cx="8229600" cy="5145435"/>
          </a:xfrm>
        </p:spPr>
        <p:txBody>
          <a:bodyPr/>
          <a:lstStyle/>
          <a:p>
            <a:pPr>
              <a:buNone/>
            </a:pPr>
            <a:endParaRPr lang="ru-RU" b="1" dirty="0" smtClean="0"/>
          </a:p>
          <a:p>
            <a:pPr algn="ctr">
              <a:buNone/>
            </a:pPr>
            <a:r>
              <a:rPr lang="ru-RU" b="1" dirty="0" smtClean="0"/>
              <a:t>Необходимо </a:t>
            </a:r>
            <a:r>
              <a:rPr lang="ru-RU" b="1" dirty="0"/>
              <a:t>научить малыша правильному дыханию и развивать его артикуляционный аппарат. </a:t>
            </a:r>
            <a:endParaRPr lang="ru-RU" b="1" dirty="0" smtClean="0"/>
          </a:p>
          <a:p>
            <a:pPr algn="ctr">
              <a:buNone/>
            </a:pPr>
            <a:endParaRPr lang="ru-RU" dirty="0" smtClean="0"/>
          </a:p>
          <a:p>
            <a:pPr algn="ctr">
              <a:buNone/>
            </a:pPr>
            <a:r>
              <a:rPr lang="ru-RU" dirty="0" smtClean="0"/>
              <a:t>Для </a:t>
            </a:r>
            <a:r>
              <a:rPr lang="ru-RU" dirty="0"/>
              <a:t>того, чтобы ребёнок мог легко говорить длинными сложными предложениями. Артикуляцию очень хорошо развивают скороговорки.</a:t>
            </a:r>
          </a:p>
        </p:txBody>
      </p:sp>
      <p:pic>
        <p:nvPicPr>
          <p:cNvPr id="2050" name="Picture 2" descr="C:\Users\Компьютер 1\Desktop\Отчет Баскакова\i.jpg"/>
          <p:cNvPicPr>
            <a:picLocks noChangeAspect="1" noChangeArrowheads="1"/>
          </p:cNvPicPr>
          <p:nvPr/>
        </p:nvPicPr>
        <p:blipFill>
          <a:blip r:embed="rId2" cstate="print"/>
          <a:srcRect/>
          <a:stretch>
            <a:fillRect/>
          </a:stretch>
        </p:blipFill>
        <p:spPr bwMode="auto">
          <a:xfrm>
            <a:off x="2987824" y="4003786"/>
            <a:ext cx="2952328" cy="285421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8229600" cy="5865515"/>
          </a:xfrm>
        </p:spPr>
        <p:txBody>
          <a:bodyPr>
            <a:normAutofit/>
          </a:bodyPr>
          <a:lstStyle/>
          <a:p>
            <a:pPr algn="ctr">
              <a:buNone/>
            </a:pPr>
            <a:r>
              <a:rPr lang="ru-RU" dirty="0"/>
              <a:t> </a:t>
            </a:r>
            <a:endParaRPr lang="ru-RU" dirty="0" smtClean="0"/>
          </a:p>
          <a:p>
            <a:pPr algn="ctr">
              <a:buNone/>
            </a:pPr>
            <a:r>
              <a:rPr lang="ru-RU" sz="2400" dirty="0" smtClean="0">
                <a:latin typeface="Arial" pitchFamily="34" charset="0"/>
                <a:cs typeface="Arial" pitchFamily="34" charset="0"/>
              </a:rPr>
              <a:t>Кроме </a:t>
            </a:r>
            <a:r>
              <a:rPr lang="ru-RU" sz="2400" dirty="0">
                <a:latin typeface="Arial" pitchFamily="34" charset="0"/>
                <a:cs typeface="Arial" pitchFamily="34" charset="0"/>
              </a:rPr>
              <a:t>упражнений для дыхания и скороговорок нужно, проговаривая с ребёнком все действия, </a:t>
            </a:r>
            <a:r>
              <a:rPr lang="ru-RU" sz="2400" b="1" dirty="0">
                <a:latin typeface="Arial" pitchFamily="34" charset="0"/>
                <a:cs typeface="Arial" pitchFamily="34" charset="0"/>
              </a:rPr>
              <a:t>следить за правильным произношением и ударением в словах</a:t>
            </a:r>
            <a:r>
              <a:rPr lang="ru-RU" sz="2400" b="1" dirty="0" smtClean="0">
                <a:latin typeface="Arial" pitchFamily="34" charset="0"/>
                <a:cs typeface="Arial" pitchFamily="34" charset="0"/>
              </a:rPr>
              <a:t>.</a:t>
            </a:r>
          </a:p>
          <a:p>
            <a:pPr algn="ctr">
              <a:buNone/>
            </a:pPr>
            <a:r>
              <a:rPr lang="ru-RU" sz="2400" dirty="0">
                <a:latin typeface="Arial" pitchFamily="34" charset="0"/>
                <a:cs typeface="Arial" pitchFamily="34" charset="0"/>
              </a:rPr>
              <a:t>Чтобы развить речь ребёнка многосторонне, нужен комплексный подход. Занимаясь с малышом, обращайте его внимание на качества, свойства того или иного предмета, используя в своей речи как можно больше прилагательных для описаний. Обогащайте речь ребёнка синонимами, омонимами и т.д.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Постарайтесь </a:t>
            </a:r>
            <a:r>
              <a:rPr lang="ru-RU" sz="2400" dirty="0">
                <a:latin typeface="Arial" pitchFamily="34" charset="0"/>
                <a:cs typeface="Arial" pitchFamily="34" charset="0"/>
              </a:rPr>
              <a:t>сделать ваши занятия интересными и весёлыми!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52928" cy="4176464"/>
          </a:xfrm>
        </p:spPr>
        <p:txBody>
          <a:bodyPr>
            <a:normAutofit fontScale="92500" lnSpcReduction="10000"/>
          </a:bodyPr>
          <a:lstStyle/>
          <a:p>
            <a:pPr algn="ctr">
              <a:buNone/>
            </a:pPr>
            <a:r>
              <a:rPr lang="ru-RU" sz="2400" b="1" dirty="0">
                <a:latin typeface="Arial" pitchFamily="34" charset="0"/>
                <a:cs typeface="Arial" pitchFamily="34" charset="0"/>
              </a:rPr>
              <a:t>Поскольку при грамотном дыхании мы произносим все слова на выдохе, существует множество игр на тренировку именно этой фазы дыхания. </a:t>
            </a:r>
            <a:endParaRPr lang="ru-RU" sz="2400" b="1" dirty="0" smtClean="0">
              <a:latin typeface="Arial" pitchFamily="34" charset="0"/>
              <a:cs typeface="Arial" pitchFamily="34" charset="0"/>
            </a:endParaRPr>
          </a:p>
          <a:p>
            <a:pPr algn="ctr">
              <a:buNone/>
            </a:pPr>
            <a:endParaRPr lang="ru-RU" sz="2400" b="1" i="1" u="sng" dirty="0" smtClean="0">
              <a:latin typeface="Arial" pitchFamily="34" charset="0"/>
              <a:cs typeface="Arial" pitchFamily="34" charset="0"/>
            </a:endParaRPr>
          </a:p>
          <a:p>
            <a:pPr algn="ctr">
              <a:buNone/>
            </a:pPr>
            <a:r>
              <a:rPr lang="ru-RU" sz="2400" b="1" i="1" u="sng" dirty="0" smtClean="0">
                <a:latin typeface="Arial" pitchFamily="34" charset="0"/>
                <a:cs typeface="Arial" pitchFamily="34" charset="0"/>
              </a:rPr>
              <a:t>ДУДОЧКИ </a:t>
            </a:r>
            <a:r>
              <a:rPr lang="ru-RU" sz="2400" b="1" i="1" u="sng" dirty="0">
                <a:latin typeface="Arial" pitchFamily="34" charset="0"/>
                <a:cs typeface="Arial" pitchFamily="34" charset="0"/>
              </a:rPr>
              <a:t>И СВИСТУЛЬКИ. </a:t>
            </a:r>
            <a:endParaRPr lang="ru-RU" sz="2400" b="1" i="1" u="sng"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Выбирайте </a:t>
            </a:r>
            <a:r>
              <a:rPr lang="ru-RU" sz="2400" dirty="0">
                <a:latin typeface="Arial" pitchFamily="34" charset="0"/>
                <a:cs typeface="Arial" pitchFamily="34" charset="0"/>
              </a:rPr>
              <a:t>свистульки, которые нравятся ребёнку внешне, удобны для его рук и с негромким свистом. Дудочка усложняет задачу и одновременно с этим делает её более интересной и </a:t>
            </a:r>
            <a:r>
              <a:rPr lang="ru-RU" sz="2400" dirty="0" smtClean="0">
                <a:latin typeface="Arial" pitchFamily="34" charset="0"/>
                <a:cs typeface="Arial" pitchFamily="34" charset="0"/>
              </a:rPr>
              <a:t>занимательной</a:t>
            </a:r>
            <a:r>
              <a:rPr lang="ru-RU" sz="2400" dirty="0">
                <a:latin typeface="Arial" pitchFamily="34" charset="0"/>
                <a:cs typeface="Arial" pitchFamily="34" charset="0"/>
              </a:rPr>
              <a:t>. Ведь дудочка, обладая мелодичным звучанием, позволяет получать разные звуки. </a:t>
            </a:r>
            <a:endParaRPr lang="ru-RU" sz="2400" dirty="0" smtClean="0">
              <a:latin typeface="Arial" pitchFamily="34" charset="0"/>
              <a:cs typeface="Arial" pitchFamily="34" charset="0"/>
            </a:endParaRPr>
          </a:p>
          <a:p>
            <a:pPr algn="ctr">
              <a:buNone/>
            </a:pPr>
            <a:endParaRPr lang="ru-RU" sz="2400" b="1" i="1" u="sng" dirty="0" smtClean="0">
              <a:latin typeface="Arial" pitchFamily="34" charset="0"/>
              <a:cs typeface="Arial" pitchFamily="34" charset="0"/>
            </a:endParaRPr>
          </a:p>
          <a:p>
            <a:pPr algn="ctr">
              <a:buNone/>
            </a:pPr>
            <a:r>
              <a:rPr lang="ru-RU" sz="2400" b="1" i="1" u="sng" dirty="0" smtClean="0">
                <a:latin typeface="Arial" pitchFamily="34" charset="0"/>
                <a:cs typeface="Arial" pitchFamily="34" charset="0"/>
              </a:rPr>
              <a:t>МЫЛЬНЫЕ </a:t>
            </a:r>
            <a:r>
              <a:rPr lang="ru-RU" sz="2400" b="1" i="1" u="sng" dirty="0">
                <a:latin typeface="Arial" pitchFamily="34" charset="0"/>
                <a:cs typeface="Arial" pitchFamily="34" charset="0"/>
              </a:rPr>
              <a:t>ПУЗЫРИ</a:t>
            </a:r>
            <a:r>
              <a:rPr lang="ru-RU" b="1" i="1" u="sng" dirty="0">
                <a:latin typeface="Arial" pitchFamily="34" charset="0"/>
                <a:cs typeface="Arial" pitchFamily="34" charset="0"/>
              </a:rPr>
              <a:t>.</a:t>
            </a:r>
          </a:p>
        </p:txBody>
      </p:sp>
      <p:pic>
        <p:nvPicPr>
          <p:cNvPr id="3075" name="Picture 3" descr="C:\Users\Компьютер 1\Desktop\Отчет Баскакова\HODUX3NdE2M.jpg"/>
          <p:cNvPicPr>
            <a:picLocks noChangeAspect="1" noChangeArrowheads="1"/>
          </p:cNvPicPr>
          <p:nvPr/>
        </p:nvPicPr>
        <p:blipFill>
          <a:blip r:embed="rId2" cstate="print"/>
          <a:srcRect/>
          <a:stretch>
            <a:fillRect/>
          </a:stretch>
        </p:blipFill>
        <p:spPr bwMode="auto">
          <a:xfrm>
            <a:off x="395536" y="4509120"/>
            <a:ext cx="2267744" cy="1417340"/>
          </a:xfrm>
          <a:prstGeom prst="rect">
            <a:avLst/>
          </a:prstGeom>
          <a:noFill/>
        </p:spPr>
      </p:pic>
      <p:pic>
        <p:nvPicPr>
          <p:cNvPr id="3077" name="Picture 5" descr="C:\Users\Компьютер 1\Desktop\Отчет Баскакова\Svistok-dudochka-KH-029-750x750.jpg"/>
          <p:cNvPicPr>
            <a:picLocks noChangeAspect="1" noChangeArrowheads="1"/>
          </p:cNvPicPr>
          <p:nvPr/>
        </p:nvPicPr>
        <p:blipFill>
          <a:blip r:embed="rId3" cstate="print"/>
          <a:srcRect/>
          <a:stretch>
            <a:fillRect/>
          </a:stretch>
        </p:blipFill>
        <p:spPr bwMode="auto">
          <a:xfrm>
            <a:off x="6372200" y="4365104"/>
            <a:ext cx="1656184" cy="165618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92697"/>
            <a:ext cx="8229600" cy="6165304"/>
          </a:xfrm>
        </p:spPr>
        <p:txBody>
          <a:bodyPr/>
          <a:lstStyle/>
          <a:p>
            <a:pPr algn="ctr">
              <a:buNone/>
            </a:pPr>
            <a:r>
              <a:rPr lang="ru-RU" b="1" i="1" u="sng" dirty="0" smtClean="0">
                <a:latin typeface="Arial" pitchFamily="34" charset="0"/>
                <a:cs typeface="Arial" pitchFamily="34" charset="0"/>
              </a:rPr>
              <a:t>КТО </a:t>
            </a:r>
            <a:r>
              <a:rPr lang="ru-RU" b="1" i="1" u="sng" dirty="0">
                <a:latin typeface="Arial" pitchFamily="34" charset="0"/>
                <a:cs typeface="Arial" pitchFamily="34" charset="0"/>
              </a:rPr>
              <a:t>ДОЛЬШЕ? </a:t>
            </a:r>
            <a:endParaRPr lang="ru-RU" b="1" i="1" u="sng"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В </a:t>
            </a:r>
            <a:r>
              <a:rPr lang="ru-RU" sz="2400" dirty="0">
                <a:latin typeface="Arial" pitchFamily="34" charset="0"/>
                <a:cs typeface="Arial" pitchFamily="34" charset="0"/>
              </a:rPr>
              <a:t>этой игре очень простые правила. Например, кто дольше протянет </a:t>
            </a:r>
            <a:r>
              <a:rPr lang="ru-RU" sz="2400" dirty="0" smtClean="0">
                <a:latin typeface="Arial" pitchFamily="34" charset="0"/>
                <a:cs typeface="Arial" pitchFamily="34" charset="0"/>
              </a:rPr>
              <a:t>звук</a:t>
            </a:r>
          </a:p>
          <a:p>
            <a:pPr algn="ctr">
              <a:buNone/>
            </a:pPr>
            <a:r>
              <a:rPr lang="ru-RU" b="1" dirty="0" smtClean="0">
                <a:latin typeface="Arial" pitchFamily="34" charset="0"/>
                <a:cs typeface="Arial" pitchFamily="34" charset="0"/>
              </a:rPr>
              <a:t> </a:t>
            </a:r>
            <a:r>
              <a:rPr lang="ru-RU" b="1" dirty="0">
                <a:latin typeface="Arial" pitchFamily="34" charset="0"/>
                <a:cs typeface="Arial" pitchFamily="34" charset="0"/>
              </a:rPr>
              <a:t>«а» </a:t>
            </a:r>
            <a:r>
              <a:rPr lang="ru-RU" sz="2400" dirty="0">
                <a:latin typeface="Arial" pitchFamily="34" charset="0"/>
                <a:cs typeface="Arial" pitchFamily="34" charset="0"/>
              </a:rPr>
              <a:t>или</a:t>
            </a:r>
            <a:r>
              <a:rPr lang="ru-RU" b="1" dirty="0">
                <a:latin typeface="Arial" pitchFamily="34" charset="0"/>
                <a:cs typeface="Arial" pitchFamily="34" charset="0"/>
              </a:rPr>
              <a:t> «у» </a:t>
            </a:r>
            <a:endParaRPr lang="ru-RU" b="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или </a:t>
            </a:r>
            <a:r>
              <a:rPr lang="ru-RU" sz="2400" dirty="0">
                <a:latin typeface="Arial" pitchFamily="34" charset="0"/>
                <a:cs typeface="Arial" pitchFamily="34" charset="0"/>
              </a:rPr>
              <a:t>любой другой гласный. Тянуть можно и некоторые согласные. Все дети любят играть в эту игру вместе с родителями. </a:t>
            </a:r>
            <a:endParaRPr lang="ru-RU" sz="2400"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Осталось </a:t>
            </a:r>
            <a:r>
              <a:rPr lang="ru-RU" sz="2400" dirty="0">
                <a:latin typeface="Arial" pitchFamily="34" charset="0"/>
                <a:cs typeface="Arial" pitchFamily="34" charset="0"/>
              </a:rPr>
              <a:t>только набрать воздуха.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29600" cy="5865515"/>
          </a:xfrm>
        </p:spPr>
        <p:txBody>
          <a:bodyPr/>
          <a:lstStyle/>
          <a:p>
            <a:pPr algn="ctr">
              <a:buNone/>
            </a:pPr>
            <a:r>
              <a:rPr lang="ru-RU" b="1" i="1" u="sng" dirty="0">
                <a:latin typeface="Arial" pitchFamily="34" charset="0"/>
                <a:cs typeface="Arial" pitchFamily="34" charset="0"/>
              </a:rPr>
              <a:t>ПОВТОРЯЙ ЗА МНОЙ. </a:t>
            </a:r>
            <a:endParaRPr lang="ru-RU" b="1" i="1" u="sng"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Формирует </a:t>
            </a:r>
            <a:r>
              <a:rPr lang="ru-RU" sz="2400" dirty="0">
                <a:latin typeface="Arial" pitchFamily="34" charset="0"/>
                <a:cs typeface="Arial" pitchFamily="34" charset="0"/>
              </a:rPr>
              <a:t>навыки правильного произношения, развивает артикуляционный аппарат. Читайте ребёнку короткие рифмовки и просите повторять за вами последний слог. </a:t>
            </a:r>
            <a:endParaRPr lang="ru-RU" sz="2400" dirty="0" smtClean="0">
              <a:latin typeface="Arial" pitchFamily="34" charset="0"/>
              <a:cs typeface="Arial" pitchFamily="34" charset="0"/>
            </a:endParaRPr>
          </a:p>
          <a:p>
            <a:pPr algn="ctr">
              <a:buNone/>
            </a:pP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Прибежала </a:t>
            </a:r>
            <a:r>
              <a:rPr lang="ru-RU" sz="2400" i="1" dirty="0">
                <a:latin typeface="Arial" pitchFamily="34" charset="0"/>
                <a:cs typeface="Arial" pitchFamily="34" charset="0"/>
              </a:rPr>
              <a:t>детвора—</a:t>
            </a:r>
            <a:r>
              <a:rPr lang="ru-RU" sz="2400" i="1" dirty="0" err="1">
                <a:latin typeface="Arial" pitchFamily="34" charset="0"/>
                <a:cs typeface="Arial" pitchFamily="34" charset="0"/>
              </a:rPr>
              <a:t>ра-ра-ра</a:t>
            </a:r>
            <a:r>
              <a:rPr lang="ru-RU" sz="2400" i="1" dirty="0">
                <a:latin typeface="Arial" pitchFamily="34" charset="0"/>
                <a:cs typeface="Arial" pitchFamily="34" charset="0"/>
              </a:rPr>
              <a:t>, </a:t>
            </a:r>
            <a:r>
              <a:rPr lang="ru-RU" sz="2400" i="1" dirty="0" err="1">
                <a:latin typeface="Arial" pitchFamily="34" charset="0"/>
                <a:cs typeface="Arial" pitchFamily="34" charset="0"/>
              </a:rPr>
              <a:t>ра-ра-ра</a:t>
            </a:r>
            <a:r>
              <a:rPr lang="ru-RU" sz="2400" i="1" dirty="0">
                <a:latin typeface="Arial" pitchFamily="34" charset="0"/>
                <a:cs typeface="Arial" pitchFamily="34" charset="0"/>
              </a:rPr>
              <a:t>.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Ногу </a:t>
            </a:r>
            <a:r>
              <a:rPr lang="ru-RU" sz="2400" i="1" dirty="0">
                <a:latin typeface="Arial" pitchFamily="34" charset="0"/>
                <a:cs typeface="Arial" pitchFamily="34" charset="0"/>
              </a:rPr>
              <a:t>выше, шаг смелей—лей-лей-лей, лей-лей-лей</a:t>
            </a:r>
            <a:r>
              <a:rPr lang="ru-RU" sz="2400" i="1" dirty="0" smtClean="0">
                <a:latin typeface="Arial" pitchFamily="34" charset="0"/>
                <a:cs typeface="Arial" pitchFamily="34" charset="0"/>
              </a:rPr>
              <a:t>.</a:t>
            </a:r>
          </a:p>
          <a:p>
            <a:pPr algn="ctr">
              <a:buNone/>
            </a:pPr>
            <a:r>
              <a:rPr lang="ru-RU" sz="2400" i="1" dirty="0" smtClean="0">
                <a:latin typeface="Arial" pitchFamily="34" charset="0"/>
                <a:cs typeface="Arial" pitchFamily="34" charset="0"/>
              </a:rPr>
              <a:t> </a:t>
            </a:r>
            <a:r>
              <a:rPr lang="ru-RU" sz="2400" i="1" dirty="0">
                <a:latin typeface="Arial" pitchFamily="34" charset="0"/>
                <a:cs typeface="Arial" pitchFamily="34" charset="0"/>
              </a:rPr>
              <a:t>Мы увидим листопад—</a:t>
            </a:r>
            <a:r>
              <a:rPr lang="ru-RU" sz="2400" i="1" dirty="0" err="1">
                <a:latin typeface="Arial" pitchFamily="34" charset="0"/>
                <a:cs typeface="Arial" pitchFamily="34" charset="0"/>
              </a:rPr>
              <a:t>пад-пад-пад</a:t>
            </a:r>
            <a:r>
              <a:rPr lang="ru-RU" sz="2400" i="1" dirty="0">
                <a:latin typeface="Arial" pitchFamily="34" charset="0"/>
                <a:cs typeface="Arial" pitchFamily="34" charset="0"/>
              </a:rPr>
              <a:t>, </a:t>
            </a:r>
            <a:r>
              <a:rPr lang="ru-RU" sz="2400" i="1" dirty="0" err="1">
                <a:latin typeface="Arial" pitchFamily="34" charset="0"/>
                <a:cs typeface="Arial" pitchFamily="34" charset="0"/>
              </a:rPr>
              <a:t>пад-пад-пад</a:t>
            </a:r>
            <a:r>
              <a:rPr lang="ru-RU" sz="2400" i="1" dirty="0">
                <a:latin typeface="Arial" pitchFamily="34" charset="0"/>
                <a:cs typeface="Arial" pitchFamily="34" charset="0"/>
              </a:rPr>
              <a:t>. </a:t>
            </a:r>
            <a:endParaRPr lang="ru-RU" sz="2400" i="1" dirty="0" smtClean="0">
              <a:latin typeface="Arial" pitchFamily="34" charset="0"/>
              <a:cs typeface="Arial" pitchFamily="34" charset="0"/>
            </a:endParaRPr>
          </a:p>
          <a:p>
            <a:pPr algn="ctr">
              <a:buNone/>
            </a:pPr>
            <a:r>
              <a:rPr lang="ru-RU" sz="2400" i="1" dirty="0" smtClean="0">
                <a:latin typeface="Arial" pitchFamily="34" charset="0"/>
                <a:cs typeface="Arial" pitchFamily="34" charset="0"/>
              </a:rPr>
              <a:t>Милый </a:t>
            </a:r>
            <a:r>
              <a:rPr lang="ru-RU" sz="2400" i="1" dirty="0">
                <a:latin typeface="Arial" pitchFamily="34" charset="0"/>
                <a:cs typeface="Arial" pitchFamily="34" charset="0"/>
              </a:rPr>
              <a:t>зайчик не скучай— чай-чай-чай, чай-чай-чай</a:t>
            </a:r>
            <a:r>
              <a:rPr lang="ru-RU" i="1" dirty="0">
                <a:latin typeface="Arial" pitchFamily="34" charset="0"/>
                <a:cs typeface="Arial" pitchFamily="34"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a:bodyPr>
          <a:lstStyle/>
          <a:p>
            <a:pPr algn="ctr">
              <a:buNone/>
            </a:pPr>
            <a:r>
              <a:rPr lang="ru-RU" b="1" u="sng" dirty="0">
                <a:latin typeface="Arial" pitchFamily="34" charset="0"/>
                <a:cs typeface="Arial" pitchFamily="34" charset="0"/>
              </a:rPr>
              <a:t>ПРОВОДИ МИШКУ</a:t>
            </a:r>
            <a:r>
              <a:rPr lang="ru-RU" b="1" u="sng" dirty="0" smtClean="0">
                <a:latin typeface="Arial" pitchFamily="34" charset="0"/>
                <a:cs typeface="Arial" pitchFamily="34" charset="0"/>
              </a:rPr>
              <a:t>.</a:t>
            </a:r>
          </a:p>
          <a:p>
            <a:pPr algn="ctr">
              <a:buNone/>
            </a:pPr>
            <a:r>
              <a:rPr lang="ru-RU" sz="2400" b="1" i="1" dirty="0">
                <a:latin typeface="Arial" pitchFamily="34" charset="0"/>
                <a:cs typeface="Arial" pitchFamily="34" charset="0"/>
              </a:rPr>
              <a:t>Способствует развитию речи, умения ориентироваться в пространстве.</a:t>
            </a:r>
          </a:p>
          <a:p>
            <a:pPr algn="ctr">
              <a:buNone/>
            </a:pPr>
            <a:r>
              <a:rPr lang="ru-RU" sz="2400" dirty="0" smtClean="0">
                <a:latin typeface="Arial" pitchFamily="34" charset="0"/>
                <a:cs typeface="Arial" pitchFamily="34" charset="0"/>
              </a:rPr>
              <a:t> </a:t>
            </a:r>
            <a:r>
              <a:rPr lang="ru-RU" sz="2400" dirty="0">
                <a:latin typeface="Arial" pitchFamily="34" charset="0"/>
                <a:cs typeface="Arial" pitchFamily="34" charset="0"/>
              </a:rPr>
              <a:t>Возьмите в руки мягкую игрушку мишку и голосом игрушки скажите ребёнку, что очень хотите познакомиться с домом, в котором живёт ваша семья. Попросите ребёнка проводить мишку и показать ему всё самое интересное. Пойдите на кухню, пусть ребёнок проводит мишку туда. На кухне голосом игрушки спрашивайте, как называются те или иные предметы, указывая на них (например, холодильник, плита, стол и т. д.) Интересуйтесь, для чего они нужны.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1"/>
            <a:ext cx="8229600" cy="4104456"/>
          </a:xfrm>
        </p:spPr>
        <p:txBody>
          <a:bodyPr>
            <a:normAutofit/>
          </a:bodyPr>
          <a:lstStyle/>
          <a:p>
            <a:pPr algn="ctr">
              <a:buNone/>
            </a:pPr>
            <a:r>
              <a:rPr lang="ru-RU" b="1" u="sng" dirty="0">
                <a:latin typeface="Arial" pitchFamily="34" charset="0"/>
                <a:cs typeface="Arial" pitchFamily="34" charset="0"/>
              </a:rPr>
              <a:t>ГОЛОСА ЖИВОТНЫХ. </a:t>
            </a:r>
            <a:endParaRPr lang="ru-RU" b="1" u="sng" dirty="0" smtClean="0">
              <a:latin typeface="Arial" pitchFamily="34" charset="0"/>
              <a:cs typeface="Arial" pitchFamily="34" charset="0"/>
            </a:endParaRPr>
          </a:p>
          <a:p>
            <a:pPr algn="ctr">
              <a:buNone/>
            </a:pPr>
            <a:r>
              <a:rPr lang="ru-RU" sz="2400" b="1" dirty="0" smtClean="0">
                <a:latin typeface="Arial" pitchFamily="34" charset="0"/>
                <a:cs typeface="Arial" pitchFamily="34" charset="0"/>
              </a:rPr>
              <a:t>Способствует </a:t>
            </a:r>
            <a:r>
              <a:rPr lang="ru-RU" sz="2400" b="1" dirty="0">
                <a:latin typeface="Arial" pitchFamily="34" charset="0"/>
                <a:cs typeface="Arial" pitchFamily="34" charset="0"/>
              </a:rPr>
              <a:t>развитию речи, артикуляционного аппарата, знакомит с животным миром. </a:t>
            </a:r>
            <a:endParaRPr lang="ru-RU" sz="2400" b="1" dirty="0" smtClean="0">
              <a:latin typeface="Arial" pitchFamily="34" charset="0"/>
              <a:cs typeface="Arial" pitchFamily="34" charset="0"/>
            </a:endParaRPr>
          </a:p>
          <a:p>
            <a:pPr algn="ctr">
              <a:buNone/>
            </a:pPr>
            <a:r>
              <a:rPr lang="ru-RU" sz="2400" dirty="0" smtClean="0">
                <a:latin typeface="Arial" pitchFamily="34" charset="0"/>
                <a:cs typeface="Arial" pitchFamily="34" charset="0"/>
              </a:rPr>
              <a:t>Покажите </a:t>
            </a:r>
            <a:r>
              <a:rPr lang="ru-RU" sz="2400" dirty="0">
                <a:latin typeface="Arial" pitchFamily="34" charset="0"/>
                <a:cs typeface="Arial" pitchFamily="34" charset="0"/>
              </a:rPr>
              <a:t>ребёнку картинки с животными, рассмотрите их внимательно. Расскажите малышу, где обитает то или иное животное, чем оно питается. Одновременно знакомьте ребёнка с голосами и звуками животных. Показывайте ребёнку картинки и попросите назвать изображённых животных и вспомнить, кто какие звуки издаёт.</a:t>
            </a:r>
          </a:p>
        </p:txBody>
      </p:sp>
      <p:pic>
        <p:nvPicPr>
          <p:cNvPr id="5122" name="Picture 2" descr="C:\Users\Компьютер 1\Desktop\Отчет Баскакова\s1200 (1).jpg"/>
          <p:cNvPicPr>
            <a:picLocks noChangeAspect="1" noChangeArrowheads="1"/>
          </p:cNvPicPr>
          <p:nvPr/>
        </p:nvPicPr>
        <p:blipFill>
          <a:blip r:embed="rId2" cstate="print"/>
          <a:srcRect/>
          <a:stretch>
            <a:fillRect/>
          </a:stretch>
        </p:blipFill>
        <p:spPr bwMode="auto">
          <a:xfrm>
            <a:off x="179512" y="4509120"/>
            <a:ext cx="2998309" cy="1944216"/>
          </a:xfrm>
          <a:prstGeom prst="rect">
            <a:avLst/>
          </a:prstGeom>
          <a:noFill/>
        </p:spPr>
      </p:pic>
      <p:pic>
        <p:nvPicPr>
          <p:cNvPr id="5124" name="Picture 4" descr="C:\Users\Компьютер 1\Desktop\Отчет Баскакова\cow_field_farm_bull_grass-56801_jpgd.jpg"/>
          <p:cNvPicPr>
            <a:picLocks noChangeAspect="1" noChangeArrowheads="1"/>
          </p:cNvPicPr>
          <p:nvPr/>
        </p:nvPicPr>
        <p:blipFill>
          <a:blip r:embed="rId3" cstate="print"/>
          <a:srcRect/>
          <a:stretch>
            <a:fillRect/>
          </a:stretch>
        </p:blipFill>
        <p:spPr bwMode="auto">
          <a:xfrm>
            <a:off x="3275856" y="4581128"/>
            <a:ext cx="2667259" cy="1872208"/>
          </a:xfrm>
          <a:prstGeom prst="rect">
            <a:avLst/>
          </a:prstGeom>
          <a:noFill/>
        </p:spPr>
      </p:pic>
      <p:pic>
        <p:nvPicPr>
          <p:cNvPr id="5125" name="Picture 5" descr="C:\Users\Компьютер 1\Desktop\Отчет Баскакова\Domestic_pig_Cubs_Two_487072.jpg"/>
          <p:cNvPicPr>
            <a:picLocks noChangeAspect="1" noChangeArrowheads="1"/>
          </p:cNvPicPr>
          <p:nvPr/>
        </p:nvPicPr>
        <p:blipFill>
          <a:blip r:embed="rId4" cstate="print"/>
          <a:srcRect/>
          <a:stretch>
            <a:fillRect/>
          </a:stretch>
        </p:blipFill>
        <p:spPr bwMode="auto">
          <a:xfrm>
            <a:off x="6012160" y="4581128"/>
            <a:ext cx="2817738" cy="187220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92</TotalTime>
  <Words>1102</Words>
  <Application>Microsoft Office PowerPoint</Application>
  <PresentationFormat>Экран (4:3)</PresentationFormat>
  <Paragraphs>95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Изящная</vt:lpstr>
      <vt:lpstr>ПРОЕКТ: Игры для  развития речи детей 1МЛАДШЕЙ ГРУППЫ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на развитие речи детей 2-3 лет</dc:title>
  <dc:creator>Елена Котова</dc:creator>
  <cp:lastModifiedBy>Елена Котова</cp:lastModifiedBy>
  <cp:revision>13</cp:revision>
  <dcterms:created xsi:type="dcterms:W3CDTF">2020-05-18T07:34:24Z</dcterms:created>
  <dcterms:modified xsi:type="dcterms:W3CDTF">2020-06-29T06:44:12Z</dcterms:modified>
</cp:coreProperties>
</file>