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79" r:id="rId2"/>
    <p:sldMasterId id="2147483689" r:id="rId3"/>
  </p:sldMasterIdLst>
  <p:sldIdLst>
    <p:sldId id="277" r:id="rId4"/>
    <p:sldId id="279" r:id="rId5"/>
    <p:sldId id="278" r:id="rId6"/>
    <p:sldId id="280" r:id="rId7"/>
    <p:sldId id="281" r:id="rId8"/>
    <p:sldId id="282" r:id="rId9"/>
    <p:sldId id="283" r:id="rId10"/>
    <p:sldId id="258" r:id="rId11"/>
    <p:sldId id="259" r:id="rId12"/>
    <p:sldId id="284" r:id="rId13"/>
    <p:sldId id="275" r:id="rId14"/>
    <p:sldId id="270" r:id="rId15"/>
    <p:sldId id="289" r:id="rId16"/>
    <p:sldId id="290" r:id="rId17"/>
    <p:sldId id="286" r:id="rId18"/>
    <p:sldId id="287" r:id="rId19"/>
    <p:sldId id="265" r:id="rId20"/>
    <p:sldId id="274" r:id="rId21"/>
    <p:sldId id="271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  <a:srgbClr val="996633"/>
    <a:srgbClr val="993300"/>
    <a:srgbClr val="FFFF00"/>
    <a:srgbClr val="FF9900"/>
    <a:srgbClr val="CC66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35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431EDD6-755D-47BA-9194-7B6D1CADF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FB339-4763-4017-B5C9-656AEFB95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A947F-6968-4538-9C9B-2FA0B1AB3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374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374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B0213-AA5F-43A1-BB3A-DFD3F835E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B9332-66E9-4AF6-91EB-3E03D8505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94A43-A850-4B7C-AEE4-3CFBCF0D9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88707-5883-4A07-BA07-4CF3F1DC1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D7958-E60E-4301-9576-DEC384886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57539-35B2-437B-8114-5B3383564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287D6-2798-42E1-9B56-E24FBC10B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EF90-3888-4EB6-AAD5-2D393E011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8BE62-A955-47F9-B6EE-D97B65437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63080-F227-432A-B3BF-B55C69D9F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F2D83-0CB7-458C-93F7-E411D6D5E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BC411-4BE7-4F77-8B7E-0136A375E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A4027-B213-494C-AEEF-19B4FF5C2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F716C-F1B6-440F-9E1A-EA4DE6674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1DA8F-6EC1-4E6B-A1E6-57F942F77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DE082-7F11-4863-9ADA-240F90FF4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84B7E-903A-4F87-BC9A-8E73A66F3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437E5-508B-42F0-ABA6-99608106D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87EDE-3068-4147-880E-E7CE89AD7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29CB2-BBB3-4931-8428-ABD042FFF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2B38A-D5E2-4B37-83B3-A52619456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36E0B-502C-4F4B-A139-0F744A1CA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3D325-3D06-4CE5-9DA5-EC90FF994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E395D-8078-4960-85B1-0092E0D92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D88B8-08F0-472F-B475-06AD8E61D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D617F-7CFC-4E9B-9CA6-36B9E025A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FEA4D-2804-4B8A-8AA7-B235907DF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C1B0A-6AE3-4058-B357-97D232CDD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0C22C-EB0D-4135-91B5-26AB850EF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2D2A-DE69-4077-A78E-C88A136AD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2F19E69-3B7C-4848-BD8C-8AEC43B7D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32EB4F2-8907-4D3A-97A0-35316D4A3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27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5CFB632-1F8F-4A0F-BC28-B9BF2CFE8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16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3.gif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  <a:latin typeface="Arial Black" pitchFamily="34" charset="0"/>
              </a:rPr>
              <a:t>Час общения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2" name="Picture 3" descr="http://i2.imgbb.ru/img7/9/2/5/9255b375ba3b4b9184080b48a86171ac_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057400"/>
            <a:ext cx="52387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&amp;KHcy;&amp;lcy;&amp;ocy;&amp;pcy;&amp;acy;&amp;jcy;&amp;tcy;&amp;iecy; &amp;vcy; &amp;lcy;&amp;acy;&amp;dcy;&amp;ocy;&amp;sh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33600"/>
            <a:ext cx="29146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Arial Black" pitchFamily="34" charset="0"/>
              </a:rPr>
              <a:t>Причины конфликтов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228600" y="2017713"/>
            <a:ext cx="6019800" cy="2935287"/>
          </a:xfrm>
        </p:spPr>
        <p:txBody>
          <a:bodyPr/>
          <a:lstStyle/>
          <a:p>
            <a:r>
              <a:rPr lang="ru-RU" smtClean="0"/>
              <a:t>несовпадение целей, желаний, оценок; </a:t>
            </a:r>
          </a:p>
          <a:p>
            <a:r>
              <a:rPr lang="ru-RU" smtClean="0"/>
              <a:t>неуважение к другим; </a:t>
            </a:r>
          </a:p>
          <a:p>
            <a:r>
              <a:rPr lang="ru-RU" smtClean="0"/>
              <a:t>неумение общаться</a:t>
            </a:r>
          </a:p>
        </p:txBody>
      </p:sp>
      <p:pic>
        <p:nvPicPr>
          <p:cNvPr id="16388" name="Picture 3" descr="siblings1"/>
          <p:cNvPicPr>
            <a:picLocks noChangeAspect="1" noChangeArrowheads="1"/>
          </p:cNvPicPr>
          <p:nvPr/>
        </p:nvPicPr>
        <p:blipFill>
          <a:blip r:embed="rId2" cstate="print"/>
          <a:srcRect l="8749" r="12500"/>
          <a:stretch>
            <a:fillRect/>
          </a:stretch>
        </p:blipFill>
        <p:spPr bwMode="auto">
          <a:xfrm>
            <a:off x="5105400" y="3124200"/>
            <a:ext cx="3814763" cy="3455988"/>
          </a:xfrm>
          <a:prstGeom prst="rect">
            <a:avLst/>
          </a:prstGeom>
          <a:noFill/>
          <a:ln w="76200" cmpd="tri">
            <a:solidFill>
              <a:srgbClr val="66FF66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685800" y="214313"/>
            <a:ext cx="8258175" cy="1462087"/>
          </a:xfrm>
        </p:spPr>
        <p:txBody>
          <a:bodyPr/>
          <a:lstStyle/>
          <a:p>
            <a:pPr eaLnBrk="1" hangingPunct="1"/>
            <a:r>
              <a:rPr lang="ru-RU" b="1" smtClean="0"/>
              <a:t>    </a:t>
            </a:r>
            <a:r>
              <a:rPr lang="ru-RU" b="1" smtClean="0">
                <a:solidFill>
                  <a:srgbClr val="FF0000"/>
                </a:solidFill>
                <a:latin typeface="Arial Black" pitchFamily="34" charset="0"/>
              </a:rPr>
              <a:t>Типы конфликтов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04800" y="1676400"/>
            <a:ext cx="8650288" cy="3810000"/>
          </a:xfrm>
          <a:ln>
            <a:solidFill>
              <a:srgbClr val="00B050"/>
            </a:solidFill>
          </a:ln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     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                        </a:t>
            </a:r>
            <a:r>
              <a:rPr lang="ru-RU" sz="2800" smtClean="0"/>
              <a:t>межличностный</a:t>
            </a:r>
          </a:p>
          <a:p>
            <a:pPr eaLnBrk="1" hangingPunct="1">
              <a:buFont typeface="Wingdings" pitchFamily="2" charset="2"/>
              <a:buNone/>
            </a:pPr>
            <a:endParaRPr lang="ru-RU" sz="27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700" smtClean="0"/>
              <a:t>внутриличностный  между   межгрупповой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700" smtClean="0"/>
              <a:t>                           личностью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700" smtClean="0"/>
              <a:t>                            и группой        </a:t>
            </a:r>
          </a:p>
          <a:p>
            <a:pPr eaLnBrk="1" hangingPunct="1">
              <a:buFont typeface="Wingdings" pitchFamily="2" charset="2"/>
              <a:buNone/>
            </a:pPr>
            <a:endParaRPr lang="ru-RU" sz="27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700" smtClean="0"/>
              <a:t>                      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1549400" y="1703388"/>
            <a:ext cx="484188" cy="2405062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105400" y="1698625"/>
            <a:ext cx="457200" cy="238601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3581400" y="1600200"/>
            <a:ext cx="457200" cy="2470150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8705929">
            <a:off x="6759575" y="1374775"/>
            <a:ext cx="484188" cy="1824038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416" name="Рисунок 16" descr="http://imwoman.ru/uploads/posts/2010-10/1288281687_fight_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446588"/>
            <a:ext cx="2376488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22" descr="http://wm-changer.ru/uploads/posts/2012-07/thumbs/1342971906_1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5418138"/>
            <a:ext cx="216058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Рисунок 25" descr="http://www.malinalife.ru/userfiles/picbig/img20111127005618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72338" y="3429000"/>
            <a:ext cx="187166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2" descr="http://yasamkadin.com/galeri/b/basimiza-gelmis-kotu-olaylari-anlatmak-giybet-olur-mu-20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495800"/>
            <a:ext cx="28130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5105400" cy="1219200"/>
          </a:xfrm>
        </p:spPr>
        <p:txBody>
          <a:bodyPr/>
          <a:lstStyle/>
          <a:p>
            <a:pPr eaLnBrk="1" hangingPunct="1"/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   В чём же вред  </a:t>
            </a:r>
            <a:br>
              <a:rPr lang="ru-RU" sz="3200" b="1" smtClean="0"/>
            </a:br>
            <a:r>
              <a:rPr lang="ru-RU" sz="3200" b="1" smtClean="0"/>
              <a:t>              конфликтов?</a:t>
            </a:r>
            <a:br>
              <a:rPr lang="ru-RU" sz="3200" b="1" smtClean="0"/>
            </a:br>
            <a:endParaRPr lang="ru-RU" sz="3200" b="1" smtClean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382000" cy="4343400"/>
          </a:xfrm>
        </p:spPr>
        <p:txBody>
          <a:bodyPr/>
          <a:lstStyle/>
          <a:p>
            <a:pPr eaLnBrk="1" hangingPunct="1"/>
            <a:r>
              <a:rPr lang="ru-RU" sz="2800" smtClean="0"/>
              <a:t>От конфликтов страдает                            достоинство человека. </a:t>
            </a:r>
          </a:p>
          <a:p>
            <a:pPr eaLnBrk="1" hangingPunct="1"/>
            <a:r>
              <a:rPr lang="ru-RU" sz="2800" smtClean="0"/>
              <a:t>На каждую минуту конфликта приходится 20 минут последующих переживаний, когда и работа не ладится, всё валится из рук. </a:t>
            </a:r>
          </a:p>
          <a:p>
            <a:pPr eaLnBrk="1" hangingPunct="1"/>
            <a:r>
              <a:rPr lang="ru-RU" sz="2800" smtClean="0"/>
              <a:t>Страдает физическое здоровье - поражаются нервы, сердце, сосуды. Поэтому нужно обязательно научиться предотвращать такие конфликты.</a:t>
            </a:r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</p:txBody>
      </p:sp>
      <p:pic>
        <p:nvPicPr>
          <p:cNvPr id="115717" name="Picture 5" descr="конфл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0"/>
            <a:ext cx="350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150938" y="381000"/>
            <a:ext cx="7793037" cy="1447800"/>
          </a:xfrm>
        </p:spPr>
        <p:txBody>
          <a:bodyPr/>
          <a:lstStyle/>
          <a:p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1800" b="1" smtClean="0">
                <a:solidFill>
                  <a:srgbClr val="FF0000"/>
                </a:solidFill>
              </a:rPr>
              <a:t>Тест «Оценка собственного поведения в конфликтной ситуации»</a:t>
            </a:r>
            <a:br>
              <a:rPr lang="ru-RU" sz="1800" b="1" smtClean="0">
                <a:solidFill>
                  <a:srgbClr val="FF0000"/>
                </a:solidFill>
              </a:rPr>
            </a:br>
            <a:r>
              <a:rPr lang="ru-RU" sz="1600" smtClean="0">
                <a:solidFill>
                  <a:schemeClr val="tx1"/>
                </a:solidFill>
              </a:rPr>
              <a:t> Часто- 3 балла</a:t>
            </a:r>
            <a:br>
              <a:rPr lang="ru-RU" sz="1600" smtClean="0">
                <a:solidFill>
                  <a:schemeClr val="tx1"/>
                </a:solidFill>
              </a:rPr>
            </a:br>
            <a:r>
              <a:rPr lang="ru-RU" sz="1600" smtClean="0">
                <a:solidFill>
                  <a:schemeClr val="tx1"/>
                </a:solidFill>
              </a:rPr>
              <a:t> От случая к случаю- 2</a:t>
            </a:r>
            <a:br>
              <a:rPr lang="ru-RU" sz="1600" smtClean="0">
                <a:solidFill>
                  <a:schemeClr val="tx1"/>
                </a:solidFill>
              </a:rPr>
            </a:br>
            <a:r>
              <a:rPr lang="ru-RU" sz="1600" smtClean="0">
                <a:solidFill>
                  <a:schemeClr val="tx1"/>
                </a:solidFill>
              </a:rPr>
              <a:t> Редко- 1</a:t>
            </a: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endParaRPr lang="ru-RU" sz="2400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990600" y="1447800"/>
            <a:ext cx="7964488" cy="46847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600" b="1" smtClean="0"/>
              <a:t>1.Угрожаю или дерусь.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2.Стараюсь принять точку зрения  противника, считаюсь с ней как со своей.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3. Ищу компромиссы.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4. Допускаю, что не прав, даже если не могу поверить в это окончательно.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5. Избегаю противника.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6. Желаю во что бы то ни стало добиться своих целей.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7. Пытаюсь выяснить, с чем я согласен, а с чем- категорически нет.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8. Иду на компромисс.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9.Сдаюсь.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10. Меняю тему…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11. Настойчиво повторяю одну мысль, пока не добьюсь своего.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12. Пытаюсь найти исток конфликта, понять, с чего все началось.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13. Немножко уступлю и подтолкну тем самым к уступкам другую сторону.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14. Предлагаю мир.</a:t>
            </a:r>
          </a:p>
          <a:p>
            <a:pPr>
              <a:buFont typeface="Wingdings" pitchFamily="2" charset="2"/>
              <a:buNone/>
            </a:pPr>
            <a:r>
              <a:rPr lang="ru-RU" sz="1600" b="1" smtClean="0"/>
              <a:t>15. Пытаюсь обратить все в шутку.</a:t>
            </a:r>
          </a:p>
          <a:p>
            <a:pPr>
              <a:buFont typeface="Wingdings" pitchFamily="2" charset="2"/>
              <a:buNone/>
            </a:pPr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smtClean="0">
                <a:solidFill>
                  <a:srgbClr val="FF0000"/>
                </a:solidFill>
              </a:rPr>
              <a:t>Обработка результатов теста.</a:t>
            </a: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pPr>
              <a:buFontTx/>
              <a:buNone/>
            </a:pPr>
            <a:endParaRPr lang="ru-RU" sz="1200" smtClean="0"/>
          </a:p>
          <a:p>
            <a:pPr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Подсчитайте количество баллов под номерами 1,6,1 это тип поведения «А» и т. д.</a:t>
            </a:r>
          </a:p>
          <a:p>
            <a:pPr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тип «А»-1,6,11</a:t>
            </a:r>
          </a:p>
          <a:p>
            <a:pPr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тип «Б»- 2,7,12</a:t>
            </a:r>
          </a:p>
          <a:p>
            <a:pPr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тип «В»- 3,8,13</a:t>
            </a:r>
          </a:p>
          <a:p>
            <a:pPr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тип «Г»- 4,9,14</a:t>
            </a:r>
          </a:p>
          <a:p>
            <a:pPr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тип «Д»- 5,10,15</a:t>
            </a:r>
          </a:p>
          <a:p>
            <a:pPr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 Если вы набрали больше всего баллов под буквами:</a:t>
            </a:r>
          </a:p>
          <a:p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 «А»- это «жесткий»тип решения конфликтов и споров. Вы до последнего стоите на своем, защищая свою позицию. Во что бы то ни стало стремитесь выиграть. Это тип человека, который всегда прав.</a:t>
            </a:r>
          </a:p>
          <a:p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«Б»- это «демократичный» стиль. Вы придерживаетесь мнения, что всегда можно договориться. Во время спора вы пытаетесь предложить альтернативу, ищите решения, которые  удовлетворяли бы обе стороны.</a:t>
            </a:r>
          </a:p>
          <a:p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 «В»- «компромиссный»стиль. С самого начала вы согласны   на компромисс.</a:t>
            </a:r>
          </a:p>
          <a:p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 «Г»- «мягкий» стиль. Своего противника вы «уничтожаете» добротой. С готовностью вы встаете на точку зрения противника, отказываясь от своей.</a:t>
            </a:r>
          </a:p>
          <a:p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 «Д»- «уходящий» стиль. Ваше кредо- «вовремя уйти». Вы стараетесь не  обострять ситуацию, не доводить конфликт до открытого столкновения.</a:t>
            </a:r>
          </a:p>
          <a:p>
            <a:pPr>
              <a:buFontTx/>
              <a:buNone/>
            </a:pPr>
            <a:r>
              <a:rPr lang="ru-RU" sz="1400" smtClean="0">
                <a:solidFill>
                  <a:srgbClr val="000000"/>
                </a:solidFill>
                <a:latin typeface="Arial Black" pitchFamily="34" charset="0"/>
              </a:rPr>
              <a:t> </a:t>
            </a:r>
          </a:p>
          <a:p>
            <a:pPr>
              <a:buFontTx/>
              <a:buNone/>
            </a:pPr>
            <a:endParaRPr lang="ru-RU" sz="120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/>
              <a:t/>
            </a:r>
            <a:br>
              <a:rPr lang="ru-RU" b="1" smtClean="0"/>
            </a:br>
            <a:r>
              <a:rPr lang="ru-RU" sz="3600" b="1" smtClean="0"/>
              <a:t>Как  разрешать конфликтные ситуации?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182688" y="1219200"/>
            <a:ext cx="77724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4 стратегии:</a:t>
            </a:r>
          </a:p>
          <a:p>
            <a:r>
              <a:rPr lang="ru-RU" smtClean="0"/>
              <a:t>Приспособление  </a:t>
            </a:r>
          </a:p>
          <a:p>
            <a:endParaRPr lang="ru-RU" smtClean="0"/>
          </a:p>
          <a:p>
            <a:r>
              <a:rPr lang="ru-RU" smtClean="0"/>
              <a:t>Избегание  </a:t>
            </a:r>
          </a:p>
          <a:p>
            <a:endParaRPr lang="ru-RU" smtClean="0"/>
          </a:p>
          <a:p>
            <a:r>
              <a:rPr lang="ru-RU" smtClean="0"/>
              <a:t>Соперничество 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Сотрудничество </a:t>
            </a:r>
          </a:p>
        </p:txBody>
      </p:sp>
      <p:pic>
        <p:nvPicPr>
          <p:cNvPr id="21508" name="Picture 4" descr="http://cs301215.userapi.com/u58425789/-6/x_84e073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219200"/>
            <a:ext cx="17240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http://www.rus-obr.ru/files/userfiles/44637425_1244021034_stra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514600"/>
            <a:ext cx="15811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http://www.stihi.ru/pics/2012/10/16/64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86200"/>
            <a:ext cx="19081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0" descr="http://blog.fotostrana.ru/images/2010_05/14/golub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5202238"/>
            <a:ext cx="152717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smtClean="0">
                <a:solidFill>
                  <a:srgbClr val="FF0000"/>
                </a:solidFill>
                <a:latin typeface="Arial Black" pitchFamily="34" charset="0"/>
              </a:rPr>
              <a:t>Способы разрешения конфликтов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017713"/>
            <a:ext cx="8574088" cy="44592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Идти до конца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Уклонение (стремление уйти от конфликта)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Привлечение к разрешению конфликта третьей стороны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Сотрудничество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Юмор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Уступка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Угроза, насилие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Грубость, унижение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Уход от решения проблемы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Разрыв отношений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Компромисс-</a:t>
            </a:r>
            <a:r>
              <a:rPr lang="ru-RU" sz="2000" dirty="0" smtClean="0"/>
              <a:t>соглашение, достигнутое путём взаимных уступок.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22532" name="Рисунок 10" descr="http://www.mondo.rs/slike/vesti/002/266/v226690p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200400"/>
            <a:ext cx="34417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3600" smtClean="0"/>
          </a:p>
        </p:txBody>
      </p:sp>
      <p:pic>
        <p:nvPicPr>
          <p:cNvPr id="23555" name="Picture 5" descr="C:\Documents and Settings\AMDxIII\Мои документы\Анимации звёзды\1026a4f67ec5b78e31bda72a7d4bb18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8600"/>
            <a:ext cx="15240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C:\Documents and Settings\AMDxIII\Мои документы\Анимации звёзды\1710f2d3c25cd5a14cd1ca8129afe55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5105400"/>
            <a:ext cx="26955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762000" y="228600"/>
            <a:ext cx="7696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</a:rPr>
              <a:t>Если бы наше общество жило по закону “око за око”, 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весь мир был бы незрячим. </a:t>
            </a:r>
          </a:p>
        </p:txBody>
      </p:sp>
      <p:pic>
        <p:nvPicPr>
          <p:cNvPr id="23558" name="Picture 7" descr="http://images.prom.ua/163115_w640_h640_71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133600"/>
            <a:ext cx="86693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150938" y="-141288"/>
            <a:ext cx="7793037" cy="762001"/>
          </a:xfrm>
        </p:spPr>
        <p:txBody>
          <a:bodyPr/>
          <a:lstStyle/>
          <a:p>
            <a:pPr eaLnBrk="1" hangingPunct="1"/>
            <a:r>
              <a:rPr lang="ru-RU" smtClean="0"/>
              <a:t>          </a:t>
            </a:r>
            <a:r>
              <a:rPr lang="ru-RU" sz="3600" b="1" smtClean="0"/>
              <a:t>ПОЖЕЛАНИЯ</a:t>
            </a:r>
            <a:r>
              <a:rPr lang="ru-RU" b="1" smtClean="0"/>
              <a:t>: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685800" y="381000"/>
            <a:ext cx="8269288" cy="6477000"/>
          </a:xfrm>
        </p:spPr>
        <p:txBody>
          <a:bodyPr/>
          <a:lstStyle/>
          <a:p>
            <a:pPr eaLnBrk="1" hangingPunct="1"/>
            <a:r>
              <a:rPr lang="ru-RU" sz="2100" smtClean="0"/>
              <a:t>1. Чтобы контролировать ситуацию, надо оставаться спокойным.</a:t>
            </a:r>
          </a:p>
          <a:p>
            <a:pPr eaLnBrk="1" hangingPunct="1"/>
            <a:r>
              <a:rPr lang="ru-RU" sz="2100" smtClean="0"/>
              <a:t>2. В споре умей выслушивать собеседника до конца.</a:t>
            </a:r>
          </a:p>
          <a:p>
            <a:pPr eaLnBrk="1" hangingPunct="1"/>
            <a:r>
              <a:rPr lang="ru-RU" sz="2100" smtClean="0"/>
              <a:t>3. Уважай чувства других людей.</a:t>
            </a:r>
          </a:p>
          <a:p>
            <a:pPr eaLnBrk="1" hangingPunct="1"/>
            <a:r>
              <a:rPr lang="ru-RU" sz="2100" smtClean="0"/>
              <a:t>4. Любую проблему можно решить.</a:t>
            </a:r>
          </a:p>
          <a:p>
            <a:pPr eaLnBrk="1" hangingPunct="1"/>
            <a:r>
              <a:rPr lang="ru-RU" sz="2100" smtClean="0"/>
              <a:t>5. Будь внимателен к людям, с которыми общаешься.</a:t>
            </a:r>
          </a:p>
          <a:p>
            <a:pPr eaLnBrk="1" hangingPunct="1"/>
            <a:r>
              <a:rPr lang="ru-RU" sz="2100" smtClean="0"/>
              <a:t>6. Не сердись, улыбнись.</a:t>
            </a:r>
          </a:p>
          <a:p>
            <a:pPr eaLnBrk="1" hangingPunct="1"/>
            <a:r>
              <a:rPr lang="ru-RU" sz="2100" smtClean="0"/>
              <a:t>7. Начни свой день с улыбки.</a:t>
            </a:r>
          </a:p>
          <a:p>
            <a:pPr eaLnBrk="1" hangingPunct="1"/>
            <a:r>
              <a:rPr lang="ru-RU" sz="2100" smtClean="0"/>
              <a:t>8. Будь уверен в себе.</a:t>
            </a:r>
          </a:p>
          <a:p>
            <a:pPr eaLnBrk="1" hangingPunct="1"/>
            <a:r>
              <a:rPr lang="ru-RU" sz="2100" smtClean="0"/>
              <a:t>9. Раскрой своё сердце, и мир раскроет свои объятья.</a:t>
            </a:r>
          </a:p>
          <a:p>
            <a:pPr eaLnBrk="1" hangingPunct="1"/>
            <a:r>
              <a:rPr lang="ru-RU" sz="2100" smtClean="0"/>
              <a:t>10. Будь обаятелен и добр.</a:t>
            </a:r>
          </a:p>
          <a:p>
            <a:pPr eaLnBrk="1" hangingPunct="1"/>
            <a:r>
              <a:rPr lang="ru-RU" sz="2100" smtClean="0"/>
              <a:t>11.Извинись, если ты не прав. </a:t>
            </a:r>
          </a:p>
          <a:p>
            <a:pPr eaLnBrk="1" hangingPunct="1"/>
            <a:r>
              <a:rPr lang="ru-RU" sz="2100" smtClean="0"/>
              <a:t>12. Взгляни на обидчика – может, ему просто нужна твоя помощь.</a:t>
            </a:r>
          </a:p>
          <a:p>
            <a:pPr eaLnBrk="1" hangingPunct="1"/>
            <a:r>
              <a:rPr lang="ru-RU" sz="2100" smtClean="0"/>
              <a:t>13. Не забывай выражать свою благодарность.</a:t>
            </a:r>
          </a:p>
          <a:p>
            <a:pPr eaLnBrk="1" hangingPunct="1"/>
            <a:r>
              <a:rPr lang="ru-RU" sz="2100" smtClean="0"/>
              <a:t>14. Выполняй свои обещания.</a:t>
            </a:r>
          </a:p>
          <a:p>
            <a:pPr eaLnBrk="1" hangingPunct="1"/>
            <a:r>
              <a:rPr lang="ru-RU" sz="2100" smtClean="0"/>
              <a:t>15. Не критикуй постоянно других.</a:t>
            </a:r>
          </a:p>
        </p:txBody>
      </p:sp>
      <p:pic>
        <p:nvPicPr>
          <p:cNvPr id="24580" name="Picture 2" descr="C:\Documents and Settings\AMDxIII\Мои документы\Анимации звёзды\2361da126ac90f68be2c7edc42ece4f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0"/>
            <a:ext cx="13239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 descr="C:\Documents and Settings\AMDxIII\Мои документы\Анимации звёзды\3fd9b911e0bab4d51a1f6f12532f5a3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14664">
            <a:off x="6707188" y="4470400"/>
            <a:ext cx="238760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657600"/>
            <a:ext cx="8382000" cy="2895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i="1" dirty="0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i="1" dirty="0" smtClean="0">
                <a:solidFill>
                  <a:srgbClr val="000099"/>
                </a:solidFill>
              </a:rPr>
              <a:t>   Человек, который совершает не очень хороший поступок, рискует остаться в одиночестве и вызвать осуждение окружающих. И наоборот, бывают поступки, которые возвышают людей в глазах других. И в том, и в другом, находясь перед выбором, прежде чем что-то сделать, подумай о последствиях. И пусть решение окажется верным.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>
              <a:solidFill>
                <a:srgbClr val="000099"/>
              </a:solidFill>
            </a:endParaRPr>
          </a:p>
        </p:txBody>
      </p:sp>
      <p:pic>
        <p:nvPicPr>
          <p:cNvPr id="25603" name="Picture 5" descr="http://tvoifinansi.ru/wp-content/uploads/2012/08/1317816890_260969384_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0"/>
            <a:ext cx="40576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chemeClr val="bg2"/>
                </a:solidFill>
              </a:rPr>
              <a:t>Те, кто не могут сварить суп, заваривают кашу</a:t>
            </a:r>
            <a:r>
              <a:rPr lang="ru-RU" sz="4000" smtClean="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к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81200"/>
            <a:ext cx="4191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конфл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81200"/>
            <a:ext cx="396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52400"/>
            <a:ext cx="8229600" cy="19050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4400" b="1" dirty="0" smtClean="0">
                <a:solidFill>
                  <a:srgbClr val="00FF00"/>
                </a:solidFill>
              </a:rPr>
              <a:t>Спасибо за общение!</a:t>
            </a:r>
            <a:endParaRPr lang="ru-RU" sz="4400" b="1" dirty="0">
              <a:solidFill>
                <a:srgbClr val="00FF00"/>
              </a:solidFill>
            </a:endParaRPr>
          </a:p>
        </p:txBody>
      </p:sp>
      <p:pic>
        <p:nvPicPr>
          <p:cNvPr id="26627" name="Picture 2" descr="C:\Documents and Settings\AMDxIII\Мои документы\Анимации звёзды\4d345cd7a5e8f834790d79c4ef144f8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276725"/>
            <a:ext cx="26193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Documents and Settings\AMDxIII\Мои документы\Анимации звёзды\5b2e661dd9c54fe46bbcaa3385e786f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5334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 descr="C:\Documents and Settings\AMDxIII\Мои документы\Анимации звёзды\5b2e661dd9c54fe46bbcaa3385e786f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 descr="C:\Documents and Settings\AMDxIII\Мои документы\Анимации звёзды\5b2e661dd9c54fe46bbcaa3385e786f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334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3" descr="C:\Documents and Settings\AMDxIII\Мои документы\Анимации звёзды\5b2e661dd9c54fe46bbcaa3385e786f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572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3" descr="C:\Documents and Settings\AMDxIII\Мои документы\Анимации звёзды\5b2e661dd9c54fe46bbcaa3385e786f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"/>
            <a:ext cx="510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3" descr="C:\Documents and Settings\AMDxIII\Мои документы\Анимации звёзды\5b2e661dd9c54fe46bbcaa3385e786f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57200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2" descr="C:\Documents and Settings\AMDxIII\Мои документы\Анимации звёзды\4d345cd7a5e8f834790d79c4ef144f8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276725"/>
            <a:ext cx="26193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2" descr="C:\Documents and Settings\AMDxIII\Мои документы\Анимации звёзды\4d345cd7a5e8f834790d79c4ef144f8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276725"/>
            <a:ext cx="26193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4" descr="graffiti-nadpisi-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32609"/>
            <a:ext cx="5486400" cy="31441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13504" y="457200"/>
            <a:ext cx="2706898" cy="2881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2971800"/>
          </a:xfrm>
        </p:spPr>
        <p:txBody>
          <a:bodyPr/>
          <a:lstStyle/>
          <a:p>
            <a:pPr algn="ctr" eaLnBrk="1" hangingPunct="1"/>
            <a:r>
              <a:rPr lang="ru-RU" sz="6600" b="1" smtClean="0">
                <a:solidFill>
                  <a:srgbClr val="FF0000"/>
                </a:solidFill>
              </a:rPr>
              <a:t>«Что такое конфликты. Как их избежать?»</a:t>
            </a:r>
            <a:r>
              <a:rPr lang="ru-RU" sz="6600" smtClean="0"/>
              <a:t/>
            </a:r>
            <a:br>
              <a:rPr lang="ru-RU" sz="6600" smtClean="0"/>
            </a:br>
            <a:endParaRPr lang="ru-RU" sz="6300" b="1" smtClean="0">
              <a:solidFill>
                <a:srgbClr val="FF9900"/>
              </a:solidFill>
            </a:endParaRPr>
          </a:p>
        </p:txBody>
      </p:sp>
      <p:pic>
        <p:nvPicPr>
          <p:cNvPr id="9219" name="Picture 4" descr="конф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230688"/>
            <a:ext cx="3429000" cy="251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19" descr="http://mama-i-deti.ru/sites/mama-i-deti.ru/files/images/352/201204/konfliktvshko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8100" y="3581400"/>
            <a:ext cx="52959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  <a:latin typeface="Arial Black" pitchFamily="34" charset="0"/>
              </a:rPr>
              <a:t>Задачи: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u="sng" smtClean="0"/>
              <a:t>к концу классного часа я буду</a:t>
            </a:r>
            <a:endParaRPr lang="ru-RU" smtClean="0"/>
          </a:p>
          <a:p>
            <a:r>
              <a:rPr lang="ru-RU" smtClean="0"/>
              <a:t>знать, что такое конфликт, причины и типы  конфликтов;</a:t>
            </a:r>
          </a:p>
          <a:p>
            <a:r>
              <a:rPr lang="ru-RU" smtClean="0"/>
              <a:t>уметь выбирать конструктивные способы выхода из предложенных конфликтных ситуаций.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ru-RU" sz="2400" b="1" dirty="0" err="1" smtClean="0">
                <a:solidFill>
                  <a:srgbClr val="FF0000"/>
                </a:solidFill>
              </a:rPr>
              <a:t>Конфликтология</a:t>
            </a:r>
            <a:r>
              <a:rPr lang="ru-RU" sz="2400" b="1" dirty="0" smtClean="0">
                <a:solidFill>
                  <a:srgbClr val="FF0000"/>
                </a:solidFill>
              </a:rPr>
              <a:t>-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/>
              <a:t>наука о закономерностях зарождения, возникновения, развития, разрешения и завершения конфликтов любого уровня.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2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Правила работы в группе.</a:t>
            </a:r>
          </a:p>
          <a:p>
            <a:pPr marL="0" indent="0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Надо совместно обсудить полученное задание. </a:t>
            </a:r>
            <a:endParaRPr lang="ru-RU" sz="2000" i="1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Надо говорить по очереди, не перебивать друг друга, внимательно слушать. </a:t>
            </a:r>
            <a:endParaRPr lang="ru-RU" sz="2000" i="1" dirty="0" smtClean="0">
              <a:solidFill>
                <a:srgbClr val="002060"/>
              </a:solidFill>
              <a:ea typeface="Calibri" pitchFamily="34" charset="0"/>
              <a:cs typeface="Calibri" pitchFamily="34" charset="0"/>
            </a:endParaRPr>
          </a:p>
          <a:p>
            <a:pPr marL="0" indent="0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Надо распределить обязанности в группе.</a:t>
            </a:r>
            <a:endParaRPr lang="ru-RU" sz="2000" i="1" dirty="0" smtClean="0">
              <a:solidFill>
                <a:srgbClr val="002060"/>
              </a:solidFill>
              <a:ea typeface="Calibri" pitchFamily="34" charset="0"/>
              <a:cs typeface="Calibri" pitchFamily="34" charset="0"/>
            </a:endParaRPr>
          </a:p>
          <a:p>
            <a:pPr marL="0" indent="0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Надо договариваться друг с другом.</a:t>
            </a:r>
            <a:endParaRPr lang="ru-RU" sz="2000" i="1" dirty="0" smtClean="0">
              <a:solidFill>
                <a:srgbClr val="002060"/>
              </a:solidFill>
              <a:ea typeface="Calibri" pitchFamily="34" charset="0"/>
              <a:cs typeface="Calibri" pitchFamily="34" charset="0"/>
            </a:endParaRPr>
          </a:p>
          <a:p>
            <a:pPr marL="0" indent="0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Надо уметь уступать друг другу.</a:t>
            </a:r>
            <a:endParaRPr lang="ru-RU" sz="2000" i="1" dirty="0" smtClean="0">
              <a:solidFill>
                <a:srgbClr val="002060"/>
              </a:solidFill>
              <a:ea typeface="Calibri" pitchFamily="34" charset="0"/>
              <a:cs typeface="Calibri" pitchFamily="34" charset="0"/>
            </a:endParaRPr>
          </a:p>
          <a:p>
            <a:pPr marL="0" indent="0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Надо помогать друг другу в работе (если у одного что-то не получается, другой должен помочь)</a:t>
            </a:r>
            <a:endParaRPr lang="ru-RU" sz="2000" i="1" dirty="0" smtClean="0">
              <a:solidFill>
                <a:srgbClr val="002060"/>
              </a:solidFill>
              <a:ea typeface="Calibri" pitchFamily="34" charset="0"/>
              <a:cs typeface="Calibri" pitchFamily="34" charset="0"/>
            </a:endParaRPr>
          </a:p>
          <a:p>
            <a:pPr marL="0" indent="0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Надо оценить результат работы (настроение ,сплоченность, качество выполнения заданий и т.д.)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929188"/>
            <a:ext cx="278606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  <a:latin typeface="Arial Black" pitchFamily="34" charset="0"/>
              </a:rPr>
              <a:t>Работаем в группах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434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 группа. </a:t>
            </a:r>
            <a:r>
              <a:rPr lang="ru-RU" b="1" dirty="0" smtClean="0"/>
              <a:t>Что такое конфликт?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 группа. </a:t>
            </a:r>
            <a:r>
              <a:rPr lang="ru-RU" b="1" dirty="0" smtClean="0"/>
              <a:t>В чём причина конфликтов?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3 </a:t>
            </a:r>
            <a:r>
              <a:rPr lang="ru-RU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группа.</a:t>
            </a:r>
            <a:r>
              <a:rPr lang="ru-RU" b="1" dirty="0" err="1" smtClean="0"/>
              <a:t>Какие</a:t>
            </a:r>
            <a:r>
              <a:rPr lang="ru-RU" b="1" dirty="0" smtClean="0"/>
              <a:t> есть типы конфликтов?</a:t>
            </a:r>
            <a:endParaRPr lang="ru-RU" dirty="0"/>
          </a:p>
        </p:txBody>
      </p:sp>
      <p:pic>
        <p:nvPicPr>
          <p:cNvPr id="12292" name="Picture 2" descr="C:\Users\Галина\Documents\КОНКУРСЫ\КОНФЛИКТЫ\m228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505200"/>
            <a:ext cx="35004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C:\Users\Галина\Documents\КОНКУРСЫ\КОНФЛИКТЫ\d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402013"/>
            <a:ext cx="39687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228600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Определение: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4196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Конфликт – это противоборство, противоречие из-за отсутствия согласия, которое ведёт к преобразованию отношений.</a:t>
            </a:r>
            <a:endParaRPr lang="ru-RU" dirty="0"/>
          </a:p>
        </p:txBody>
      </p:sp>
      <p:pic>
        <p:nvPicPr>
          <p:cNvPr id="13316" name="Picture 5" descr="siblings-in-conflict"/>
          <p:cNvPicPr>
            <a:picLocks noChangeAspect="1" noChangeArrowheads="1"/>
          </p:cNvPicPr>
          <p:nvPr/>
        </p:nvPicPr>
        <p:blipFill>
          <a:blip r:embed="rId2" cstate="print">
            <a:lum bright="-18000"/>
          </a:blip>
          <a:srcRect/>
          <a:stretch>
            <a:fillRect/>
          </a:stretch>
        </p:blipFill>
        <p:spPr bwMode="auto">
          <a:xfrm>
            <a:off x="2209800" y="3581400"/>
            <a:ext cx="4657725" cy="3095625"/>
          </a:xfrm>
          <a:prstGeom prst="rect">
            <a:avLst/>
          </a:prstGeom>
          <a:noFill/>
          <a:ln w="76200" cmpd="tri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конфлик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04800"/>
            <a:ext cx="3505200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5181600" cy="1524000"/>
          </a:xfrm>
        </p:spPr>
        <p:txBody>
          <a:bodyPr/>
          <a:lstStyle/>
          <a:p>
            <a:pPr algn="r" eaLnBrk="1" hangingPunct="1"/>
            <a:r>
              <a:rPr lang="ru-RU" sz="3200" b="1" smtClean="0"/>
              <a:t>Психологический опыт, проведенный учеными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05800" cy="45720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993300"/>
                </a:solidFill>
              </a:rPr>
              <a:t>Люди хотели развить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993300"/>
                </a:solidFill>
              </a:rPr>
              <a:t>в себе качества:</a:t>
            </a:r>
            <a:r>
              <a:rPr lang="ru-RU" sz="2800" b="1" smtClean="0"/>
              <a:t> </a:t>
            </a:r>
          </a:p>
          <a:p>
            <a:pPr eaLnBrk="1" hangingPunct="1"/>
            <a:r>
              <a:rPr lang="ru-RU" smtClean="0"/>
              <a:t>уверенности,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решительности - 46% опрошенных </a:t>
            </a:r>
          </a:p>
          <a:p>
            <a:pPr eaLnBrk="1" hangingPunct="1"/>
            <a:r>
              <a:rPr lang="ru-RU" smtClean="0"/>
              <a:t>выдержки, уравновешенности - 30 % </a:t>
            </a:r>
          </a:p>
          <a:p>
            <a:pPr eaLnBrk="1" hangingPunct="1"/>
            <a:r>
              <a:rPr lang="ru-RU" smtClean="0"/>
              <a:t>целеустремлённости, силы воли - 30% </a:t>
            </a:r>
          </a:p>
          <a:p>
            <a:pPr eaLnBrk="1" hangingPunct="1"/>
            <a:r>
              <a:rPr lang="ru-RU" smtClean="0"/>
              <a:t>терпимости - 12% </a:t>
            </a:r>
          </a:p>
          <a:p>
            <a:pPr eaLnBrk="1" hangingPunct="1"/>
            <a:r>
              <a:rPr lang="ru-RU" smtClean="0"/>
              <a:t>доброжелательности - 10%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478838" cy="1371600"/>
          </a:xfrm>
        </p:spPr>
        <p:txBody>
          <a:bodyPr/>
          <a:lstStyle/>
          <a:p>
            <a:pPr eaLnBrk="1" hangingPunct="1"/>
            <a:r>
              <a:rPr lang="ru-RU" sz="2900" b="1" i="1" smtClean="0">
                <a:solidFill>
                  <a:srgbClr val="993300"/>
                </a:solidFill>
              </a:rPr>
              <a:t>Окружающим людям </a:t>
            </a:r>
            <a:br>
              <a:rPr lang="ru-RU" sz="2900" b="1" i="1" smtClean="0">
                <a:solidFill>
                  <a:srgbClr val="993300"/>
                </a:solidFill>
              </a:rPr>
            </a:br>
            <a:r>
              <a:rPr lang="ru-RU" sz="2900" b="1" i="1" smtClean="0">
                <a:solidFill>
                  <a:srgbClr val="993300"/>
                </a:solidFill>
              </a:rPr>
              <a:t>    все хотели бы добавить:</a:t>
            </a:r>
            <a:r>
              <a:rPr lang="ru-RU" sz="2900" smtClean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38400"/>
            <a:ext cx="8650288" cy="4078288"/>
          </a:xfrm>
          <a:noFill/>
        </p:spPr>
        <p:txBody>
          <a:bodyPr/>
          <a:lstStyle/>
          <a:p>
            <a:pPr eaLnBrk="1" hangingPunct="1"/>
            <a:r>
              <a:rPr lang="ru-RU" smtClean="0"/>
              <a:t>доброты, человечности                              - 50% опрошенных </a:t>
            </a:r>
          </a:p>
          <a:p>
            <a:pPr eaLnBrk="1" hangingPunct="1"/>
            <a:r>
              <a:rPr lang="ru-RU" smtClean="0"/>
              <a:t>честности, порядочности - 30 % </a:t>
            </a:r>
          </a:p>
          <a:p>
            <a:pPr eaLnBrk="1" hangingPunct="1"/>
            <a:r>
              <a:rPr lang="ru-RU" smtClean="0"/>
              <a:t>взаимопонимания, сочувствия - 22% </a:t>
            </a:r>
          </a:p>
          <a:p>
            <a:pPr eaLnBrk="1" hangingPunct="1"/>
            <a:r>
              <a:rPr lang="ru-RU" smtClean="0"/>
              <a:t>терпимости - 16% </a:t>
            </a:r>
          </a:p>
          <a:p>
            <a:pPr eaLnBrk="1" hangingPunct="1"/>
            <a:r>
              <a:rPr lang="ru-RU" smtClean="0"/>
              <a:t>щедрости - 12% </a:t>
            </a:r>
          </a:p>
          <a:p>
            <a:pPr eaLnBrk="1" hangingPunct="1"/>
            <a:endParaRPr lang="ru-RU" smtClean="0"/>
          </a:p>
        </p:txBody>
      </p:sp>
      <p:pic>
        <p:nvPicPr>
          <p:cNvPr id="15364" name="Picture 4" descr="конфл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52400"/>
            <a:ext cx="3352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</TotalTime>
  <Words>740</Words>
  <Application>Microsoft Office PowerPoint</Application>
  <PresentationFormat>Экран (4:3)</PresentationFormat>
  <Paragraphs>128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Tahoma</vt:lpstr>
      <vt:lpstr>Arial</vt:lpstr>
      <vt:lpstr>Wingdings</vt:lpstr>
      <vt:lpstr>Calibri</vt:lpstr>
      <vt:lpstr>Arial Black</vt:lpstr>
      <vt:lpstr>Times New Roman</vt:lpstr>
      <vt:lpstr>Wingdings 2</vt:lpstr>
      <vt:lpstr>Палитра</vt:lpstr>
      <vt:lpstr>Пиксел</vt:lpstr>
      <vt:lpstr>Океан</vt:lpstr>
      <vt:lpstr>Час общения</vt:lpstr>
      <vt:lpstr>Те, кто не могут сварить суп, заваривают кашу </vt:lpstr>
      <vt:lpstr>«Что такое конфликты. Как их избежать?» </vt:lpstr>
      <vt:lpstr>Задачи:</vt:lpstr>
      <vt:lpstr>Конфликтология- наука о закономерностях зарождения, возникновения, развития, разрешения и завершения конфликтов любого уровня.</vt:lpstr>
      <vt:lpstr>Работаем в группах</vt:lpstr>
      <vt:lpstr> Определение:</vt:lpstr>
      <vt:lpstr>Психологический опыт, проведенный учеными</vt:lpstr>
      <vt:lpstr>Окружающим людям      все хотели бы добавить: </vt:lpstr>
      <vt:lpstr>Причины конфликтов</vt:lpstr>
      <vt:lpstr>    Типы конфликтов</vt:lpstr>
      <vt:lpstr>    В чём же вред                 конфликтов? </vt:lpstr>
      <vt:lpstr>  Тест «Оценка собственного поведения в конфликтной ситуации»  Часто- 3 балла  От случая к случаю- 2  Редко- 1 </vt:lpstr>
      <vt:lpstr>Обработка результатов теста. </vt:lpstr>
      <vt:lpstr> Как  разрешать конфликтные ситуации? </vt:lpstr>
      <vt:lpstr>Способы разрешения конфликтов</vt:lpstr>
      <vt:lpstr>Слайд 17</vt:lpstr>
      <vt:lpstr>          ПОЖЕЛАНИЯ: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</dc:creator>
  <cp:lastModifiedBy>Natali</cp:lastModifiedBy>
  <cp:revision>92</cp:revision>
  <cp:lastPrinted>1601-01-01T00:00:00Z</cp:lastPrinted>
  <dcterms:created xsi:type="dcterms:W3CDTF">1601-01-01T00:00:00Z</dcterms:created>
  <dcterms:modified xsi:type="dcterms:W3CDTF">2020-07-27T06:41:27Z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