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5" r:id="rId3"/>
    <p:sldId id="269" r:id="rId4"/>
    <p:sldId id="274" r:id="rId5"/>
    <p:sldId id="276" r:id="rId6"/>
    <p:sldId id="277" r:id="rId7"/>
    <p:sldId id="278" r:id="rId8"/>
    <p:sldId id="270" r:id="rId9"/>
    <p:sldId id="279" r:id="rId10"/>
    <p:sldId id="280" r:id="rId11"/>
    <p:sldId id="281" r:id="rId12"/>
    <p:sldId id="266" r:id="rId13"/>
    <p:sldId id="282" r:id="rId14"/>
    <p:sldId id="283" r:id="rId15"/>
    <p:sldId id="284" r:id="rId16"/>
    <p:sldId id="285" r:id="rId17"/>
    <p:sldId id="286" r:id="rId18"/>
    <p:sldId id="287" r:id="rId19"/>
    <p:sldId id="288" r:id="rId20"/>
  </p:sldIdLst>
  <p:sldSz cx="9144000" cy="6858000" type="screen4x3"/>
  <p:notesSz cx="6858000" cy="9144000"/>
  <p:embeddedFontLst>
    <p:embeddedFont>
      <p:font typeface="Comic Sans MS" pitchFamily="66" charset="0"/>
      <p:regular r:id="rId21"/>
      <p:bold r:id="rId22"/>
      <p:italic r:id="rId23"/>
      <p:boldItalic r:id="rId24"/>
    </p:embeddedFont>
    <p:embeddedFont>
      <p:font typeface="Calibri" pitchFamily="34" charset="0"/>
      <p:regular r:id="rId25"/>
      <p:bold r:id="rId26"/>
      <p:italic r:id="rId27"/>
      <p:boldItalic r:id="rId2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23.05.2020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714356"/>
            <a:ext cx="7143800" cy="3074684"/>
          </a:xfrm>
        </p:spPr>
        <p:txBody>
          <a:bodyPr anchor="ctr"/>
          <a:lstStyle/>
          <a:p>
            <a: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Презентация на тему:</a:t>
            </a:r>
            <a:b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грамматически правильной речи через </a:t>
            </a:r>
            <a:r>
              <a:rPr lang="ru-RU" sz="3200" b="1" dirty="0" err="1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речедвигательную</a:t>
            </a:r>
            <a: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активность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3286124"/>
            <a:ext cx="5760640" cy="1224136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endParaRPr lang="ru-RU" sz="1600" dirty="0" smtClean="0"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endParaRPr lang="ru-RU" sz="1600" dirty="0" smtClean="0"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endParaRPr lang="ru-RU" sz="1600" dirty="0" smtClean="0"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Выполнила: Котова Е. С.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8354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620688"/>
            <a:ext cx="7215238" cy="5505475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Методы и приемы формирования грамматически правильной речи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дидактические игры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игры-драматизации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словесные упражнения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рассматривание картин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пересказ коротких рассказов и сказок</a:t>
            </a:r>
          </a:p>
          <a:p>
            <a:pPr algn="ctr"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Ведущими приемами обучения грамматическим навыкам можно назвать </a:t>
            </a:r>
          </a:p>
          <a:p>
            <a:pPr algn="ctr">
              <a:buNone/>
            </a:pP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образец, объяснение, указание, сравнение, повторение . 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Они помогают сосредоточить внимание ребенка на правильной форме слова или конструкции предложения. Используются и такие приемы,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как создание проблемных ситуаций;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подсказ нужной формы;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исправление ошибки;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вопросы подсказывающего и оценочного характера;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привлечение детей к исправлению ошибок;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напоминание о том, как сказать правильно,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прием раскрытия словообразовательного значения слова;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подбор однородных определений, дополнение предложений и др.пр.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>Предметно-развивающая среда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Речевая развивающая среда в группе представляет систему дидактических игр, игрушек, книг, предметов, обучающих зон, способствующих обогащению, закреплению и становлению речи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elena\OneDrive\Рабочий стол\hello_html_m485c61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365104"/>
            <a:ext cx="3024336" cy="2088232"/>
          </a:xfrm>
          <a:prstGeom prst="rect">
            <a:avLst/>
          </a:prstGeom>
          <a:noFill/>
        </p:spPr>
      </p:pic>
      <p:pic>
        <p:nvPicPr>
          <p:cNvPr id="3076" name="Picture 4" descr="C:\Users\elena\OneDrive\Рабочий стол\detsad-255442-1493048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005064"/>
            <a:ext cx="4438824" cy="2597076"/>
          </a:xfrm>
          <a:prstGeom prst="rect">
            <a:avLst/>
          </a:prstGeom>
          <a:noFill/>
        </p:spPr>
      </p:pic>
      <p:pic>
        <p:nvPicPr>
          <p:cNvPr id="3077" name="Picture 5" descr="C:\Users\elena\OneDrive\Рабочий стол\IMG-20200504-WA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484784"/>
            <a:ext cx="3978796" cy="2822079"/>
          </a:xfrm>
          <a:prstGeom prst="rect">
            <a:avLst/>
          </a:prstGeom>
          <a:noFill/>
        </p:spPr>
      </p:pic>
      <p:pic>
        <p:nvPicPr>
          <p:cNvPr id="3078" name="Picture 6" descr="C:\Users\elena\OneDrive\Рабочий стол\IMG-20200504-WA00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484784"/>
            <a:ext cx="4067944" cy="25340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500066"/>
          </a:xfrm>
        </p:spPr>
        <p:txBody>
          <a:bodyPr anchor="ctr"/>
          <a:lstStyle/>
          <a:p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928671"/>
            <a:ext cx="7858180" cy="1132178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Дидактические игры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Главным средством для формирования и закрепления грамматических навыков и умений у дошкольников являются специальные дидактические игры  с грамматическим содержанием.  Они дают возможность много раз упражнять ребёнка в повторении нужных слов и употреблении его в правильной форме.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 Игры на 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морфологию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Например, в игре с предметами «Чего не стало?» дети усваивают формы единственного и множественного числа родительского падежа. 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928662" y="2428868"/>
            <a:ext cx="7215238" cy="2971878"/>
            <a:chOff x="1320552" y="-197484"/>
            <a:chExt cx="8004403" cy="42840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20552" y="-197484"/>
              <a:ext cx="8004403" cy="488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113067" y="3509773"/>
              <a:ext cx="6491879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202203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500066"/>
          </a:xfrm>
        </p:spPr>
        <p:txBody>
          <a:bodyPr anchor="ctr"/>
          <a:lstStyle/>
          <a:p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928671"/>
            <a:ext cx="7858180" cy="113217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Дидактические игры на словообразование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можно разделить на 4 подгруппы: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образование названий детёнышей животных;  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образование названий профессий;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образование названий посуды;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образование однокоренных слов  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Например, игры «Скажи ласково», «Что из чего сделано?».                                                                          </a:t>
            </a:r>
          </a:p>
          <a:p>
            <a:pPr algn="ctr"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Дидактические игры на совершенствование синтаксического строя речи являются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важным средством формирования у дошкольников навыков строить предложения разных типов, например: «Закончи предложение», « Доскажи словечко» «Составь предложение», «Почемучка» и др.</a:t>
            </a:r>
          </a:p>
          <a:p>
            <a:pPr algn="ctr">
              <a:buNone/>
            </a:pPr>
            <a:endParaRPr lang="ru-RU" dirty="0"/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928662" y="2428868"/>
            <a:ext cx="7215238" cy="2971878"/>
            <a:chOff x="1320552" y="-197484"/>
            <a:chExt cx="8004403" cy="42840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20552" y="-197484"/>
              <a:ext cx="8004403" cy="488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113067" y="3509773"/>
              <a:ext cx="6491879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202203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500066"/>
          </a:xfrm>
        </p:spPr>
        <p:txBody>
          <a:bodyPr anchor="ctr"/>
          <a:lstStyle/>
          <a:p>
            <a:endParaRPr lang="ru-RU" sz="3600" dirty="0"/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928662" y="2428868"/>
            <a:ext cx="7215238" cy="2971878"/>
            <a:chOff x="1320552" y="-197484"/>
            <a:chExt cx="8004403" cy="42840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20552" y="-197484"/>
              <a:ext cx="8004403" cy="488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113067" y="3509773"/>
              <a:ext cx="6491879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827584" y="3861048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Игры-драматизации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предоставляют возможность для воспроизведения определённых жизненных ситуаций, в которых дети упражняются в употреблении предлогов, изменении глаголов, согласовании существительных с прилагательными.   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elena\OneDrive\Рабочий стол\unnam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3168352" cy="2736304"/>
          </a:xfrm>
          <a:prstGeom prst="rect">
            <a:avLst/>
          </a:prstGeom>
          <a:noFill/>
        </p:spPr>
      </p:pic>
      <p:pic>
        <p:nvPicPr>
          <p:cNvPr id="4099" name="Picture 3" descr="C:\Users\elena\OneDrive\Рабочий стол\d5449c9304181784d99d543d0a24a6cd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692696"/>
            <a:ext cx="4801369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02203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500066"/>
          </a:xfrm>
        </p:spPr>
        <p:txBody>
          <a:bodyPr anchor="ctr"/>
          <a:lstStyle/>
          <a:p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Работаем над формированием грамматического строя речи в подвижных играх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 Подвижные игры освобождают детей от утомительной неестественной неподвижности на занятиях, помогают разнообразить виды деятельности, развивают общую и мелкую моторику, нормализуют эмоционально-волевую сферу. И, конечно, побуждают детей к общению. 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928662" y="2428868"/>
            <a:ext cx="7215238" cy="2971878"/>
            <a:chOff x="1320552" y="-197484"/>
            <a:chExt cx="8004403" cy="42840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20552" y="-197484"/>
              <a:ext cx="8004403" cy="488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113067" y="3509773"/>
              <a:ext cx="6491879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pic>
        <p:nvPicPr>
          <p:cNvPr id="5123" name="Picture 3" descr="C:\Users\elena\OneDrive\Рабочий стол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80928"/>
            <a:ext cx="3600400" cy="2088232"/>
          </a:xfrm>
          <a:prstGeom prst="rect">
            <a:avLst/>
          </a:prstGeom>
          <a:noFill/>
        </p:spPr>
      </p:pic>
      <p:pic>
        <p:nvPicPr>
          <p:cNvPr id="5124" name="Picture 4" descr="C:\Users\elena\OneDrive\Рабочий стол\980332_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924944"/>
            <a:ext cx="4186436" cy="2953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02203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984742"/>
          </a:xfrm>
        </p:spPr>
        <p:txBody>
          <a:bodyPr anchor="ctr"/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Важно ! </a:t>
            </a:r>
            <a:endParaRPr lang="ru-RU" sz="1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928662" y="2428868"/>
            <a:ext cx="7215238" cy="2971878"/>
            <a:chOff x="1320552" y="-197484"/>
            <a:chExt cx="8004403" cy="42840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20552" y="-197484"/>
              <a:ext cx="8004403" cy="488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113067" y="3509773"/>
              <a:ext cx="6491879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Усвоение грамматических форм – сложная интеллектуальная деятельность, требующая накопления фактов и их обобщения Необходимо воспитывать у ребенка языковое чутье, внимательное отношение к языку, умение «чувствовать» ошибку не только в чужой, но и в собственной речи . Самостоятельное исправление собственных ошибок – показатель достаточно высокого уровня овладения грамматической стороной языка и осознания явлений языка и речи. Для выявления уровня речевого развития детей можно использовать методику О.Ушаковой 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Е.Струниной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2203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500066"/>
          </a:xfrm>
        </p:spPr>
        <p:txBody>
          <a:bodyPr anchor="ctr"/>
          <a:lstStyle/>
          <a:p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928662" y="2428868"/>
            <a:ext cx="7215238" cy="2971878"/>
            <a:chOff x="1320552" y="-197484"/>
            <a:chExt cx="8004403" cy="42840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20552" y="-197484"/>
              <a:ext cx="8004403" cy="488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113067" y="3509773"/>
              <a:ext cx="6491879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algn="ctr">
              <a:buNone/>
            </a:pPr>
            <a:r>
              <a:rPr lang="ru-RU" sz="1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Родное слово есть именно та духовная одежда, в которую должно облечься всякое знание, чтобы сделаться истинной собственностью человеческого сознания . 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Так как грамматика есть результат наблюдений человека над собственным языком, а не язык – результат грамматики, </a:t>
            </a:r>
            <a:r>
              <a:rPr lang="ru-RU" sz="1800" i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 самый рациональный прием изучения грамматики будет такой, при котором стараются обратить внимание дитяти на то, как он говорит, и только руководят его наблюдением над теми грамматическими законами, которым он бессознательно подчиняется в своей речи, усвоенной подражанием, но созданной самосознанием. </a:t>
            </a:r>
          </a:p>
          <a:p>
            <a:pPr algn="ctr"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Руководство наставника при этом, без сомнения, необходимо; предоставленное самому себе дитя, конечно, не сделает никаких наблюдений над таким сложным, обширным и притом невидимым явлением, каким представляется человеческое слово во всей его исторической и логической организации. Но при этом руководстве должно, сколько возможно более, оставлять самодеятельности ученику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К.Д.Ушинский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2203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768718"/>
          </a:xfrm>
        </p:spPr>
        <p:txBody>
          <a:bodyPr anchor="ctr"/>
          <a:lstStyle/>
          <a:p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Заключение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928662" y="2428868"/>
            <a:ext cx="7215238" cy="2971878"/>
            <a:chOff x="1320552" y="-197484"/>
            <a:chExt cx="8004403" cy="42840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20552" y="-197484"/>
              <a:ext cx="8004403" cy="488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113067" y="3509773"/>
              <a:ext cx="6491879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669979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Таким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образом, важнейшим условием полноценного речевого развития ребёнка является своевременное формирование у него грамматического строя языка средствами разнообразной игровой деятельности.  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«Слово - есть первый признак сознательной, разумной жизни. Слово есть воссоздание внутри себя мира. Воссоздание это идёт всю жизнь, но особенно интенсивно в  первые годы жизни. И очень важно помочь ребёнку как можно успешнее овладеть прекрасным даром», писал К.С. Аксаков.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2203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1200766"/>
          </a:xfrm>
        </p:spPr>
        <p:txBody>
          <a:bodyPr anchor="ctr"/>
          <a:lstStyle/>
          <a:p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928662" y="2428868"/>
            <a:ext cx="7215238" cy="2971878"/>
            <a:chOff x="1320552" y="-197484"/>
            <a:chExt cx="8004403" cy="42840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20552" y="-197484"/>
              <a:ext cx="8004403" cy="488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113067" y="3509773"/>
              <a:ext cx="6491879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74035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4400" b="1" i="1" dirty="0" smtClean="0">
                <a:latin typeface="Comic Sans MS" pitchFamily="66" charset="0"/>
                <a:cs typeface="Arial" pitchFamily="34" charset="0"/>
              </a:rPr>
              <a:t>Спасибо </a:t>
            </a:r>
          </a:p>
          <a:p>
            <a:pPr algn="ctr">
              <a:buNone/>
            </a:pPr>
            <a:r>
              <a:rPr lang="ru-RU" sz="4400" b="1" i="1" dirty="0" smtClean="0">
                <a:latin typeface="Comic Sans MS" pitchFamily="66" charset="0"/>
                <a:cs typeface="Arial" pitchFamily="34" charset="0"/>
              </a:rPr>
              <a:t>за </a:t>
            </a:r>
          </a:p>
          <a:p>
            <a:pPr algn="ctr">
              <a:buNone/>
            </a:pPr>
            <a:r>
              <a:rPr lang="ru-RU" sz="4400" b="1" i="1" dirty="0" smtClean="0">
                <a:latin typeface="Comic Sans MS" pitchFamily="66" charset="0"/>
                <a:cs typeface="Arial" pitchFamily="34" charset="0"/>
              </a:rPr>
              <a:t>внимание !</a:t>
            </a:r>
            <a:endParaRPr lang="ru-RU" sz="4400" b="1" i="1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146" name="AutoShape 2" descr="Картинки для детского сада и весёлые рисунки (скачать и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и для детского сада и весёлые рисунки (скачать и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2203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620688"/>
            <a:ext cx="7215238" cy="5505475"/>
          </a:xfrm>
        </p:spPr>
        <p:txBody>
          <a:bodyPr/>
          <a:lstStyle/>
          <a:p>
            <a:pPr algn="ctr">
              <a:buNone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Грамматическая правильность речи изустной и письменной есть не только знание, но и привычка, или , лучше сказать, очень сложная и обширная система мелочных навыков выражать свою мысль правильно в речи и на письме. Для грамотности мало того, чтобы человек знал грамматические правила ( а их множество), но необходимо, чтобы он привык мгновенно выполнять их. Привычки же, и в особенности такие мелочные и сложные приобретаются успешно и упражняются глубоко только в самой ранней молодости.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К.Д.Ушинский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elena\OneDrive\Рабочий стол\ушин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20888"/>
            <a:ext cx="6120680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620688"/>
            <a:ext cx="7215238" cy="5505475"/>
          </a:xfrm>
        </p:spPr>
        <p:txBody>
          <a:bodyPr/>
          <a:lstStyle/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 настоящее время  увеличилось число детей с нарушениями  речевого развития. Таким  детям тяжело в общении с ровесниками и взрослыми, их ждут трудности  при обучении  в школе.  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 Поэтому  развитие грамматической стороны речи у детей дошкольного возраста продолжает оставаться актуальным.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620688"/>
            <a:ext cx="7215238" cy="5505475"/>
          </a:xfrm>
        </p:spPr>
        <p:txBody>
          <a:bodyPr/>
          <a:lstStyle/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Грамматический строй языка делает нашу речь организованной и понятной для окружающих. Овладение им оказывает влияние на мышление ребёнка. Дети   начинают мыслить более логично,  учатся правильно излагать  свои мысли. Не зря говорят, что  грамматика  - это  логика языка.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Усвоение грамматического строя речи ребенком начинается во второй половине второго года жизни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2050" name="Picture 2" descr="C:\Users\elena\OneDrive\Рабочий стол\1577427081264_bullet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4497313" cy="3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20688"/>
            <a:ext cx="7215238" cy="5505475"/>
          </a:xfrm>
        </p:spPr>
        <p:txBody>
          <a:bodyPr/>
          <a:lstStyle/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Периоды в формировании грамматического строя русского языка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Первый период –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период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предложений, состоящих из аморфных слов-корней , которые употребляются в одном неизменном виде во всех случаях, когда они используются (от 1 г. 3 мес. до 1 г. 10 мес.). 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Второй период –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период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усвоения грамматической структуры предложения , связанный с формированием грамматических категорий и их внешнего выражения (от 1 г. 10 мес. до 3 лет).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Третий период –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период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усвоения морфологической системы русского языка, характеризующийся усвоением типов склонений и спряжений (от 3 до 7 лет). В этот период все в большей мере усваиваются все единичные, стоящие особняком формы. Раньше усваивается система окончаний, позже – система чередований в основах.</a:t>
            </a: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620688"/>
            <a:ext cx="7215238" cy="5505475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Грамматические ошибки дошкольников определяются различными факторами: 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общими психофизиологическими закономерностями развития ребенка (развитием внимания, памяти, мышления, состоянием нервных процессов);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трудностями овладения грамматическим строем языка (морфологией, синтаксисом, словообразованием) и уровнем его усвоения;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запасом знаний об окружающем мире и объемом словаря, а также состоянием речевого аппарата и уровнем развития фонематического восприятия речи; неблагоприятным влиянием окружающей речевой среды (прежде всего неправильной речью родителей и воспитателей ) ; 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педагогической запущенностью, недостаточным вниманием к детской речи</a:t>
            </a: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620688"/>
            <a:ext cx="7215238" cy="5505475"/>
          </a:xfrm>
        </p:spPr>
        <p:txBody>
          <a:bodyPr/>
          <a:lstStyle/>
          <a:p>
            <a:pPr algn="ctr">
              <a:buNone/>
            </a:pP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>Выделяются три задачи по развитию грамматической стороны речи у детей.</a:t>
            </a:r>
          </a:p>
          <a:p>
            <a:pPr algn="ctr"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1600" dirty="0" smtClean="0"/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Помочь детям практически освоить морфологическую систему родного языка (изменение по родам, числам, лицам, временам). 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Помочь детям в овладении синтаксической стороной: учить правильному согласованию слов в предложении, построению разных типов предложений и сочетанию их в связном тексте. 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Сообщить знания о некоторых нормах образования форм слов – словообразования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15238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620688"/>
            <a:ext cx="7215238" cy="5505475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Пути формирования грамматической стороны речи 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Создание благоприятной языковой среды 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обучении на занятиях 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Среди занятий, направленных на обучение детей грамматическим навыкам, можно выделить следующие: Специальные занятия, основное содержание которых – формирование грамматически правильной речи. Целесообразно предусматривать на таких занятиях работу по всем направлениям: по обучению трудным грамматическим формам, по словообразованию, по построению предложений. 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Часть занятия по методике развития речи.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На занятиях по другим разделам программы формирование грамматических навыков в повседневном общении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807</Words>
  <Application>Microsoft Office PowerPoint</Application>
  <PresentationFormat>Экран (4:3)</PresentationFormat>
  <Paragraphs>95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Comic Sans MS</vt:lpstr>
      <vt:lpstr>Calibri</vt:lpstr>
      <vt:lpstr>1_Тема Office</vt:lpstr>
      <vt:lpstr> Презентация на тему: Развитие грамматически правильной речи через речедвигательную активность</vt:lpstr>
      <vt:lpstr>Слайд 2</vt:lpstr>
      <vt:lpstr>Слайд 3</vt:lpstr>
      <vt:lpstr>Слайд 4</vt:lpstr>
      <vt:lpstr>Усвоение грамматического строя речи ребенком начинается во второй половине второго года жизни </vt:lpstr>
      <vt:lpstr>Слайд 6</vt:lpstr>
      <vt:lpstr>Слайд 7</vt:lpstr>
      <vt:lpstr>Слайд 8</vt:lpstr>
      <vt:lpstr>Слайд 9</vt:lpstr>
      <vt:lpstr>Слайд 10</vt:lpstr>
      <vt:lpstr>Предметно-развивающая среда Речевая развивающая среда в группе представляет систему дидактических игр, игрушек, книг, предметов, обучающих зон, способствующих обогащению, закреплению и становлению речи. </vt:lpstr>
      <vt:lpstr>Слайд 12</vt:lpstr>
      <vt:lpstr>Слайд 13</vt:lpstr>
      <vt:lpstr>Слайд 14</vt:lpstr>
      <vt:lpstr>     Работаем над формированием грамматического строя речи в подвижных играх  Подвижные игры освобождают детей от утомительной неестественной неподвижности на занятиях, помогают разнообразить виды деятельности, развивают общую и мелкую моторику, нормализуют эмоционально-волевую сферу. И, конечно, побуждают детей к общению. </vt:lpstr>
      <vt:lpstr>Важно ! </vt:lpstr>
      <vt:lpstr>     </vt:lpstr>
      <vt:lpstr>    Заключение   </vt:lpstr>
      <vt:lpstr> 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Елена Котова</dc:creator>
  <cp:keywords>Шаблон презентации</cp:keywords>
  <cp:lastModifiedBy>Елена Котова</cp:lastModifiedBy>
  <cp:revision>104</cp:revision>
  <dcterms:created xsi:type="dcterms:W3CDTF">2014-07-06T18:18:01Z</dcterms:created>
  <dcterms:modified xsi:type="dcterms:W3CDTF">2020-05-23T16:17:32Z</dcterms:modified>
</cp:coreProperties>
</file>