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7924" t="5952" r="5820" b="43452"/>
          <a:stretch>
            <a:fillRect/>
          </a:stretch>
        </p:blipFill>
        <p:spPr bwMode="auto">
          <a:xfrm>
            <a:off x="1714480" y="571480"/>
            <a:ext cx="585791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919163"/>
            <a:ext cx="90297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282" y="6000768"/>
            <a:ext cx="7288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Вступительная и заключительная фразы!</a:t>
            </a:r>
            <a:r>
              <a:rPr lang="en-US" dirty="0" smtClean="0"/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sehe</a:t>
            </a:r>
            <a:r>
              <a:rPr lang="en-US" dirty="0" smtClean="0"/>
              <a:t> 2</a:t>
            </a:r>
            <a:r>
              <a:rPr lang="de-DE" dirty="0" smtClean="0"/>
              <a:t> Fotos</a:t>
            </a:r>
            <a:r>
              <a:rPr lang="en-US" dirty="0" smtClean="0"/>
              <a:t>/ Das war </a:t>
            </a:r>
            <a:r>
              <a:rPr lang="en-US" dirty="0" err="1" smtClean="0"/>
              <a:t>alles</a:t>
            </a:r>
            <a:r>
              <a:rPr lang="en-US" dirty="0" smtClean="0"/>
              <a:t>…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7440" b="47917"/>
          <a:stretch>
            <a:fillRect/>
          </a:stretch>
        </p:blipFill>
        <p:spPr bwMode="auto">
          <a:xfrm>
            <a:off x="1176338" y="714356"/>
            <a:ext cx="679132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238125"/>
            <a:ext cx="90297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Выбрать </a:t>
            </a:r>
            <a:r>
              <a:rPr lang="ru-RU" u="sng" dirty="0" smtClean="0"/>
              <a:t>1</a:t>
            </a:r>
            <a:r>
              <a:rPr lang="ru-RU" dirty="0" smtClean="0"/>
              <a:t> из двух тем</a:t>
            </a:r>
          </a:p>
          <a:p>
            <a:r>
              <a:rPr lang="ru-RU" dirty="0" smtClean="0"/>
              <a:t>Объём 200-250 слов +/- 10%!!!</a:t>
            </a:r>
          </a:p>
          <a:p>
            <a:r>
              <a:rPr lang="ru-RU" dirty="0" smtClean="0"/>
              <a:t>В первом абзаце ОБЯЗАТЕЛЬНО должна быть полемичность: </a:t>
            </a:r>
            <a:r>
              <a:rPr lang="de-DE" dirty="0" smtClean="0"/>
              <a:t>Es gibt verschiedene Meinungen zu diesem Thema</a:t>
            </a:r>
            <a:r>
              <a:rPr lang="en-US" dirty="0" smtClean="0"/>
              <a:t>/Problem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40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857232"/>
            <a:ext cx="8401080" cy="5643602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 smtClean="0"/>
              <a:t>можно начать эссе, переформулировав вопрос из задания своими словами и задав риторический вопрос, вроде </a:t>
            </a:r>
            <a:r>
              <a:rPr lang="ru-RU" sz="4200" dirty="0" err="1" smtClean="0"/>
              <a:t>Stimmt</a:t>
            </a:r>
            <a:r>
              <a:rPr lang="ru-RU" sz="4200" dirty="0" smtClean="0"/>
              <a:t> </a:t>
            </a:r>
            <a:r>
              <a:rPr lang="ru-RU" sz="4200" dirty="0" err="1" smtClean="0"/>
              <a:t>das</a:t>
            </a:r>
            <a:r>
              <a:rPr lang="ru-RU" sz="4200" dirty="0" smtClean="0"/>
              <a:t> </a:t>
            </a:r>
            <a:r>
              <a:rPr lang="ru-RU" sz="4200" dirty="0" err="1" smtClean="0"/>
              <a:t>wirklich</a:t>
            </a:r>
            <a:r>
              <a:rPr lang="ru-RU" sz="4200" dirty="0" smtClean="0"/>
              <a:t> </a:t>
            </a:r>
            <a:r>
              <a:rPr lang="ru-RU" sz="4200" dirty="0" err="1" smtClean="0"/>
              <a:t>so</a:t>
            </a:r>
            <a:r>
              <a:rPr lang="ru-RU" sz="4200" dirty="0" smtClean="0"/>
              <a:t>?</a:t>
            </a:r>
          </a:p>
          <a:p>
            <a:r>
              <a:rPr lang="ru-RU" sz="4200" dirty="0" smtClean="0"/>
              <a:t>Основную часть можно выстроить при помощи вводных фраз и конструкций:</a:t>
            </a:r>
          </a:p>
          <a:p>
            <a:pPr>
              <a:buNone/>
            </a:pPr>
            <a:r>
              <a:rPr lang="ru-RU" sz="4200" dirty="0" smtClean="0"/>
              <a:t> </a:t>
            </a:r>
          </a:p>
          <a:p>
            <a:pPr>
              <a:buNone/>
            </a:pPr>
            <a:r>
              <a:rPr lang="de-DE" sz="4200" dirty="0" smtClean="0"/>
              <a:t>Erstens, …  Zweitens, …  Drittens, …  </a:t>
            </a:r>
            <a:endParaRPr lang="ru-RU" sz="4200" dirty="0" smtClean="0"/>
          </a:p>
          <a:p>
            <a:pPr>
              <a:buNone/>
            </a:pPr>
            <a:r>
              <a:rPr lang="de-DE" sz="4200" dirty="0" smtClean="0"/>
              <a:t>Einerseits …..   Andererseits…… Außerdem ….</a:t>
            </a:r>
            <a:endParaRPr lang="ru-RU" sz="4200" dirty="0" smtClean="0"/>
          </a:p>
          <a:p>
            <a:pPr>
              <a:buNone/>
            </a:pPr>
            <a:r>
              <a:rPr lang="de-DE" sz="4200" dirty="0" smtClean="0"/>
              <a:t>Dafür spricht die Tatsache, dass…   Dagegen spricht, dass…  </a:t>
            </a:r>
            <a:endParaRPr lang="ru-RU" sz="4200" dirty="0" smtClean="0"/>
          </a:p>
          <a:p>
            <a:pPr>
              <a:buNone/>
            </a:pPr>
            <a:r>
              <a:rPr lang="de-DE" sz="4200" dirty="0" smtClean="0"/>
              <a:t>Ein Argument dafür ist….. Ein Argument dagegen ist /wäre, dass….</a:t>
            </a:r>
            <a:endParaRPr lang="ru-RU" sz="4200" dirty="0" smtClean="0"/>
          </a:p>
          <a:p>
            <a:pPr>
              <a:buNone/>
            </a:pPr>
            <a:r>
              <a:rPr lang="de-DE" sz="4200" dirty="0" smtClean="0"/>
              <a:t> </a:t>
            </a:r>
            <a:endParaRPr lang="ru-RU" sz="4200" dirty="0" smtClean="0"/>
          </a:p>
          <a:p>
            <a:r>
              <a:rPr lang="ru-RU" sz="4200" dirty="0" smtClean="0"/>
              <a:t>Контраргументы можно предварить риторическим вопросом типа</a:t>
            </a:r>
            <a:r>
              <a:rPr lang="de-DE" sz="4200" dirty="0" smtClean="0"/>
              <a:t> Was spricht gegen ….? </a:t>
            </a:r>
            <a:r>
              <a:rPr lang="ru-RU" sz="4200" dirty="0" smtClean="0"/>
              <a:t>или вводными словами и конструкциями</a:t>
            </a:r>
            <a:r>
              <a:rPr lang="de-DE" sz="4200" dirty="0" smtClean="0"/>
              <a:t> andererseits, eine andere Meinung ist /wäre, dagegen spricht die Tatsache, dass… </a:t>
            </a:r>
            <a:r>
              <a:rPr lang="ru-RU" sz="4200" dirty="0" smtClean="0"/>
              <a:t>и другими</a:t>
            </a:r>
            <a:r>
              <a:rPr lang="de-DE" sz="4200" dirty="0" smtClean="0"/>
              <a:t>.</a:t>
            </a:r>
            <a:endParaRPr lang="ru-RU" sz="4200" dirty="0" smtClean="0"/>
          </a:p>
          <a:p>
            <a:r>
              <a:rPr lang="ru-RU" sz="4200" dirty="0" smtClean="0"/>
              <a:t>нужно взвесить плюсы и минусы</a:t>
            </a:r>
            <a:r>
              <a:rPr lang="de-DE" sz="4200" dirty="0" smtClean="0"/>
              <a:t>: Wenn man die Vorteile und Nachteile vergleicht, kann man sehen, dass...  – </a:t>
            </a:r>
            <a:r>
              <a:rPr lang="ru-RU" sz="4200" dirty="0" smtClean="0"/>
              <a:t>и высказать свое мнение</a:t>
            </a:r>
            <a:r>
              <a:rPr lang="de-DE" sz="4200" dirty="0" smtClean="0"/>
              <a:t>: Meiner Meinung nach, …. /Ich bin der Meinung, dass… / Ich bin davon überzeugt, dass… </a:t>
            </a:r>
            <a:endParaRPr lang="ru-RU" sz="4200" dirty="0" smtClean="0"/>
          </a:p>
          <a:p>
            <a:r>
              <a:rPr lang="ru-RU" sz="4200" dirty="0" smtClean="0"/>
              <a:t>И последний абзац</a:t>
            </a:r>
            <a:r>
              <a:rPr lang="de-DE" sz="4200" dirty="0" smtClean="0"/>
              <a:t> – </a:t>
            </a:r>
            <a:r>
              <a:rPr lang="ru-RU" sz="4200" dirty="0" smtClean="0"/>
              <a:t>заключение</a:t>
            </a:r>
            <a:r>
              <a:rPr lang="de-DE" sz="4200" dirty="0" smtClean="0"/>
              <a:t>: Zusammenfassend kann man sagen, dass… / Zum Schluss möchte ich betonen, dass…</a:t>
            </a:r>
            <a:endParaRPr lang="ru-RU" sz="4200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919163"/>
            <a:ext cx="9029700" cy="508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8596" y="5929330"/>
            <a:ext cx="8597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3) </a:t>
            </a:r>
            <a:r>
              <a:rPr lang="en-US" sz="2400" dirty="0" err="1" smtClean="0"/>
              <a:t>Wie</a:t>
            </a:r>
            <a:r>
              <a:rPr lang="en-US" sz="2400" dirty="0" smtClean="0"/>
              <a:t> </a:t>
            </a:r>
            <a:r>
              <a:rPr lang="en-US" sz="2400" dirty="0" err="1" smtClean="0"/>
              <a:t>komme</a:t>
            </a:r>
            <a:r>
              <a:rPr lang="en-US" sz="2400" dirty="0" smtClean="0"/>
              <a:t> </a:t>
            </a:r>
            <a:r>
              <a:rPr lang="en-US" sz="2400" dirty="0" err="1" smtClean="0"/>
              <a:t>ich</a:t>
            </a:r>
            <a:r>
              <a:rPr lang="en-US" sz="2400" dirty="0" smtClean="0"/>
              <a:t> </a:t>
            </a:r>
            <a:r>
              <a:rPr lang="en-US" sz="2400" dirty="0" err="1" smtClean="0"/>
              <a:t>zur</a:t>
            </a:r>
            <a:r>
              <a:rPr lang="en-US" sz="2400" dirty="0" smtClean="0"/>
              <a:t> </a:t>
            </a:r>
            <a:r>
              <a:rPr lang="en-US" sz="2400" dirty="0" err="1" smtClean="0"/>
              <a:t>Yogaschule</a:t>
            </a:r>
            <a:r>
              <a:rPr lang="en-US" sz="2400" dirty="0" smtClean="0"/>
              <a:t> </a:t>
            </a:r>
            <a:r>
              <a:rPr lang="en-US" sz="2400" dirty="0" err="1" smtClean="0"/>
              <a:t>mit</a:t>
            </a:r>
            <a:r>
              <a:rPr lang="en-US" sz="2400" dirty="0" smtClean="0"/>
              <a:t> </a:t>
            </a:r>
            <a:r>
              <a:rPr lang="de-DE" sz="2400" dirty="0" smtClean="0"/>
              <a:t>öffentliche</a:t>
            </a:r>
            <a:r>
              <a:rPr lang="en-US" sz="2400" dirty="0" smtClean="0"/>
              <a:t>n</a:t>
            </a:r>
            <a:r>
              <a:rPr lang="de-DE" sz="2400" dirty="0" smtClean="0"/>
              <a:t> Verkehrsmitteln?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5323486" cy="376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 l="9615" t="25739" r="11057" b="18140"/>
          <a:stretch>
            <a:fillRect/>
          </a:stretch>
        </p:blipFill>
        <p:spPr bwMode="auto">
          <a:xfrm>
            <a:off x="1714480" y="3214686"/>
            <a:ext cx="671517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 l="14398" t="23134" r="15190" b="34328"/>
          <a:stretch>
            <a:fillRect/>
          </a:stretch>
        </p:blipFill>
        <p:spPr bwMode="auto">
          <a:xfrm>
            <a:off x="0" y="0"/>
            <a:ext cx="635801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 l="15190" t="22015" r="14398" b="34328"/>
          <a:stretch>
            <a:fillRect/>
          </a:stretch>
        </p:blipFill>
        <p:spPr bwMode="auto">
          <a:xfrm>
            <a:off x="0" y="3429000"/>
            <a:ext cx="63579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l="14398" t="24254" r="13607" b="36567"/>
          <a:stretch>
            <a:fillRect/>
          </a:stretch>
        </p:blipFill>
        <p:spPr bwMode="auto">
          <a:xfrm>
            <a:off x="0" y="1"/>
            <a:ext cx="5572132" cy="214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 l="14398" t="24254" r="12025" b="30970"/>
          <a:stretch>
            <a:fillRect/>
          </a:stretch>
        </p:blipFill>
        <p:spPr bwMode="auto">
          <a:xfrm>
            <a:off x="0" y="2143116"/>
            <a:ext cx="5715008" cy="2458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 l="15190" t="24254" r="15981" b="36567"/>
          <a:stretch>
            <a:fillRect/>
          </a:stretch>
        </p:blipFill>
        <p:spPr bwMode="auto">
          <a:xfrm>
            <a:off x="0" y="4530107"/>
            <a:ext cx="5786478" cy="232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" y="214290"/>
            <a:ext cx="90297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42976" y="5000636"/>
            <a:ext cx="7429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Адресность</a:t>
            </a:r>
            <a:r>
              <a:rPr lang="ru-RU" dirty="0" smtClean="0"/>
              <a:t>!</a:t>
            </a:r>
          </a:p>
          <a:p>
            <a:r>
              <a:rPr lang="ru-RU" dirty="0" smtClean="0"/>
              <a:t>Вступительная и заключительная фразы!</a:t>
            </a:r>
            <a:r>
              <a:rPr lang="en-US" dirty="0" smtClean="0"/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de-DE" dirty="0" smtClean="0"/>
              <a:t>möchte dir ein Foto zeigen</a:t>
            </a:r>
            <a:r>
              <a:rPr lang="en-US" dirty="0" smtClean="0"/>
              <a:t>/ Das war </a:t>
            </a:r>
            <a:r>
              <a:rPr lang="en-US" dirty="0" err="1" smtClean="0"/>
              <a:t>alles</a:t>
            </a:r>
            <a:r>
              <a:rPr lang="en-US" dirty="0" smtClean="0"/>
              <a:t>…</a:t>
            </a:r>
            <a:endParaRPr lang="ru-RU" dirty="0" smtClean="0"/>
          </a:p>
          <a:p>
            <a:r>
              <a:rPr lang="ru-RU" dirty="0" smtClean="0"/>
              <a:t>Пункт 3: 3 действия!</a:t>
            </a:r>
          </a:p>
          <a:p>
            <a:r>
              <a:rPr lang="ru-RU" dirty="0" smtClean="0"/>
              <a:t>Пункт 4: глагол </a:t>
            </a:r>
            <a:r>
              <a:rPr lang="en-US" dirty="0" err="1" smtClean="0"/>
              <a:t>aufbewahren</a:t>
            </a:r>
            <a:r>
              <a:rPr lang="en-US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119</Words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Важно!</vt:lpstr>
      <vt:lpstr>С 40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2020-04-16T07:42:56Z</dcterms:created>
  <dcterms:modified xsi:type="dcterms:W3CDTF">2020-07-28T13:19:59Z</dcterms:modified>
</cp:coreProperties>
</file>