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4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6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9" r:id="rId32"/>
    <p:sldId id="290" r:id="rId33"/>
    <p:sldId id="291" r:id="rId34"/>
    <p:sldId id="292" r:id="rId35"/>
    <p:sldId id="293" r:id="rId3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867F5-259F-4637-BABE-26FADBFB66EF}" type="datetimeFigureOut">
              <a:rPr lang="ru-RU" smtClean="0"/>
              <a:t>29.04.2020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E26FB-921E-4597-ACA2-D04FC33AB1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65925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867F5-259F-4637-BABE-26FADBFB66EF}" type="datetimeFigureOut">
              <a:rPr lang="ru-RU" smtClean="0"/>
              <a:t>29.04.2020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E26FB-921E-4597-ACA2-D04FC33AB1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89024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867F5-259F-4637-BABE-26FADBFB66EF}" type="datetimeFigureOut">
              <a:rPr lang="ru-RU" smtClean="0"/>
              <a:t>29.04.2020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E26FB-921E-4597-ACA2-D04FC33AB1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7366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867F5-259F-4637-BABE-26FADBFB66EF}" type="datetimeFigureOut">
              <a:rPr lang="ru-RU" smtClean="0"/>
              <a:t>29.04.2020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E26FB-921E-4597-ACA2-D04FC33AB1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044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867F5-259F-4637-BABE-26FADBFB66EF}" type="datetimeFigureOut">
              <a:rPr lang="ru-RU" smtClean="0"/>
              <a:t>29.04.2020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E26FB-921E-4597-ACA2-D04FC33AB1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68078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867F5-259F-4637-BABE-26FADBFB66EF}" type="datetimeFigureOut">
              <a:rPr lang="ru-RU" smtClean="0"/>
              <a:t>29.04.2020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E26FB-921E-4597-ACA2-D04FC33AB1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20128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867F5-259F-4637-BABE-26FADBFB66EF}" type="datetimeFigureOut">
              <a:rPr lang="ru-RU" smtClean="0"/>
              <a:t>29.04.2020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E26FB-921E-4597-ACA2-D04FC33AB1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1018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867F5-259F-4637-BABE-26FADBFB66EF}" type="datetimeFigureOut">
              <a:rPr lang="ru-RU" smtClean="0"/>
              <a:t>29.04.2020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E26FB-921E-4597-ACA2-D04FC33AB1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29406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867F5-259F-4637-BABE-26FADBFB66EF}" type="datetimeFigureOut">
              <a:rPr lang="ru-RU" smtClean="0"/>
              <a:t>29.04.2020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E26FB-921E-4597-ACA2-D04FC33AB1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274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867F5-259F-4637-BABE-26FADBFB66EF}" type="datetimeFigureOut">
              <a:rPr lang="ru-RU" smtClean="0"/>
              <a:t>29.04.2020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E26FB-921E-4597-ACA2-D04FC33AB1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86895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867F5-259F-4637-BABE-26FADBFB66EF}" type="datetimeFigureOut">
              <a:rPr lang="ru-RU" smtClean="0"/>
              <a:t>29.04.2020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E26FB-921E-4597-ACA2-D04FC33AB1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7964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3867F5-259F-4637-BABE-26FADBFB66EF}" type="datetimeFigureOut">
              <a:rPr lang="ru-RU" smtClean="0"/>
              <a:t>29.04.2020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EE26FB-921E-4597-ACA2-D04FC33AB1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2814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6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3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Разбор типовых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заданий ЕГЭ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математике базового уровня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Геометрия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4721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Наглядная стереометрия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9. Вода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сосуде цилиндрической формы находится на уровне h = 80 см. На каком уровне окажется вода, если ее перелить в другой цилиндрический сосуд, у которого радиус основания в 4 раза больше, чем у данного? Ответ дайте в сантиметрах.</a:t>
            </a:r>
          </a:p>
        </p:txBody>
      </p:sp>
      <p:pic>
        <p:nvPicPr>
          <p:cNvPr id="9218" name="Picture 2" descr="https://spadilo.ru/wp-content/uploads/2017/01/word-image-66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938" y="1812064"/>
            <a:ext cx="2029576" cy="2047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4172" y="3860636"/>
            <a:ext cx="6096000" cy="236988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/>
            <a:r>
              <a:rPr lang="ru-RU" sz="3600" dirty="0">
                <a:solidFill>
                  <a:srgbClr val="FF0000"/>
                </a:solidFill>
                <a:latin typeface="Alegreya Sans"/>
              </a:rPr>
              <a:t>! </a:t>
            </a: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выполнения:</a:t>
            </a:r>
          </a:p>
          <a:p>
            <a:pPr fontAlgn="base">
              <a:buFont typeface="+mj-lt"/>
              <a:buAutoNum type="arabicPeriod"/>
            </a:pP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Записать формулу объема цилиндра.</a:t>
            </a:r>
          </a:p>
          <a:p>
            <a:pPr fontAlgn="base">
              <a:buFont typeface="+mj-lt"/>
              <a:buAutoNum type="arabicPeriod"/>
            </a:pP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Подставить значения для цилиндра с жидкостью в первом и во втором случае.</a:t>
            </a:r>
          </a:p>
          <a:p>
            <a:pPr fontAlgn="base">
              <a:buFont typeface="+mj-lt"/>
              <a:buAutoNum type="arabicPeriod"/>
            </a:pP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Объем жидкости не изменялся, следовательно, можно приравнять объемы.</a:t>
            </a:r>
          </a:p>
          <a:p>
            <a:pPr fontAlgn="base">
              <a:buFont typeface="+mj-lt"/>
              <a:buAutoNum type="arabicPeriod"/>
            </a:pP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Полученное уравнение решить относительно второй высоты h</a:t>
            </a:r>
            <a:r>
              <a:rPr lang="ru-RU" sz="1600" b="0" i="0" baseline="-2500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fontAlgn="base">
              <a:buFont typeface="+mj-lt"/>
              <a:buAutoNum type="arabicPeriod"/>
            </a:pP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Подставить данные и вычислить искомую величину.</a:t>
            </a:r>
            <a:endParaRPr lang="ru-RU" sz="1600" b="0" i="0" dirty="0">
              <a:solidFill>
                <a:srgbClr val="193D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20" name="Picture 4" descr="https://spadilo.ru/wp-content/uploads/2017/01/word-image-67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9897" y="1805144"/>
            <a:ext cx="3062254" cy="1698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202329" y="2207623"/>
            <a:ext cx="4540568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ru-RU" sz="16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π r</a:t>
            </a:r>
            <a:r>
              <a:rPr lang="ru-RU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h</a:t>
            </a:r>
            <a:r>
              <a:rPr lang="ru-RU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ru-RU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2 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π r</a:t>
            </a:r>
            <a:r>
              <a:rPr lang="ru-RU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h</a:t>
            </a:r>
            <a:r>
              <a:rPr lang="ru-RU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Объем жидкости не изменялся, следовательно, можно приравнять объемы.</a:t>
            </a:r>
          </a:p>
          <a:p>
            <a:pPr fontAlgn="base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ru-RU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1 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V</a:t>
            </a:r>
            <a:r>
              <a:rPr lang="ru-RU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π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ru-RU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h</a:t>
            </a:r>
            <a:r>
              <a:rPr lang="ru-RU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1 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π r</a:t>
            </a:r>
            <a:r>
              <a:rPr lang="ru-RU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h</a:t>
            </a:r>
            <a:r>
              <a:rPr lang="ru-RU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sz="16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=( π r</a:t>
            </a:r>
            <a:r>
              <a:rPr lang="ru-RU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h</a:t>
            </a:r>
            <a:r>
              <a:rPr lang="ru-RU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)/ π r</a:t>
            </a:r>
            <a:r>
              <a:rPr lang="ru-RU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условию площадь основания стала в 4 раза больше, то есть r</a:t>
            </a:r>
            <a:r>
              <a:rPr lang="ru-RU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= 4 r</a:t>
            </a:r>
            <a:r>
              <a:rPr lang="ru-RU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.</a:t>
            </a:r>
          </a:p>
          <a:p>
            <a:pPr fontAlgn="base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Подставим r</a:t>
            </a:r>
            <a:r>
              <a:rPr lang="ru-RU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= 4 r</a:t>
            </a:r>
            <a:r>
              <a:rPr lang="ru-RU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1 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выражение для h</a:t>
            </a:r>
            <a:r>
              <a:rPr lang="ru-RU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Получим: h</a:t>
            </a:r>
            <a:r>
              <a:rPr lang="ru-RU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2 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=( π r</a:t>
            </a:r>
            <a:r>
              <a:rPr lang="ru-RU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h</a:t>
            </a:r>
            <a:r>
              <a:rPr lang="ru-RU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)/ π (4 r</a:t>
            </a:r>
            <a:r>
              <a:rPr lang="ru-RU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 </a:t>
            </a:r>
            <a:r>
              <a:rPr lang="ru-RU" sz="1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Полученную дробь сократим на π, получим h</a:t>
            </a:r>
            <a:r>
              <a:rPr lang="ru-RU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2 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=( r</a:t>
            </a:r>
            <a:r>
              <a:rPr lang="ru-RU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h</a:t>
            </a:r>
            <a:r>
              <a:rPr lang="ru-RU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)/ 16 r</a:t>
            </a:r>
            <a:r>
              <a:rPr lang="ru-RU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Полученную дробь сократим на r</a:t>
            </a:r>
            <a:r>
              <a:rPr lang="ru-RU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получим h</a:t>
            </a:r>
            <a:r>
              <a:rPr lang="ru-RU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2 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h</a:t>
            </a:r>
            <a:r>
              <a:rPr lang="ru-RU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 16.</a:t>
            </a:r>
          </a:p>
          <a:p>
            <a:pPr fontAlgn="base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Подставим известные данные: h</a:t>
            </a:r>
            <a:r>
              <a:rPr lang="ru-RU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2 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80/ 16 = 5 см.</a:t>
            </a:r>
          </a:p>
          <a:p>
            <a:pPr fontAlgn="base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 5.</a:t>
            </a:r>
          </a:p>
        </p:txBody>
      </p:sp>
    </p:spTree>
    <p:extLst>
      <p:ext uri="{BB962C8B-B14F-4D97-AF65-F5344CB8AC3E}">
        <p14:creationId xmlns:p14="http://schemas.microsoft.com/office/powerpoint/2010/main" val="1166275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10. Даны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две коробки, имеющие форму правильной четырёхугольной призмы. Первая коробка в четыре с половиной раза выше второй, а вторая втрое шире первой. Во сколько раз объём первой коробки меньше объёма второй?</a:t>
            </a:r>
          </a:p>
        </p:txBody>
      </p:sp>
      <p:pic>
        <p:nvPicPr>
          <p:cNvPr id="10242" name="Picture 2" descr="image001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123" y="1690688"/>
            <a:ext cx="2576619" cy="1604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8046" y="3594825"/>
            <a:ext cx="6096000" cy="2616101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/>
            <a:r>
              <a:rPr lang="ru-RU" sz="3600" dirty="0">
                <a:solidFill>
                  <a:srgbClr val="FF0000"/>
                </a:solidFill>
                <a:latin typeface="Alegreya Sans"/>
              </a:rPr>
              <a:t>! </a:t>
            </a: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выполнения:</a:t>
            </a:r>
          </a:p>
          <a:p>
            <a:pPr fontAlgn="base">
              <a:buFont typeface="+mj-lt"/>
              <a:buAutoNum type="arabicPeriod"/>
            </a:pP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Записать формулу, для вычисления объема правильной четырехугольной призмы.</a:t>
            </a:r>
          </a:p>
          <a:p>
            <a:pPr fontAlgn="base">
              <a:buFont typeface="+mj-lt"/>
              <a:buAutoNum type="arabicPeriod"/>
            </a:pP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Записать в общем виде формулу для нахождения объема в первом и втором случае.</a:t>
            </a:r>
          </a:p>
          <a:p>
            <a:pPr fontAlgn="base">
              <a:buFont typeface="+mj-lt"/>
              <a:buAutoNum type="arabicPeriod"/>
            </a:pP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Найти отношение объемов.</a:t>
            </a:r>
          </a:p>
          <a:p>
            <a:pPr fontAlgn="base">
              <a:buFont typeface="+mj-lt"/>
              <a:buAutoNum type="arabicPeriod"/>
            </a:pP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Преобразовать полученное выражение с учетом соотношения измерений первой и второй призмы.</a:t>
            </a:r>
          </a:p>
          <a:p>
            <a:pPr fontAlgn="base">
              <a:buFont typeface="+mj-lt"/>
              <a:buAutoNum type="arabicPeriod"/>
            </a:pP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Сократить получившуюся дробь.</a:t>
            </a:r>
            <a:endParaRPr lang="ru-RU" sz="1600" b="0" i="0" dirty="0">
              <a:solidFill>
                <a:srgbClr val="193D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632123" y="1690688"/>
            <a:ext cx="505968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ru-RU" sz="16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a</a:t>
            </a:r>
            <a:r>
              <a:rPr lang="ru-RU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· b</a:t>
            </a:r>
            <a:r>
              <a:rPr lang="ru-RU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· c</a:t>
            </a:r>
            <a:r>
              <a:rPr lang="ru-RU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ru-RU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2 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a</a:t>
            </a:r>
            <a:r>
              <a:rPr lang="ru-RU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· b</a:t>
            </a:r>
            <a:r>
              <a:rPr lang="ru-RU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· c</a:t>
            </a:r>
            <a:r>
              <a:rPr lang="ru-RU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Найдем отношение объемов.</a:t>
            </a:r>
          </a:p>
          <a:p>
            <a:pPr fontAlgn="base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ru-RU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1 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 V</a:t>
            </a:r>
            <a:r>
              <a:rPr lang="ru-RU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2 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(a</a:t>
            </a:r>
            <a:r>
              <a:rPr lang="ru-RU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· b</a:t>
            </a:r>
            <a:r>
              <a:rPr lang="ru-RU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· c</a:t>
            </a:r>
            <a:r>
              <a:rPr lang="ru-RU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)/ ( a</a:t>
            </a:r>
            <a:r>
              <a:rPr lang="ru-RU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· b</a:t>
            </a:r>
            <a:r>
              <a:rPr lang="ru-RU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· c</a:t>
            </a:r>
            <a:r>
              <a:rPr lang="ru-RU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fontAlgn="base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условию c</a:t>
            </a:r>
            <a:r>
              <a:rPr lang="ru-RU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= 4,5 c</a:t>
            </a:r>
            <a:r>
              <a:rPr lang="ru-RU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2 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(первая коробка в четыре с половиной раза выше второй),</a:t>
            </a:r>
          </a:p>
          <a:p>
            <a:pPr fontAlgn="base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ru-RU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= 3 b</a:t>
            </a:r>
            <a:r>
              <a:rPr lang="ru-RU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(вторая коробка втрое шире первой).</a:t>
            </a:r>
          </a:p>
          <a:p>
            <a:pPr fontAlgn="base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 как это правильные четырехугольные призмы, то в основании лежит квадрат, а значит глубина второй коробки тоже втрое больше глубины первой, то есть a</a:t>
            </a:r>
            <a:r>
              <a:rPr lang="ru-RU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= 3 a</a:t>
            </a:r>
            <a:r>
              <a:rPr lang="ru-RU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Подставим эти выражения в формулу отношения объемов:</a:t>
            </a:r>
          </a:p>
          <a:p>
            <a:pPr fontAlgn="base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ru-RU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1 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 V</a:t>
            </a:r>
            <a:r>
              <a:rPr lang="ru-RU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2 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(a</a:t>
            </a:r>
            <a:r>
              <a:rPr lang="ru-RU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· b</a:t>
            </a:r>
            <a:r>
              <a:rPr lang="ru-RU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· c</a:t>
            </a:r>
            <a:r>
              <a:rPr lang="ru-RU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)/ ( a</a:t>
            </a:r>
            <a:r>
              <a:rPr lang="ru-RU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· b</a:t>
            </a:r>
            <a:r>
              <a:rPr lang="ru-RU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· c</a:t>
            </a:r>
            <a:r>
              <a:rPr lang="ru-RU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= (a</a:t>
            </a:r>
            <a:r>
              <a:rPr lang="ru-RU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· b</a:t>
            </a:r>
            <a:r>
              <a:rPr lang="ru-RU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· 4,5c</a:t>
            </a:r>
            <a:r>
              <a:rPr lang="ru-RU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)/ ( 3a</a:t>
            </a:r>
            <a:r>
              <a:rPr lang="ru-RU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· 3b</a:t>
            </a:r>
            <a:r>
              <a:rPr lang="ru-RU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· c</a:t>
            </a:r>
            <a:r>
              <a:rPr lang="ru-RU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= (a</a:t>
            </a:r>
            <a:r>
              <a:rPr lang="ru-RU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· b</a:t>
            </a:r>
            <a:r>
              <a:rPr lang="ru-RU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· 4,5c</a:t>
            </a:r>
            <a:r>
              <a:rPr lang="ru-RU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)/ ( 9a</a:t>
            </a:r>
            <a:r>
              <a:rPr lang="ru-RU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· b</a:t>
            </a:r>
            <a:r>
              <a:rPr lang="ru-RU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· c</a:t>
            </a:r>
            <a:r>
              <a:rPr lang="ru-RU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fontAlgn="base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Сократим получившуюся дробь на a</a:t>
            </a:r>
            <a:r>
              <a:rPr lang="ru-RU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· b</a:t>
            </a:r>
            <a:r>
              <a:rPr lang="ru-RU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· c</a:t>
            </a:r>
            <a:r>
              <a:rPr lang="ru-RU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Получим:</a:t>
            </a:r>
          </a:p>
          <a:p>
            <a:pPr fontAlgn="base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ru-RU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1 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 V</a:t>
            </a:r>
            <a:r>
              <a:rPr lang="ru-RU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2 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(a</a:t>
            </a:r>
            <a:r>
              <a:rPr lang="ru-RU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· b</a:t>
            </a:r>
            <a:r>
              <a:rPr lang="ru-RU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· 4,5c</a:t>
            </a:r>
            <a:r>
              <a:rPr lang="ru-RU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)/ ( 9a</a:t>
            </a:r>
            <a:r>
              <a:rPr lang="ru-RU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· b</a:t>
            </a:r>
            <a:r>
              <a:rPr lang="ru-RU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· c</a:t>
            </a:r>
            <a:r>
              <a:rPr lang="ru-RU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= 4,5/9 = ½.</a:t>
            </a:r>
          </a:p>
          <a:p>
            <a:pPr fontAlgn="base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Объем первой коробочки в 2 раза меньше объема второй.</a:t>
            </a:r>
          </a:p>
          <a:p>
            <a:pPr fontAlgn="base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 2.</a:t>
            </a:r>
          </a:p>
        </p:txBody>
      </p:sp>
    </p:spTree>
    <p:extLst>
      <p:ext uri="{BB962C8B-B14F-4D97-AF65-F5344CB8AC3E}">
        <p14:creationId xmlns:p14="http://schemas.microsoft.com/office/powerpoint/2010/main" val="62368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11. От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деревянного кубика отпилили все его вершины (см. рис.). Сколько граней у получившегося многогранника (невидимые ребра на рисунке не изображены)?</a:t>
            </a:r>
          </a:p>
        </p:txBody>
      </p:sp>
      <p:pic>
        <p:nvPicPr>
          <p:cNvPr id="12290" name="Picture 2" descr="ЕГЭ по математике задание №1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175" y="1354841"/>
            <a:ext cx="2600325" cy="2314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279392" y="3924081"/>
            <a:ext cx="10074408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just"/>
            <a:r>
              <a:rPr lang="ru-RU" sz="3600" dirty="0" smtClean="0">
                <a:solidFill>
                  <a:srgbClr val="FF0000"/>
                </a:solidFill>
                <a:latin typeface="Alegreya Sans"/>
              </a:rPr>
              <a:t>! </a:t>
            </a:r>
            <a:r>
              <a:rPr lang="ru-RU" altLang="ru-RU" dirty="0">
                <a:solidFill>
                  <a:srgbClr val="193D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Сначала 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вспомним сколько всего граней и вершин у куба: шесть граней и восемь вершин. Теперь на месте каждой вершины образуется новая грань после отпила, значит у модифицированного в задании куба шесть родных граней и восемь новых (после отпила). Итого получаем: 6 + 8 = 14 граней.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Ответ: 14.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Если бы нас спросили, а сколько вершин у нового «куба». Очевидно, если вместо одной становится три, а их всего восемь, то получаем: 8 • 3 = 24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8535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12. Даны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два цилиндра. Радиус основания и высота первого цилиндра равны соответственно 2 и 6, а второго – 6 и 4. Во сколько раз объем второго цилиндра больше объема первого?</a:t>
            </a:r>
          </a:p>
        </p:txBody>
      </p:sp>
      <p:pic>
        <p:nvPicPr>
          <p:cNvPr id="13314" name="Picture 2" descr="C:\Users\DDD3~1\AppData\Local\Temp\Rar$DRa5280.49082\Рисунки к Базе №13\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489166"/>
            <a:ext cx="2668715" cy="1601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1170" y="3521001"/>
            <a:ext cx="626350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3600" dirty="0">
                <a:solidFill>
                  <a:srgbClr val="FF0000"/>
                </a:solidFill>
                <a:latin typeface="Alegreya Sans"/>
              </a:rPr>
              <a:t>! </a:t>
            </a: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выполнения</a:t>
            </a:r>
          </a:p>
          <a:p>
            <a:pPr fontAlgn="base">
              <a:buFont typeface="+mj-lt"/>
              <a:buAutoNum type="arabicPeriod"/>
            </a:pP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Записываем ф-</a:t>
            </a:r>
            <a:r>
              <a:rPr lang="ru-RU" sz="1600" b="0" i="0" dirty="0" err="1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лу</a:t>
            </a: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для вычисления объема цилиндра.</a:t>
            </a:r>
          </a:p>
          <a:p>
            <a:pPr fontAlgn="base">
              <a:buFont typeface="+mj-lt"/>
              <a:buAutoNum type="arabicPeriod"/>
            </a:pP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Вводим обозначения для радиуса основания и высоты 1-го цилиндра. Выражаем подобным образом аналогичные параметры 2-го цилиндра.</a:t>
            </a:r>
          </a:p>
          <a:p>
            <a:pPr fontAlgn="base">
              <a:buFont typeface="+mj-lt"/>
              <a:buAutoNum type="arabicPeriod"/>
            </a:pP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Формируем формулы для объема 1-го и 2-го цилиндров.</a:t>
            </a:r>
          </a:p>
          <a:p>
            <a:pPr fontAlgn="base">
              <a:buFont typeface="+mj-lt"/>
              <a:buAutoNum type="arabicPeriod"/>
            </a:pP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Вычисляем отношение объемов.</a:t>
            </a:r>
            <a:endParaRPr lang="ru-RU" sz="1600" b="0" i="0" dirty="0">
              <a:solidFill>
                <a:srgbClr val="193D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374674" y="3159017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/>
            <a:r>
              <a:rPr lang="ru-RU" sz="1600" b="0" i="1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ru-RU" sz="1600" b="0" i="0" baseline="-2500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600" b="0" i="1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=πR</a:t>
            </a:r>
            <a:r>
              <a:rPr lang="ru-RU" sz="1600" b="0" i="0" baseline="-2500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600" b="0" i="0" baseline="3000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600" b="0" i="1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sz="1600" b="0" i="1" baseline="-2500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600" b="0" i="1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fontAlgn="base"/>
            <a:endParaRPr lang="ru-RU" sz="1600" i="1" dirty="0">
              <a:solidFill>
                <a:srgbClr val="193D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1600" b="0" i="1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ru-RU" sz="1600" b="0" i="0" baseline="-2500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600" b="0" i="1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=πR</a:t>
            </a:r>
            <a:r>
              <a:rPr lang="ru-RU" sz="1600" b="0" i="0" baseline="-2500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600" b="0" i="0" baseline="3000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600" b="0" i="1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sz="1600" b="0" i="1" baseline="-2500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13319" name="Picture 7" descr="https://spadilo.ru/wp-content/uploads/2019/03/Screenshot_1-300x98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4674" y="4215608"/>
            <a:ext cx="2857500" cy="933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1" name="Picture 9" descr="https://spadilo.ru/wp-content/uploads/2019/03/Screenshot_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5302" y="5320669"/>
            <a:ext cx="2076995" cy="860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916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13. В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бак, имеющий форму прямой призмы, налито 5 л воды. После полного погружения в воду детали уровень воды в баке поднялся в 1,4 раза. Найдите объем детали. Ответ дайте в кубических сантиметрах, зная, что в одном литре 1000 кубических сантиметров.</a:t>
            </a:r>
          </a:p>
        </p:txBody>
      </p:sp>
      <p:pic>
        <p:nvPicPr>
          <p:cNvPr id="14338" name="Picture 2" descr="C:\Users\DDD3~1\AppData\Local\Temp\Rar$DRa5280.486\Рисунки к Базе №13\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048" y="1487146"/>
            <a:ext cx="1382077" cy="1892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17863" y="3737878"/>
            <a:ext cx="6096000" cy="187743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/>
            <a:r>
              <a:rPr lang="ru-RU" sz="3600" dirty="0">
                <a:solidFill>
                  <a:srgbClr val="FF0000"/>
                </a:solidFill>
                <a:latin typeface="Alegreya Sans"/>
              </a:rPr>
              <a:t>! </a:t>
            </a: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выполнения</a:t>
            </a:r>
          </a:p>
          <a:p>
            <a:pPr fontAlgn="base">
              <a:buFont typeface="+mj-lt"/>
              <a:buAutoNum type="arabicPeriod"/>
            </a:pP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Вводим обозначения для объема до погружения детали и после. Пусть это будет соответственно </a:t>
            </a:r>
            <a:r>
              <a:rPr lang="ru-RU" sz="1600" b="0" i="1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ru-RU" sz="1600" b="0" i="1" baseline="-2500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и </a:t>
            </a:r>
            <a:r>
              <a:rPr lang="ru-RU" sz="1600" b="0" i="1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ru-RU" sz="1600" b="0" i="1" baseline="-2500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fontAlgn="base">
              <a:buFont typeface="+mj-lt"/>
              <a:buAutoNum type="arabicPeriod"/>
            </a:pP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Фиксируем значение для </a:t>
            </a:r>
            <a:r>
              <a:rPr lang="ru-RU" sz="1600" b="0" i="1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ru-RU" sz="1600" b="0" i="1" baseline="-2500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Выражаем </a:t>
            </a:r>
            <a:r>
              <a:rPr lang="ru-RU" sz="1600" b="0" i="1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ru-RU" sz="1600" b="0" i="1" baseline="-2500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через </a:t>
            </a:r>
            <a:r>
              <a:rPr lang="ru-RU" sz="1600" b="0" i="1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ru-RU" sz="1600" b="0" i="1" baseline="-2500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Находим значение </a:t>
            </a:r>
            <a:r>
              <a:rPr lang="ru-RU" sz="1600" b="0" i="1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ru-RU" sz="1600" b="0" i="1" baseline="-2500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fontAlgn="base">
              <a:buFont typeface="+mj-lt"/>
              <a:buAutoNum type="arabicPeriod"/>
            </a:pP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Переводим результат, полученный в литрах, в </a:t>
            </a:r>
            <a:r>
              <a:rPr lang="ru-RU" sz="1600" b="0" i="0" dirty="0" err="1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куб.см</a:t>
            </a: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b="0" i="0" dirty="0">
              <a:solidFill>
                <a:srgbClr val="193D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235336" y="4289301"/>
            <a:ext cx="6096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/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Объем бака до погружения </a:t>
            </a:r>
            <a:r>
              <a:rPr lang="ru-RU" sz="1600" b="0" i="1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ru-RU" sz="1600" b="0" i="1" baseline="-2500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=5 (л). Т.к. после погружения детали объем стал равным </a:t>
            </a:r>
            <a:r>
              <a:rPr lang="ru-RU" sz="1600" b="0" i="1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ru-RU" sz="1600" b="0" i="1" baseline="-2500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Согласно условию, увеличение составило 1,4 раза, поэтому </a:t>
            </a:r>
            <a:r>
              <a:rPr lang="ru-RU" sz="1600" b="0" i="1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ru-RU" sz="1600" b="0" i="1" baseline="-2500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=1,4</a:t>
            </a:r>
            <a:r>
              <a:rPr lang="ru-RU" sz="1600" b="0" i="1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ru-RU" sz="1600" b="0" i="1" baseline="-2500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fontAlgn="base"/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Отсюда получаем: </a:t>
            </a:r>
            <a:r>
              <a:rPr lang="ru-RU" sz="1600" b="0" i="1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ru-RU" sz="1600" b="0" i="1" baseline="-2500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=1,4·5=7 (л).</a:t>
            </a:r>
          </a:p>
          <a:p>
            <a:pPr fontAlgn="base"/>
            <a:r>
              <a:rPr lang="ru-RU" sz="1600" b="0" i="0" dirty="0" err="1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Т.о</a:t>
            </a: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., разница объемов, которая и составляет объем детали, равна:</a:t>
            </a:r>
          </a:p>
          <a:p>
            <a:pPr algn="ctr" fontAlgn="base"/>
            <a:r>
              <a:rPr lang="ru-RU" sz="1600" b="0" i="1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ru-RU" sz="1600" b="0" i="1" baseline="-2500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600" b="0" i="1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–V</a:t>
            </a:r>
            <a:r>
              <a:rPr lang="ru-RU" sz="1600" b="0" i="1" baseline="-2500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=7–5=2 (л).</a:t>
            </a:r>
          </a:p>
          <a:p>
            <a:pPr algn="ctr" fontAlgn="base"/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 л=2·1000=2000 (</a:t>
            </a:r>
            <a:r>
              <a:rPr lang="ru-RU" sz="1600" b="0" i="0" dirty="0" err="1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куб.см</a:t>
            </a: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1600" b="0" i="0" dirty="0">
              <a:solidFill>
                <a:srgbClr val="193D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9645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14. В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сосуде, имеющем форму конуса, уровень жидкости достигает ½ высоты. Объем сосуда 1600 мл. Чему равен объем налитой жидкости? Ответ дайте в миллилитрах.</a:t>
            </a:r>
          </a:p>
        </p:txBody>
      </p:sp>
      <p:pic>
        <p:nvPicPr>
          <p:cNvPr id="15362" name="Picture 2" descr="C:\Users\DDD3~1\AppData\Local\Temp\Rar$DRa5280.4767\Рисунки к Базе №13\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19" y="1423852"/>
            <a:ext cx="1818441" cy="1647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17862" y="3658712"/>
            <a:ext cx="6096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/>
            <a:r>
              <a:rPr lang="ru-RU" sz="3600" dirty="0">
                <a:solidFill>
                  <a:srgbClr val="FF0000"/>
                </a:solidFill>
                <a:latin typeface="Alegreya Sans"/>
              </a:rPr>
              <a:t>! </a:t>
            </a: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выполнения</a:t>
            </a:r>
          </a:p>
          <a:p>
            <a:pPr fontAlgn="base">
              <a:buFont typeface="+mj-lt"/>
              <a:buAutoNum type="arabicPeriod"/>
            </a:pP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Доказываем, что данные в условии конусы подобны.</a:t>
            </a:r>
          </a:p>
          <a:p>
            <a:pPr fontAlgn="base">
              <a:buFont typeface="+mj-lt"/>
              <a:buAutoNum type="arabicPeriod"/>
            </a:pP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Определяем коэффициент подобия.</a:t>
            </a:r>
          </a:p>
          <a:p>
            <a:pPr fontAlgn="base">
              <a:buFont typeface="+mj-lt"/>
              <a:buAutoNum type="arabicPeriod"/>
            </a:pP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Используя свойство для объемов подобных тел, находим объем жидкости.</a:t>
            </a:r>
            <a:endParaRPr lang="ru-RU" sz="1600" b="0" i="0" dirty="0">
              <a:solidFill>
                <a:srgbClr val="193D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096000" y="1795902"/>
            <a:ext cx="60960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base"/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Если рассматривать сечение конуса по двум его противоположно расположенным образующим (осевое сечение), то видим, что полученные таким способом треугольники большого конуса и малого (образованного жидкостью) подобны. Это следует из равенства их углов. Т.е. имеем: у конусов подобны высоты и радиусы основания. Отсюда делаем вывод: т.к. линейные параметры конусов подобны, то и конусы подобны.</a:t>
            </a:r>
          </a:p>
          <a:p>
            <a:pPr algn="just" fontAlgn="base"/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 условию высота малого конуса (жидкости) составляет ½ высоты конуса. Значит, коэффициент подобия малого и большого конусов равен ½.</a:t>
            </a:r>
          </a:p>
          <a:p>
            <a:pPr algn="just" fontAlgn="base"/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Применяем </a:t>
            </a:r>
            <a:r>
              <a:rPr lang="ru-RU" sz="1600" b="0" i="0" dirty="0" err="1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св</a:t>
            </a: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-во подобия тел, которое заключается в том, их объемы относятся как </a:t>
            </a:r>
            <a:r>
              <a:rPr lang="ru-RU" sz="1600" b="0" i="0" dirty="0" err="1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коэффициет</a:t>
            </a: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подобия в кубе. Обозначим объем большого конуса </a:t>
            </a:r>
            <a:r>
              <a:rPr lang="ru-RU" sz="1600" b="0" i="1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ru-RU" sz="1600" b="0" i="1" baseline="-2500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малого – </a:t>
            </a:r>
            <a:r>
              <a:rPr lang="ru-RU" sz="1600" b="0" i="1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ru-RU" sz="1600" b="0" i="1" baseline="-2500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Получим:</a:t>
            </a:r>
            <a:endParaRPr lang="ru-RU" sz="1600" b="0" i="0" dirty="0">
              <a:solidFill>
                <a:srgbClr val="193D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366" name="Picture 6" descr="https://spadilo.ru/wp-content/uploads/2019/03/Screenshot_1-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1412" y="5506134"/>
            <a:ext cx="3502388" cy="718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341119" y="6440626"/>
            <a:ext cx="669253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 smtClean="0">
                <a:solidFill>
                  <a:srgbClr val="193D00"/>
                </a:solidFill>
                <a:effectLst/>
                <a:latin typeface="Georgia" panose="02040502050405020303" pitchFamily="18" charset="0"/>
              </a:rPr>
              <a:t>Поскольку по условию </a:t>
            </a:r>
            <a:r>
              <a:rPr lang="ru-RU" b="0" i="1" dirty="0" smtClean="0">
                <a:solidFill>
                  <a:srgbClr val="193D00"/>
                </a:solidFill>
                <a:effectLst/>
                <a:latin typeface="Georgia" panose="02040502050405020303" pitchFamily="18" charset="0"/>
              </a:rPr>
              <a:t>V</a:t>
            </a:r>
            <a:r>
              <a:rPr lang="ru-RU" b="0" i="1" baseline="-25000" dirty="0" smtClean="0">
                <a:solidFill>
                  <a:srgbClr val="193D00"/>
                </a:solidFill>
                <a:effectLst/>
                <a:latin typeface="inherit"/>
              </a:rPr>
              <a:t>1</a:t>
            </a:r>
            <a:r>
              <a:rPr lang="ru-RU" b="0" i="0" dirty="0" smtClean="0">
                <a:solidFill>
                  <a:srgbClr val="193D00"/>
                </a:solidFill>
                <a:effectLst/>
                <a:latin typeface="Georgia" panose="02040502050405020303" pitchFamily="18" charset="0"/>
              </a:rPr>
              <a:t>=1600 мл, то </a:t>
            </a:r>
            <a:r>
              <a:rPr lang="ru-RU" b="0" i="1" dirty="0" smtClean="0">
                <a:solidFill>
                  <a:srgbClr val="193D00"/>
                </a:solidFill>
                <a:effectLst/>
                <a:latin typeface="Georgia" panose="02040502050405020303" pitchFamily="18" charset="0"/>
              </a:rPr>
              <a:t>V</a:t>
            </a:r>
            <a:r>
              <a:rPr lang="ru-RU" b="0" i="1" baseline="-25000" dirty="0" smtClean="0">
                <a:solidFill>
                  <a:srgbClr val="193D00"/>
                </a:solidFill>
                <a:effectLst/>
                <a:latin typeface="inherit"/>
              </a:rPr>
              <a:t>2</a:t>
            </a:r>
            <a:r>
              <a:rPr lang="ru-RU" b="0" i="0" dirty="0" smtClean="0">
                <a:solidFill>
                  <a:srgbClr val="193D00"/>
                </a:solidFill>
                <a:effectLst/>
                <a:latin typeface="Georgia" panose="02040502050405020303" pitchFamily="18" charset="0"/>
              </a:rPr>
              <a:t>=1600/8=200 мл.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9743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15. Даны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два шара с радиусами 4 и 1. Во сколько раз объем большего шара больше объема меньшего?</a:t>
            </a:r>
          </a:p>
        </p:txBody>
      </p:sp>
      <p:pic>
        <p:nvPicPr>
          <p:cNvPr id="16386" name="Picture 2" descr="C:\Users\DDD3~1\AppData\Local\Temp\Rar$DRa5280.5777\Рисунки к Базе №13\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283" y="1384664"/>
            <a:ext cx="2422800" cy="1628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24283" y="3013551"/>
            <a:ext cx="6096000" cy="187743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/>
            <a:r>
              <a:rPr lang="ru-RU" sz="3600" dirty="0">
                <a:solidFill>
                  <a:srgbClr val="FF0000"/>
                </a:solidFill>
                <a:latin typeface="Alegreya Sans"/>
              </a:rPr>
              <a:t>! </a:t>
            </a: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выполнения</a:t>
            </a:r>
          </a:p>
          <a:p>
            <a:pPr fontAlgn="base">
              <a:buFont typeface="+mj-lt"/>
              <a:buAutoNum type="arabicPeriod"/>
            </a:pP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Записываем формулу для вычисления объема шара.</a:t>
            </a:r>
          </a:p>
          <a:p>
            <a:pPr fontAlgn="base">
              <a:buFont typeface="+mj-lt"/>
              <a:buAutoNum type="arabicPeriod"/>
            </a:pP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Адаптируем формулу для каждого из шаров. Для этого используем индексы 1 и 2.</a:t>
            </a:r>
          </a:p>
          <a:p>
            <a:pPr fontAlgn="base">
              <a:buFont typeface="+mj-lt"/>
              <a:buAutoNum type="arabicPeriod"/>
            </a:pP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Записываем отношение объемов, вычисляем его, подставив числовые данные из условия.</a:t>
            </a:r>
            <a:endParaRPr lang="ru-RU" sz="1600" b="0" i="0" dirty="0">
              <a:solidFill>
                <a:srgbClr val="193D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390" name="Picture 6" descr="https://spadilo.ru/wp-content/uploads/2019/03/Screenshot_1-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241" y="3444738"/>
            <a:ext cx="1464856" cy="630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2" name="Picture 8" descr="https://spadilo.ru/wp-content/uploads/2019/03/Screenshot_1-6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8422" y="3492616"/>
            <a:ext cx="1440361" cy="534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4" name="Picture 10" descr="https://spadilo.ru/wp-content/uploads/2019/03/Screenshot_2-2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9380" y="4192981"/>
            <a:ext cx="2102020" cy="948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6" name="Picture 12" descr="https://spadilo.ru/wp-content/uploads/2019/03/Screenshot_1-7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0217" y="5291809"/>
            <a:ext cx="2350135" cy="667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885015" y="6079816"/>
            <a:ext cx="434554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Вывод: объем большего шара в 64 раза больше.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2007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4766" y="365125"/>
            <a:ext cx="10779034" cy="1325563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16. Даны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два цилиндра. Радиус основания и высота первого цилиндра равны соответственно 4 и 18, а второго – 2 и 3. Во сколько раз площадь боковой поверхности первого цилиндра больше площади боковой поверхности второго?</a:t>
            </a:r>
          </a:p>
        </p:txBody>
      </p:sp>
      <p:pic>
        <p:nvPicPr>
          <p:cNvPr id="17410" name="Picture 2" descr="C:\Users\DDD3~1\AppData\Local\Temp\Rar$DRa5280.7107\Рисунки к Базе №13\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537175"/>
            <a:ext cx="2390041" cy="1561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65611" y="3202939"/>
            <a:ext cx="6096000" cy="212365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/>
            <a:r>
              <a:rPr lang="ru-RU" sz="3600" dirty="0">
                <a:solidFill>
                  <a:srgbClr val="FF0000"/>
                </a:solidFill>
                <a:latin typeface="Alegreya Sans"/>
              </a:rPr>
              <a:t>! </a:t>
            </a: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выполнения</a:t>
            </a:r>
          </a:p>
          <a:p>
            <a:pPr fontAlgn="base">
              <a:buFont typeface="+mj-lt"/>
              <a:buAutoNum type="arabicPeriod"/>
            </a:pP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Записываем формулу для определения площади </a:t>
            </a:r>
            <a:r>
              <a:rPr lang="ru-RU" sz="1600" b="0" i="0" dirty="0" err="1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бок.поверхности</a:t>
            </a: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цилиндра.</a:t>
            </a:r>
          </a:p>
          <a:p>
            <a:pPr fontAlgn="base">
              <a:buFont typeface="+mj-lt"/>
              <a:buAutoNum type="arabicPeriod"/>
            </a:pP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Переписываем ее дважды с использованием соответствующих индексов – для 1-го (большего) и 2-го (меньшего) цилиндров.</a:t>
            </a:r>
          </a:p>
          <a:p>
            <a:pPr fontAlgn="base">
              <a:buFont typeface="+mj-lt"/>
              <a:buAutoNum type="arabicPeriod"/>
            </a:pP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Находим отношение площадей. Вычисляем отношения, используя числовые данные из условия.</a:t>
            </a:r>
            <a:endParaRPr lang="ru-RU" sz="1600" b="0" i="0" dirty="0">
              <a:solidFill>
                <a:srgbClr val="193D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412" name="Picture 4" descr="https://spadilo.ru/wp-content/uploads/2019/03/Screenshot_2-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823" y="3998689"/>
            <a:ext cx="3021874" cy="767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4" name="Picture 6" descr="https://spadilo.ru/wp-content/uploads/2019/03/Screenshot_1-8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9703" y="4975620"/>
            <a:ext cx="2356123" cy="701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228241" y="5886852"/>
            <a:ext cx="634683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Вывод: площадь боковой поверхности 1-го цилиндра больше в 12 раз.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566933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17. Однородный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шар диаметром 3 см весит 162 грамма. Сколько граммов весит шар диаметром 2 см, изготовленный из того же материала?</a:t>
            </a:r>
          </a:p>
        </p:txBody>
      </p:sp>
      <p:pic>
        <p:nvPicPr>
          <p:cNvPr id="18434" name="Picture 2" descr="C:\Users\DDD3~1\AppData\Local\Temp\Rar$DRa5280.13182\Рисунки к Базе №13\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023" y="1487229"/>
            <a:ext cx="2644685" cy="1589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12024" y="3157107"/>
            <a:ext cx="6096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/>
            <a:r>
              <a:rPr lang="ru-RU" sz="3600" dirty="0">
                <a:solidFill>
                  <a:srgbClr val="FF0000"/>
                </a:solidFill>
                <a:latin typeface="Alegreya Sans"/>
              </a:rPr>
              <a:t>! </a:t>
            </a: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выполнения</a:t>
            </a:r>
          </a:p>
          <a:p>
            <a:pPr algn="just" fontAlgn="base">
              <a:buFont typeface="+mj-lt"/>
              <a:buAutoNum type="arabicPeriod"/>
            </a:pP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Записываем формулу для определения массы большего шаров через плотность и объем.</a:t>
            </a:r>
          </a:p>
          <a:p>
            <a:pPr algn="just" fontAlgn="base">
              <a:buFont typeface="+mj-lt"/>
              <a:buAutoNum type="arabicPeriod"/>
            </a:pP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Объем в этой формуле расписываем через ф-</a:t>
            </a:r>
            <a:r>
              <a:rPr lang="ru-RU" sz="1600" b="0" i="0" dirty="0" err="1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лу</a:t>
            </a: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объема шара (через его радиус).</a:t>
            </a:r>
          </a:p>
          <a:p>
            <a:pPr algn="just" fontAlgn="base">
              <a:buFont typeface="+mj-lt"/>
              <a:buAutoNum type="arabicPeriod"/>
            </a:pP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Записываем ф-</a:t>
            </a:r>
            <a:r>
              <a:rPr lang="ru-RU" sz="1600" b="0" i="0" dirty="0" err="1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лу</a:t>
            </a: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для массы меньшего шара, расписываем объем через радиус (по аналогии с пп.1 и 2).</a:t>
            </a:r>
          </a:p>
          <a:p>
            <a:pPr algn="just" fontAlgn="base">
              <a:buFont typeface="+mj-lt"/>
              <a:buAutoNum type="arabicPeriod"/>
            </a:pP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Поскольку оба шара изготовлены из одного и того же материала, то найденное значение для плотности можем использовать в ф-</a:t>
            </a:r>
            <a:r>
              <a:rPr lang="ru-RU" sz="1600" b="0" i="0" dirty="0" err="1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ле</a:t>
            </a: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для массы меньшего шара. Вычисляем искомую массу.</a:t>
            </a:r>
            <a:endParaRPr lang="ru-RU" sz="1600" b="0" i="0" dirty="0">
              <a:solidFill>
                <a:srgbClr val="193D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508024" y="3379176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0" i="0" dirty="0" smtClean="0">
                <a:solidFill>
                  <a:srgbClr val="193D00"/>
                </a:solidFill>
                <a:effectLst/>
                <a:latin typeface="Georgia" panose="02040502050405020303" pitchFamily="18" charset="0"/>
              </a:rPr>
              <a:t> </a:t>
            </a:r>
            <a:r>
              <a:rPr lang="ru-RU" b="0" i="1" dirty="0" smtClean="0">
                <a:solidFill>
                  <a:srgbClr val="193D00"/>
                </a:solidFill>
                <a:effectLst/>
                <a:latin typeface="Georgia" panose="02040502050405020303" pitchFamily="18" charset="0"/>
              </a:rPr>
              <a:t>m</a:t>
            </a:r>
            <a:r>
              <a:rPr lang="ru-RU" b="0" i="1" baseline="-25000" dirty="0" smtClean="0">
                <a:solidFill>
                  <a:srgbClr val="193D00"/>
                </a:solidFill>
                <a:effectLst/>
                <a:latin typeface="inherit"/>
              </a:rPr>
              <a:t>1</a:t>
            </a:r>
            <a:r>
              <a:rPr lang="ru-RU" b="0" i="1" dirty="0" smtClean="0">
                <a:solidFill>
                  <a:srgbClr val="193D00"/>
                </a:solidFill>
                <a:effectLst/>
                <a:latin typeface="Georgia" panose="02040502050405020303" pitchFamily="18" charset="0"/>
              </a:rPr>
              <a:t>=</a:t>
            </a:r>
            <a:r>
              <a:rPr lang="ru-RU" b="0" i="0" dirty="0" smtClean="0">
                <a:solidFill>
                  <a:srgbClr val="193D00"/>
                </a:solidFill>
                <a:effectLst/>
                <a:latin typeface="Georgia" panose="02040502050405020303" pitchFamily="18" charset="0"/>
              </a:rPr>
              <a:t>ρ</a:t>
            </a:r>
            <a:r>
              <a:rPr lang="ru-RU" b="0" i="1" dirty="0" smtClean="0">
                <a:solidFill>
                  <a:srgbClr val="193D00"/>
                </a:solidFill>
                <a:effectLst/>
                <a:latin typeface="Georgia" panose="02040502050405020303" pitchFamily="18" charset="0"/>
              </a:rPr>
              <a:t>V</a:t>
            </a:r>
            <a:r>
              <a:rPr lang="ru-RU" b="0" i="1" baseline="-25000" dirty="0" smtClean="0">
                <a:solidFill>
                  <a:srgbClr val="193D00"/>
                </a:solidFill>
                <a:effectLst/>
                <a:latin typeface="inherit"/>
              </a:rPr>
              <a:t>1</a:t>
            </a:r>
            <a:r>
              <a:rPr lang="ru-RU" b="0" i="0" dirty="0" smtClean="0">
                <a:solidFill>
                  <a:srgbClr val="193D00"/>
                </a:solidFill>
                <a:effectLst/>
                <a:latin typeface="Georgia" panose="02040502050405020303" pitchFamily="18" charset="0"/>
              </a:rPr>
              <a:t>.           </a:t>
            </a:r>
          </a:p>
          <a:p>
            <a:r>
              <a:rPr lang="ru-RU" b="0" i="0" dirty="0" smtClean="0">
                <a:solidFill>
                  <a:srgbClr val="193D00"/>
                </a:solidFill>
                <a:effectLst/>
                <a:latin typeface="Georgia" panose="02040502050405020303" pitchFamily="18" charset="0"/>
              </a:rPr>
              <a:t> </a:t>
            </a:r>
            <a:r>
              <a:rPr lang="ru-RU" b="0" i="1" dirty="0" smtClean="0">
                <a:solidFill>
                  <a:srgbClr val="193D00"/>
                </a:solidFill>
                <a:effectLst/>
                <a:latin typeface="Georgia" panose="02040502050405020303" pitchFamily="18" charset="0"/>
              </a:rPr>
              <a:t>V</a:t>
            </a:r>
            <a:r>
              <a:rPr lang="ru-RU" b="0" i="1" baseline="-25000" dirty="0" smtClean="0">
                <a:solidFill>
                  <a:srgbClr val="193D00"/>
                </a:solidFill>
                <a:effectLst/>
                <a:latin typeface="inherit"/>
              </a:rPr>
              <a:t>1</a:t>
            </a:r>
            <a:r>
              <a:rPr lang="ru-RU" b="0" i="1" dirty="0" smtClean="0">
                <a:solidFill>
                  <a:srgbClr val="193D00"/>
                </a:solidFill>
                <a:effectLst/>
                <a:latin typeface="Georgia" panose="02040502050405020303" pitchFamily="18" charset="0"/>
              </a:rPr>
              <a:t>=</a:t>
            </a:r>
            <a:r>
              <a:rPr lang="ru-RU" b="0" i="0" dirty="0" smtClean="0">
                <a:solidFill>
                  <a:srgbClr val="193D00"/>
                </a:solidFill>
                <a:effectLst/>
                <a:latin typeface="Georgia" panose="02040502050405020303" pitchFamily="18" charset="0"/>
              </a:rPr>
              <a:t>(4/3)π</a:t>
            </a:r>
            <a:r>
              <a:rPr lang="ru-RU" b="0" i="1" dirty="0" smtClean="0">
                <a:solidFill>
                  <a:srgbClr val="193D00"/>
                </a:solidFill>
                <a:effectLst/>
                <a:latin typeface="Georgia" panose="02040502050405020303" pitchFamily="18" charset="0"/>
              </a:rPr>
              <a:t>R</a:t>
            </a:r>
            <a:r>
              <a:rPr lang="ru-RU" b="0" i="1" baseline="-25000" dirty="0" smtClean="0">
                <a:solidFill>
                  <a:srgbClr val="193D00"/>
                </a:solidFill>
                <a:effectLst/>
                <a:latin typeface="inherit"/>
              </a:rPr>
              <a:t>1</a:t>
            </a:r>
            <a:r>
              <a:rPr lang="ru-RU" b="0" i="1" baseline="30000" dirty="0" smtClean="0">
                <a:solidFill>
                  <a:srgbClr val="193D00"/>
                </a:solidFill>
                <a:effectLst/>
                <a:latin typeface="inherit"/>
              </a:rPr>
              <a:t>3</a:t>
            </a:r>
            <a:r>
              <a:rPr lang="ru-RU" b="0" i="0" dirty="0" smtClean="0">
                <a:solidFill>
                  <a:srgbClr val="193D00"/>
                </a:solidFill>
                <a:effectLst/>
                <a:latin typeface="Georgia" panose="02040502050405020303" pitchFamily="18" charset="0"/>
              </a:rPr>
              <a:t>. </a:t>
            </a:r>
            <a:r>
              <a:rPr lang="ru-RU" dirty="0">
                <a:solidFill>
                  <a:srgbClr val="193D00"/>
                </a:solidFill>
                <a:latin typeface="Georgia" panose="02040502050405020303" pitchFamily="18" charset="0"/>
              </a:rPr>
              <a:t>Отсюда получаем: </a:t>
            </a:r>
            <a:r>
              <a:rPr lang="ru-RU" i="1" dirty="0">
                <a:solidFill>
                  <a:srgbClr val="193D00"/>
                </a:solidFill>
                <a:latin typeface="Georgia" panose="02040502050405020303" pitchFamily="18" charset="0"/>
              </a:rPr>
              <a:t>m</a:t>
            </a:r>
            <a:r>
              <a:rPr lang="ru-RU" i="1" baseline="-25000" dirty="0">
                <a:solidFill>
                  <a:srgbClr val="193D00"/>
                </a:solidFill>
                <a:latin typeface="inherit"/>
              </a:rPr>
              <a:t>1</a:t>
            </a:r>
            <a:r>
              <a:rPr lang="ru-RU" dirty="0">
                <a:solidFill>
                  <a:srgbClr val="193D00"/>
                </a:solidFill>
                <a:latin typeface="Georgia" panose="02040502050405020303" pitchFamily="18" charset="0"/>
              </a:rPr>
              <a:t>=(4/3)πρ</a:t>
            </a:r>
            <a:r>
              <a:rPr lang="ru-RU" i="1" dirty="0">
                <a:solidFill>
                  <a:srgbClr val="193D00"/>
                </a:solidFill>
                <a:latin typeface="Georgia" panose="02040502050405020303" pitchFamily="18" charset="0"/>
              </a:rPr>
              <a:t>R</a:t>
            </a:r>
            <a:r>
              <a:rPr lang="ru-RU" i="1" baseline="-25000" dirty="0">
                <a:solidFill>
                  <a:srgbClr val="193D00"/>
                </a:solidFill>
                <a:latin typeface="inherit"/>
              </a:rPr>
              <a:t>1</a:t>
            </a:r>
            <a:r>
              <a:rPr lang="ru-RU" i="1" baseline="30000" dirty="0">
                <a:solidFill>
                  <a:srgbClr val="193D00"/>
                </a:solidFill>
                <a:latin typeface="inherit"/>
              </a:rPr>
              <a:t>3</a:t>
            </a:r>
            <a:endParaRPr lang="ru-RU" b="0" i="0" dirty="0" smtClean="0">
              <a:solidFill>
                <a:srgbClr val="193D00"/>
              </a:solidFill>
              <a:effectLst/>
              <a:latin typeface="Georgia" panose="02040502050405020303" pitchFamily="18" charset="0"/>
            </a:endParaRPr>
          </a:p>
          <a:p>
            <a:r>
              <a:rPr lang="ru-RU" b="0" i="0" dirty="0" smtClean="0">
                <a:solidFill>
                  <a:srgbClr val="193D00"/>
                </a:solidFill>
                <a:effectLst/>
                <a:latin typeface="Georgia" panose="02040502050405020303" pitchFamily="18" charset="0"/>
              </a:rPr>
              <a:t>. </a:t>
            </a:r>
            <a:endParaRPr lang="ru-RU" dirty="0"/>
          </a:p>
        </p:txBody>
      </p:sp>
      <p:pic>
        <p:nvPicPr>
          <p:cNvPr id="18436" name="Picture 4" descr="https://spadilo.ru/wp-content/uploads/2019/03/Screenshot_2-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9702" y="4206335"/>
            <a:ext cx="1071153" cy="548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759458" y="4976301"/>
            <a:ext cx="139333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ru-RU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=ρ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ru-RU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  <a:p>
            <a:endParaRPr lang="ru-RU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ru-RU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=(4/3)π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ru-RU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dirty="0"/>
          </a:p>
        </p:txBody>
      </p:sp>
      <p:pic>
        <p:nvPicPr>
          <p:cNvPr id="9" name="Picture 4" descr="https://spadilo.ru/wp-content/uploads/2019/03/Screenshot_1-9-300x68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9341" y="4974932"/>
            <a:ext cx="2857500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" descr="https://spadilo.ru/wp-content/uploads/2019/03/Screenshot_2-5-300x72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6010" y="5904803"/>
            <a:ext cx="2011681" cy="482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4192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3771" y="156119"/>
            <a:ext cx="10570029" cy="260515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Планиметрия. </a:t>
            </a:r>
            <a:r>
              <a:rPr lang="ru-RU" dirty="0">
                <a:solidFill>
                  <a:prstClr val="black"/>
                </a:solidFill>
              </a:rPr>
              <a:t>№15</a:t>
            </a:r>
            <a:br>
              <a:rPr lang="ru-RU" dirty="0">
                <a:solidFill>
                  <a:prstClr val="black"/>
                </a:solidFill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 треугольнике ABC угол ACB равен 90°,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cos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= 0,8, AC = 4. Отрезок CH – высота треугольника ABC(см. рисунок). Найдите длину отрезка AH</a:t>
            </a:r>
            <a:r>
              <a:rPr lang="ru-RU" i="1" dirty="0"/>
              <a:t>.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2515" y="3701672"/>
            <a:ext cx="10633166" cy="2005027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20482" name="Picture 2" descr="https://spadilo.ru/wp-content/uploads/2017/03/word-imag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2754" y="1811395"/>
            <a:ext cx="2811417" cy="1609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09485" y="3701673"/>
            <a:ext cx="6096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/>
            <a:r>
              <a:rPr lang="ru-RU" sz="3600" dirty="0">
                <a:solidFill>
                  <a:srgbClr val="FF0000"/>
                </a:solidFill>
                <a:latin typeface="Alegreya Sans"/>
              </a:rPr>
              <a:t>! </a:t>
            </a: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выполнения:</a:t>
            </a:r>
          </a:p>
          <a:p>
            <a:pPr fontAlgn="base">
              <a:buFont typeface="+mj-lt"/>
              <a:buAutoNum type="arabicPeriod"/>
            </a:pP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Вспомнить определение косинуса угла.</a:t>
            </a:r>
          </a:p>
          <a:p>
            <a:pPr fontAlgn="base">
              <a:buFont typeface="+mj-lt"/>
              <a:buAutoNum type="arabicPeriod"/>
            </a:pP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Записать выражение для нахождения косинуса угла.</a:t>
            </a:r>
          </a:p>
          <a:p>
            <a:pPr fontAlgn="base">
              <a:buFont typeface="+mj-lt"/>
              <a:buAutoNum type="arabicPeriod"/>
            </a:pP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Выразить неизвестную величину.</a:t>
            </a:r>
          </a:p>
          <a:p>
            <a:pPr fontAlgn="base">
              <a:buFont typeface="+mj-lt"/>
              <a:buAutoNum type="arabicPeriod"/>
            </a:pP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Вычислить.</a:t>
            </a:r>
            <a:endParaRPr lang="ru-RU" sz="1600" b="0" i="0" dirty="0">
              <a:solidFill>
                <a:srgbClr val="193D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800680" y="4137040"/>
            <a:ext cx="6096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base"/>
            <a:r>
              <a:rPr lang="ru-RU" sz="1600" b="0" i="0" dirty="0" err="1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cos</a:t>
            </a: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A = АН/АС.</a:t>
            </a:r>
          </a:p>
          <a:p>
            <a:pPr algn="just" fontAlgn="base"/>
            <a:endParaRPr lang="ru-RU" sz="1600" b="0" i="0" dirty="0" smtClean="0">
              <a:solidFill>
                <a:srgbClr val="193D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base"/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АН = АС · </a:t>
            </a:r>
            <a:r>
              <a:rPr lang="ru-RU" sz="1600" b="0" i="0" dirty="0" err="1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cos</a:t>
            </a: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A</a:t>
            </a:r>
          </a:p>
          <a:p>
            <a:pPr algn="just" fontAlgn="base"/>
            <a:endParaRPr lang="ru-RU" sz="1600" b="0" i="0" dirty="0" smtClean="0">
              <a:solidFill>
                <a:srgbClr val="193D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base"/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АН = АС · </a:t>
            </a:r>
            <a:r>
              <a:rPr lang="ru-RU" sz="1600" b="0" i="0" dirty="0" err="1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cos</a:t>
            </a: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A = 4 · 0,8 = 3,2</a:t>
            </a:r>
          </a:p>
          <a:p>
            <a:pPr algn="just" fontAlgn="base"/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Ответ: 3,2.</a:t>
            </a:r>
            <a:endParaRPr lang="ru-RU" sz="1600" b="0" i="0" dirty="0">
              <a:solidFill>
                <a:srgbClr val="193D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3306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18011" y="168774"/>
            <a:ext cx="11207932" cy="1673090"/>
          </a:xfrm>
        </p:spPr>
        <p:txBody>
          <a:bodyPr>
            <a:normAutofit fontScale="90000"/>
          </a:bodyPr>
          <a:lstStyle/>
          <a:p>
            <a:r>
              <a:rPr lang="ru-RU" sz="1600" b="0" i="1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0" i="1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0" i="1" u="sng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0" i="1" u="sng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Прикладная геометрия</a:t>
            </a:r>
            <a:r>
              <a:rPr lang="ru-RU" dirty="0"/>
              <a:t/>
            </a:r>
            <a:br>
              <a:rPr lang="ru-RU" dirty="0"/>
            </a:br>
            <a:r>
              <a:rPr lang="ru-RU" sz="18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1800" b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Перила лестницы дачного дома для надёжности укреплены посередине вертикальным столбом. Найдите высоту l этого столба, если наименьшая высота h1 перил равна 1,25 м, а наибольшая высота h2 равна 2,25 м. Ответ дайте в метрах.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48000" y="8487547"/>
            <a:ext cx="9144000" cy="165576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462" y="1841864"/>
            <a:ext cx="2495550" cy="1457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18011" y="3803361"/>
            <a:ext cx="4676503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3600" b="0" i="0" dirty="0" smtClean="0">
                <a:solidFill>
                  <a:srgbClr val="FF0000"/>
                </a:solidFill>
                <a:effectLst/>
                <a:latin typeface="Alegreya Sans"/>
              </a:rPr>
              <a:t>!</a:t>
            </a: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выполнения</a:t>
            </a:r>
          </a:p>
          <a:p>
            <a:pPr fontAlgn="base">
              <a:buFont typeface="+mj-lt"/>
              <a:buAutoNum type="arabicPeriod"/>
            </a:pP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Определить, что за фигура на рисунке.</a:t>
            </a:r>
          </a:p>
          <a:p>
            <a:pPr fontAlgn="base">
              <a:buFont typeface="+mj-lt"/>
              <a:buAutoNum type="arabicPeriod"/>
            </a:pP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Вспомнить определение средней линии трапеции.</a:t>
            </a:r>
          </a:p>
          <a:p>
            <a:pPr fontAlgn="base">
              <a:buFont typeface="+mj-lt"/>
              <a:buAutoNum type="arabicPeriod"/>
            </a:pP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Записать формулу для нахождения средней линии трапеции.</a:t>
            </a:r>
          </a:p>
          <a:p>
            <a:pPr fontAlgn="base">
              <a:buFont typeface="+mj-lt"/>
              <a:buAutoNum type="arabicPeriod"/>
            </a:pP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Подставить данные.</a:t>
            </a:r>
          </a:p>
          <a:p>
            <a:pPr fontAlgn="base">
              <a:buFont typeface="+mj-lt"/>
              <a:buAutoNum type="arabicPeriod"/>
            </a:pP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Вычислить среднюю линию трапеции.</a:t>
            </a:r>
            <a:endParaRPr lang="ru-RU" sz="1600" b="0" i="0" dirty="0">
              <a:solidFill>
                <a:srgbClr val="193D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https://spadilo.ru/wp-content/uploads/2017/01/word-image-4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4986" y="2818722"/>
            <a:ext cx="2495550" cy="3171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5110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19. Найдите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вписанный угол, опирающийся на дугу, длина которой равна 5/18 длины окружности. Ответ дайте в градусах.</a:t>
            </a:r>
          </a:p>
        </p:txBody>
      </p:sp>
      <p:pic>
        <p:nvPicPr>
          <p:cNvPr id="21506" name="Picture 2" descr="image001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199" y="1306286"/>
            <a:ext cx="2262029" cy="2262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09302" y="3568315"/>
            <a:ext cx="6096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/>
            <a:r>
              <a:rPr lang="ru-RU" sz="3600" dirty="0">
                <a:solidFill>
                  <a:srgbClr val="FF0000"/>
                </a:solidFill>
                <a:latin typeface="Alegreya Sans"/>
              </a:rPr>
              <a:t>! </a:t>
            </a: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выполнения:</a:t>
            </a:r>
          </a:p>
          <a:p>
            <a:pPr fontAlgn="base">
              <a:buFont typeface="+mj-lt"/>
              <a:buAutoNum type="arabicPeriod"/>
            </a:pP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Вспомнить соотношение величины вписанного угла и градусной меры угла, на который он опирается.</a:t>
            </a:r>
          </a:p>
          <a:p>
            <a:pPr fontAlgn="base">
              <a:buFont typeface="+mj-lt"/>
              <a:buAutoNum type="arabicPeriod"/>
            </a:pP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Вычислить градусную меру угла, на который опирается дуга.</a:t>
            </a:r>
          </a:p>
          <a:p>
            <a:pPr fontAlgn="base">
              <a:buFont typeface="+mj-lt"/>
              <a:buAutoNum type="arabicPeriod"/>
            </a:pP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Вычислить вписанный угол.</a:t>
            </a:r>
            <a:endParaRPr lang="ru-RU" sz="1600" b="0" i="0" dirty="0">
              <a:solidFill>
                <a:srgbClr val="193D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392092" y="3952717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base"/>
            <a:r>
              <a:rPr lang="ru-RU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Весь круг составляет 360°, а 5/18 от его длины это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1510" name="Picture 6" descr="image0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2062" y="4327029"/>
            <a:ext cx="1821936" cy="518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096000" y="4897483"/>
            <a:ext cx="6096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base"/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Так как вписанный угол равен половине градусной меры дуги, на которую он опирается, вписанный угол равен</a:t>
            </a:r>
          </a:p>
          <a:p>
            <a:pPr algn="just" fontAlgn="base"/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100°:2 = 50°.</a:t>
            </a:r>
          </a:p>
          <a:p>
            <a:pPr algn="just" fontAlgn="base"/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Ответ: 50.</a:t>
            </a:r>
            <a:endParaRPr lang="ru-RU" sz="1600" b="0" i="0" dirty="0">
              <a:solidFill>
                <a:srgbClr val="193D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3822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20.В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треугольнике АВС известно, что АВ=ВС=15, АС=24. Найдите длину медианы ВМ</a:t>
            </a:r>
          </a:p>
        </p:txBody>
      </p:sp>
      <p:pic>
        <p:nvPicPr>
          <p:cNvPr id="22530" name="Picture 2" descr="C:\Users\DDD3~1\AppData\Local\Temp\Rar$DRa7912.35331\Рисунки к Базе №15\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199" y="1332411"/>
            <a:ext cx="3040857" cy="1835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9931" y="3500233"/>
            <a:ext cx="6096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base"/>
            <a:r>
              <a:rPr lang="ru-RU" sz="3600" dirty="0">
                <a:solidFill>
                  <a:srgbClr val="FF0000"/>
                </a:solidFill>
                <a:latin typeface="Alegreya Sans"/>
              </a:rPr>
              <a:t>! </a:t>
            </a: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выполнения</a:t>
            </a:r>
          </a:p>
          <a:p>
            <a:pPr algn="just" fontAlgn="base">
              <a:buFont typeface="+mj-lt"/>
              <a:buAutoNum type="arabicPeriod"/>
            </a:pP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Определяем вид треугольника.</a:t>
            </a:r>
          </a:p>
          <a:p>
            <a:pPr algn="just" fontAlgn="base">
              <a:buFont typeface="+mj-lt"/>
              <a:buAutoNum type="arabicPeriod"/>
            </a:pP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Доказываем, что медиана ВМ является и высотой.</a:t>
            </a:r>
          </a:p>
          <a:p>
            <a:pPr algn="just" fontAlgn="base">
              <a:buFont typeface="+mj-lt"/>
              <a:buAutoNum type="arabicPeriod"/>
            </a:pP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Из прямоугольного треугольника АМВ по т. Пифагора находим медиану ВМ.</a:t>
            </a:r>
            <a:endParaRPr lang="ru-RU" sz="1600" b="0" i="0" dirty="0">
              <a:solidFill>
                <a:srgbClr val="193D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005955" y="3954555"/>
            <a:ext cx="6096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base"/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Если АВ=ВС, то ∆АВС – равнобедренный.</a:t>
            </a:r>
          </a:p>
        </p:txBody>
      </p:sp>
      <p:pic>
        <p:nvPicPr>
          <p:cNvPr id="22532" name="Picture 4" descr="https://spadilo.ru/wp-content/uploads/2019/03/Screenshot_2-6-300x2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3684" y="5307398"/>
            <a:ext cx="4850088" cy="388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7005955" y="4275422"/>
            <a:ext cx="6096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base"/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Т.к. АМ медиана, то       AM=АС:2=24:2=12.</a:t>
            </a:r>
            <a:endParaRPr lang="ru-RU" sz="1600" b="0" i="0" dirty="0">
              <a:solidFill>
                <a:srgbClr val="193D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8681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21. На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стороне ВС прямоугольника АВСD, у которого АВ=12 и АD=17, отмечена точка Е так, что треугольник АВЕ равнобедренный. Найдите ЕD.</a:t>
            </a:r>
          </a:p>
        </p:txBody>
      </p:sp>
      <p:pic>
        <p:nvPicPr>
          <p:cNvPr id="23554" name="Picture 2" descr="C:\Users\DDD3~1\AppData\Local\Temp\Rar$DRa7912.36893\Рисунки к Базе №15\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27" y="1596955"/>
            <a:ext cx="2259329" cy="1832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70114" y="3630862"/>
            <a:ext cx="6096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base"/>
            <a:r>
              <a:rPr lang="ru-RU" sz="3600" dirty="0">
                <a:solidFill>
                  <a:srgbClr val="FF0000"/>
                </a:solidFill>
                <a:latin typeface="Alegreya Sans"/>
              </a:rPr>
              <a:t>! </a:t>
            </a: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выполнения</a:t>
            </a:r>
          </a:p>
          <a:p>
            <a:pPr algn="just" fontAlgn="base">
              <a:buFont typeface="+mj-lt"/>
              <a:buAutoNum type="arabicPeriod"/>
            </a:pP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Находим ЕС.</a:t>
            </a:r>
          </a:p>
          <a:p>
            <a:pPr algn="just" fontAlgn="base">
              <a:buFont typeface="+mj-lt"/>
              <a:buAutoNum type="arabicPeriod"/>
            </a:pP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Определяем значение СD.</a:t>
            </a:r>
          </a:p>
          <a:p>
            <a:pPr algn="just" fontAlgn="base">
              <a:buFont typeface="+mj-lt"/>
              <a:buAutoNum type="arabicPeriod"/>
            </a:pP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Из прямоугольного треугольника АСD по </a:t>
            </a:r>
            <a:r>
              <a:rPr lang="ru-RU" sz="1600" b="0" i="0" dirty="0" err="1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т.Пифагора</a:t>
            </a: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 fontAlgn="base"/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находим ЕD.</a:t>
            </a:r>
            <a:endParaRPr lang="ru-RU" sz="1600" b="0" i="0" dirty="0">
              <a:solidFill>
                <a:srgbClr val="193D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608320" y="3753973"/>
            <a:ext cx="6096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base"/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Т.к. по условию ∆АВЕ равнобедренный, то ВЕ=АВ=12.</a:t>
            </a:r>
          </a:p>
          <a:p>
            <a:pPr algn="just" fontAlgn="base"/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Т.к. АВСD прямоугольник, то ВС=АD=17, СD=АВ=12.</a:t>
            </a:r>
          </a:p>
          <a:p>
            <a:pPr algn="just" fontAlgn="base"/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ЕС=ВС–ВЕ=17–12=5.</a:t>
            </a:r>
          </a:p>
          <a:p>
            <a:pPr algn="just" fontAlgn="base"/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∆ЕСD прямоугольный.</a:t>
            </a:r>
          </a:p>
          <a:p>
            <a:pPr algn="just" fontAlgn="base"/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Тогда по </a:t>
            </a:r>
            <a:r>
              <a:rPr lang="ru-RU" sz="1600" b="0" i="0" dirty="0" err="1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т.Пифагора</a:t>
            </a: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ЕD</a:t>
            </a:r>
            <a:r>
              <a:rPr lang="ru-RU" sz="1600" b="0" i="0" baseline="3000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=ЕC</a:t>
            </a:r>
            <a:r>
              <a:rPr lang="ru-RU" sz="1600" b="0" i="0" baseline="3000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+СD</a:t>
            </a:r>
            <a:r>
              <a:rPr lang="ru-RU" sz="1600" b="0" i="0" baseline="3000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1600" b="0" i="0" dirty="0">
              <a:solidFill>
                <a:srgbClr val="193D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3556" name="Picture 4" descr="https://spadilo.ru/wp-content/uploads/2019/03/Screenshot_1-1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2971" y="5303032"/>
            <a:ext cx="4887686" cy="320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9269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22. В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треугольнике АВС угол С равен 90</a:t>
            </a:r>
            <a:r>
              <a:rPr lang="ru-RU" sz="18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АВ=25, АС=24. Найдите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cos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B.</a:t>
            </a:r>
          </a:p>
        </p:txBody>
      </p:sp>
      <p:pic>
        <p:nvPicPr>
          <p:cNvPr id="24578" name="Picture 2" descr="C:\Users\DDD3~1\AppData\Local\Temp\Rar$DRa7912.37978\Рисунки к Базе №15\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199" y="1177673"/>
            <a:ext cx="2192383" cy="2053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26423" y="3508105"/>
            <a:ext cx="6096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base"/>
            <a:r>
              <a:rPr lang="ru-RU" sz="3600" dirty="0">
                <a:solidFill>
                  <a:srgbClr val="FF0000"/>
                </a:solidFill>
                <a:latin typeface="Alegreya Sans"/>
              </a:rPr>
              <a:t>! </a:t>
            </a: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выполнения</a:t>
            </a:r>
          </a:p>
          <a:p>
            <a:pPr algn="just" fontAlgn="base">
              <a:buFont typeface="+mj-lt"/>
              <a:buAutoNum type="arabicPeriod"/>
            </a:pP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1600" b="0" i="0" dirty="0" err="1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т.Пифагора</a:t>
            </a: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находим величину катета ВС.</a:t>
            </a:r>
          </a:p>
          <a:p>
            <a:pPr algn="just" fontAlgn="base">
              <a:buFont typeface="+mj-lt"/>
              <a:buAutoNum type="arabicPeriod"/>
            </a:pP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 формуле-определению для косинуса находим </a:t>
            </a:r>
            <a:r>
              <a:rPr lang="ru-RU" sz="1600" b="0" i="0" dirty="0" err="1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cos</a:t>
            </a: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B как отношение прилежащего катета к гипотенузе.</a:t>
            </a:r>
            <a:endParaRPr lang="ru-RU" sz="1600" b="0" i="0" dirty="0">
              <a:solidFill>
                <a:srgbClr val="193D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92240" y="3908214"/>
            <a:ext cx="6096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Из прямоугольного ∆АВС по теореме Пифагора имеем: АВ</a:t>
            </a:r>
            <a:r>
              <a:rPr lang="ru-RU" sz="1600" b="0" i="0" baseline="3000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=АС</a:t>
            </a:r>
            <a:r>
              <a:rPr lang="ru-RU" sz="1600" b="0" i="0" baseline="3000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+ВС</a:t>
            </a:r>
            <a:r>
              <a:rPr lang="ru-RU" sz="1600" b="0" i="0" baseline="3000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4580" name="Picture 4" descr="https://spadilo.ru/wp-content/uploads/2019/03/Screenshot_3-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2869" y="4692119"/>
            <a:ext cx="4967869" cy="624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2981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404314"/>
            <a:ext cx="10515600" cy="1325563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23. В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равнобедренном треугольнике АВС боковая сторона АВ=25,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sin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A=3/5. Найдите площадь треугольника АВС.</a:t>
            </a:r>
          </a:p>
        </p:txBody>
      </p:sp>
      <p:pic>
        <p:nvPicPr>
          <p:cNvPr id="25602" name="Picture 2" descr="C:\Users\DDD3~1\AppData\Local\Temp\Rar$DRa7912.38689\Рисунки к Базе №15\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199" y="1463040"/>
            <a:ext cx="2665019" cy="1843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26423" y="3641246"/>
            <a:ext cx="6096000" cy="2154436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base"/>
            <a:r>
              <a:rPr lang="ru-RU" sz="3600" dirty="0">
                <a:solidFill>
                  <a:srgbClr val="FF0000"/>
                </a:solidFill>
                <a:latin typeface="Alegreya Sans"/>
              </a:rPr>
              <a:t>! </a:t>
            </a: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выполнения</a:t>
            </a:r>
          </a:p>
          <a:p>
            <a:pPr algn="just" fontAlgn="base">
              <a:buFont typeface="+mj-lt"/>
              <a:buAutoNum type="arabicPeriod"/>
            </a:pP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Из вершины В проводим высоту BD к основанию ∆АВС. Получаем прямоугольного ∆ADB.</a:t>
            </a:r>
          </a:p>
          <a:p>
            <a:pPr algn="just" fontAlgn="base">
              <a:buFont typeface="+mj-lt"/>
              <a:buAutoNum type="arabicPeriod"/>
            </a:pP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Из ∆ADB находим катет ВD, используя </a:t>
            </a:r>
            <a:r>
              <a:rPr lang="ru-RU" sz="1600" b="0" i="0" dirty="0" err="1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sin</a:t>
            </a: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A.</a:t>
            </a:r>
          </a:p>
          <a:p>
            <a:pPr algn="just" fontAlgn="base">
              <a:buFont typeface="+mj-lt"/>
              <a:buAutoNum type="arabicPeriod"/>
            </a:pP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Находим АD из ∆ADB по </a:t>
            </a:r>
            <a:r>
              <a:rPr lang="ru-RU" sz="1600" b="0" i="0" dirty="0" err="1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т.Пифагора</a:t>
            </a: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Далее определяем АС как 2AD.</a:t>
            </a:r>
          </a:p>
          <a:p>
            <a:pPr algn="just" fontAlgn="base">
              <a:buFont typeface="+mj-lt"/>
              <a:buAutoNum type="arabicPeriod"/>
            </a:pP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Находим площадь ∆АВС по формуле S=</a:t>
            </a:r>
            <a:r>
              <a:rPr lang="ru-RU" sz="1600" b="0" i="0" dirty="0" err="1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ah</a:t>
            </a: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/2</a:t>
            </a:r>
            <a:r>
              <a:rPr lang="ru-RU" b="0" i="0" dirty="0" smtClean="0">
                <a:solidFill>
                  <a:srgbClr val="193D00"/>
                </a:solidFill>
                <a:effectLst/>
                <a:latin typeface="inherit"/>
              </a:rPr>
              <a:t>.</a:t>
            </a:r>
            <a:endParaRPr lang="ru-RU" b="0" i="0" dirty="0">
              <a:solidFill>
                <a:srgbClr val="193D00"/>
              </a:solidFill>
              <a:effectLst/>
              <a:latin typeface="inherit"/>
            </a:endParaRPr>
          </a:p>
        </p:txBody>
      </p:sp>
      <p:pic>
        <p:nvPicPr>
          <p:cNvPr id="25604" name="Picture 4" descr="C:\Users\DDD3~1\AppData\Local\Temp\Rar$DRa7912.40187\Рисунки к Базе №15\4_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2762" y="1214846"/>
            <a:ext cx="2811933" cy="2176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565906" y="4177365"/>
            <a:ext cx="6096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base"/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∆</a:t>
            </a:r>
            <a:r>
              <a:rPr lang="en-US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ADB </a:t>
            </a: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sin A=BD/AB → BD = AB · sin A = 25 · 3 / 5 = 15.</a:t>
            </a:r>
          </a:p>
          <a:p>
            <a:pPr algn="just" fontAlgn="base"/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Из ∆</a:t>
            </a:r>
            <a:r>
              <a:rPr lang="en-US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ADB </a:t>
            </a: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1600" b="0" i="0" dirty="0" err="1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т.Пифагора</a:t>
            </a: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имеем: </a:t>
            </a:r>
            <a:r>
              <a:rPr lang="en-US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AB</a:t>
            </a:r>
            <a:r>
              <a:rPr lang="en-US" sz="1600" b="0" i="0" baseline="3000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=AD</a:t>
            </a:r>
            <a:r>
              <a:rPr lang="en-US" sz="1600" b="0" i="0" baseline="3000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+BD</a:t>
            </a:r>
            <a:r>
              <a:rPr lang="en-US" sz="1600" b="0" i="0" baseline="3000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US" sz="1600" b="0" i="0" dirty="0">
              <a:solidFill>
                <a:srgbClr val="193D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5606" name="Picture 6" descr="https://spadilo.ru/wp-content/uploads/2019/03/Screenshot_1-12-300x18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7049" y="4912634"/>
            <a:ext cx="5626094" cy="337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457049" y="5500141"/>
            <a:ext cx="6096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АС=2АD=2·20=40.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5608" name="Picture 8" descr="https://spadilo.ru/wp-content/uploads/2019/03/Screenshot_2-7-300x40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5906" y="5988201"/>
            <a:ext cx="2857500" cy="381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7299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24. В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треугольнике АВС угол В равен 120</a:t>
            </a:r>
            <a:r>
              <a:rPr lang="ru-RU" sz="18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Медиана ВМ делит угол В пополам и равна 27. Найдите длину стороны АВ.</a:t>
            </a:r>
          </a:p>
        </p:txBody>
      </p:sp>
      <p:pic>
        <p:nvPicPr>
          <p:cNvPr id="26626" name="Picture 2" descr="C:\Users\DDD3~1\AppData\Local\Temp\Rar$DRa7912.41706\Рисунки к Базе №15\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977" y="1345474"/>
            <a:ext cx="3566878" cy="1808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21920" y="3153569"/>
            <a:ext cx="6096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base"/>
            <a:r>
              <a:rPr lang="ru-RU" sz="3600" dirty="0">
                <a:solidFill>
                  <a:srgbClr val="FF0000"/>
                </a:solidFill>
                <a:latin typeface="Alegreya Sans"/>
              </a:rPr>
              <a:t>! </a:t>
            </a: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выполнения</a:t>
            </a:r>
          </a:p>
          <a:p>
            <a:pPr algn="just" fontAlgn="base">
              <a:buFont typeface="+mj-lt"/>
              <a:buAutoNum type="arabicPeriod"/>
            </a:pP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Определяем величину угла АВМ.</a:t>
            </a:r>
          </a:p>
          <a:p>
            <a:pPr algn="just" fontAlgn="base">
              <a:buFont typeface="+mj-lt"/>
              <a:buAutoNum type="arabicPeriod"/>
            </a:pP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Доказываем, что ∆АМВ прямоугольный.</a:t>
            </a:r>
          </a:p>
          <a:p>
            <a:pPr algn="just" fontAlgn="base">
              <a:buFont typeface="+mj-lt"/>
              <a:buAutoNum type="arabicPeriod"/>
            </a:pP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Находим АВ, используя формулу-определение для косинуса.</a:t>
            </a:r>
            <a:endParaRPr lang="ru-RU" sz="1600" b="0" i="0" dirty="0">
              <a:solidFill>
                <a:srgbClr val="193D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934891" y="3374798"/>
            <a:ext cx="6096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base"/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 условию угол АВМ равен половине угла В. Значит, угол АВМ составляет</a:t>
            </a:r>
          </a:p>
          <a:p>
            <a:pPr algn="just" fontAlgn="base"/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120</a:t>
            </a:r>
            <a:r>
              <a:rPr lang="ru-RU" sz="1600" b="0" i="0" baseline="3000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:2=60</a:t>
            </a:r>
            <a:r>
              <a:rPr lang="ru-RU" sz="1600" b="0" i="0" baseline="3000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 fontAlgn="base"/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Т.к. ВМ – медиана, опущенная на основание равнобедренного ∆АВС, то ВМ является и высотой. Поэтому ∆АМВ прямоугольный с прямым углом АМВ.</a:t>
            </a:r>
            <a:endParaRPr lang="ru-RU" sz="1600" b="0" i="0" dirty="0">
              <a:solidFill>
                <a:srgbClr val="193D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6628" name="Picture 4" descr="https://spadilo.ru/wp-content/uploads/2019/03/Screenshot_1-%D0%BA%D0%BE%D0%BF%D0%B8%D1%8F-300x9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9556" y="5462925"/>
            <a:ext cx="1441268" cy="441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30" name="Picture 6" descr="https://spadilo.ru/wp-content/uploads/2019/03/Screenshot_1-14-300x47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1243" y="5457238"/>
            <a:ext cx="2857500" cy="447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943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25. В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равнобедренном треугольнике АВС медиана ВК=10, боковая сторона ВС=26. Найдите длину отрезка МN, если известно, что он соединяет середины боковых сторон.</a:t>
            </a:r>
          </a:p>
        </p:txBody>
      </p:sp>
      <p:pic>
        <p:nvPicPr>
          <p:cNvPr id="27650" name="Picture 2" descr="C:\Users\DDD3~1\AppData\Local\Temp\Rar$DRa7912.42336\Рисунки к Базе №15\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493" y="1378805"/>
            <a:ext cx="2927169" cy="1666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05246" y="3343479"/>
            <a:ext cx="6096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base"/>
            <a:r>
              <a:rPr lang="ru-RU" sz="3600" dirty="0">
                <a:solidFill>
                  <a:srgbClr val="FF0000"/>
                </a:solidFill>
                <a:latin typeface="Alegreya Sans"/>
              </a:rPr>
              <a:t>! </a:t>
            </a: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выполнения</a:t>
            </a:r>
          </a:p>
          <a:p>
            <a:pPr algn="just" fontAlgn="base">
              <a:buFont typeface="+mj-lt"/>
              <a:buAutoNum type="arabicPeriod"/>
            </a:pP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Доказываем, что ∆АКВ прямоугольный.</a:t>
            </a:r>
          </a:p>
          <a:p>
            <a:pPr algn="just" fontAlgn="base">
              <a:buFont typeface="+mj-lt"/>
              <a:buAutoNum type="arabicPeriod"/>
            </a:pP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Из ∆АКВ по </a:t>
            </a:r>
            <a:r>
              <a:rPr lang="ru-RU" sz="1600" b="0" i="0" dirty="0" err="1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т.Пифагора</a:t>
            </a: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находим АК.</a:t>
            </a:r>
          </a:p>
          <a:p>
            <a:pPr algn="just" fontAlgn="base">
              <a:buFont typeface="+mj-lt"/>
              <a:buAutoNum type="arabicPeriod"/>
            </a:pP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Находим АС как 2АК.</a:t>
            </a:r>
          </a:p>
          <a:p>
            <a:pPr algn="just" fontAlgn="base">
              <a:buFont typeface="+mj-lt"/>
              <a:buAutoNum type="arabicPeriod"/>
            </a:pP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Находим МN как среднюю линию.</a:t>
            </a:r>
            <a:endParaRPr lang="ru-RU" sz="1600" b="0" i="0" dirty="0">
              <a:solidFill>
                <a:srgbClr val="193D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464629" y="3735652"/>
            <a:ext cx="6096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base"/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Из прямоугольного ∆АКВ по </a:t>
            </a:r>
            <a:r>
              <a:rPr lang="ru-RU" sz="1600" b="0" i="0" dirty="0" err="1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т.Пифагора</a:t>
            </a: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АВ</a:t>
            </a:r>
            <a:r>
              <a:rPr lang="ru-RU" sz="1600" b="0" i="0" baseline="3000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=АК</a:t>
            </a:r>
            <a:r>
              <a:rPr lang="ru-RU" sz="1600" b="0" i="0" baseline="3000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+ВК</a:t>
            </a:r>
            <a:r>
              <a:rPr lang="ru-RU" sz="1600" b="0" i="0" baseline="3000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b="0" i="0" dirty="0">
              <a:solidFill>
                <a:srgbClr val="193D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7652" name="Picture 4" descr="https://spadilo.ru/wp-content/uploads/2019/03/Screenshot_2-9-300x2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4629" y="4103238"/>
            <a:ext cx="5143155" cy="342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257800" y="4644424"/>
            <a:ext cx="6096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base"/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Поскольку ВК медиана, то АС=2АК=2·24=48.</a:t>
            </a:r>
          </a:p>
          <a:p>
            <a:pPr algn="just" fontAlgn="base"/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Значит, MN=AC:2=48:2=24.</a:t>
            </a:r>
            <a:endParaRPr lang="ru-RU" sz="1600" b="0" i="0" dirty="0">
              <a:solidFill>
                <a:srgbClr val="193D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0867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0696303" cy="1325563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26. В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треугольнике АВС высота АС=56, ВМ – медиана, ВН – высота, ВС=ВМ. Найдите длину отрезка АН.</a:t>
            </a:r>
          </a:p>
        </p:txBody>
      </p:sp>
      <p:pic>
        <p:nvPicPr>
          <p:cNvPr id="28674" name="Picture 2" descr="C:\Users\DDD3~1\AppData\Local\Temp\Rar$DRa7912.42986\Рисунки к Базе №15\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984" y="1251058"/>
            <a:ext cx="2623729" cy="1991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87680" y="3348672"/>
            <a:ext cx="6096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base"/>
            <a:r>
              <a:rPr lang="ru-RU" sz="3600" dirty="0">
                <a:solidFill>
                  <a:srgbClr val="FF0000"/>
                </a:solidFill>
                <a:latin typeface="Alegreya Sans"/>
              </a:rPr>
              <a:t>! </a:t>
            </a: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выполнения</a:t>
            </a:r>
          </a:p>
          <a:p>
            <a:pPr algn="just" fontAlgn="base">
              <a:buFont typeface="+mj-lt"/>
              <a:buAutoNum type="arabicPeriod"/>
            </a:pP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Находим длину отрезков АМ и МС как половину от АС.</a:t>
            </a:r>
          </a:p>
          <a:p>
            <a:pPr algn="just" fontAlgn="base">
              <a:buFont typeface="+mj-lt"/>
              <a:buAutoNum type="arabicPeriod"/>
            </a:pP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Доказываем, что ВН является медианой в ∆МВС. </a:t>
            </a:r>
          </a:p>
          <a:p>
            <a:pPr algn="just" fontAlgn="base"/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Отсюда определяем, что МН – половина от МС.</a:t>
            </a:r>
          </a:p>
          <a:p>
            <a:pPr algn="just" fontAlgn="base"/>
            <a:r>
              <a:rPr lang="ru-RU" sz="1600" dirty="0" smtClean="0">
                <a:solidFill>
                  <a:srgbClr val="193D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Находим АН как сумму АМ и МН.</a:t>
            </a:r>
            <a:endParaRPr lang="ru-RU" sz="1600" b="0" i="0" dirty="0">
              <a:solidFill>
                <a:srgbClr val="193D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885904" y="3933821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base"/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Рассмотрим ∆АВС. Т.к. ВМ медиана, то АМ=МС=АС/2=56/2=28.</a:t>
            </a:r>
          </a:p>
          <a:p>
            <a:pPr algn="just" fontAlgn="base"/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МН=НС=МС/2=28/2=14.</a:t>
            </a:r>
          </a:p>
          <a:p>
            <a:pPr algn="just" fontAlgn="base"/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АН=АМ+МН=28+14=42.</a:t>
            </a:r>
            <a:endParaRPr lang="ru-RU" sz="1600" b="0" i="0" dirty="0">
              <a:solidFill>
                <a:srgbClr val="193D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2129246" y="2129512"/>
            <a:ext cx="130628" cy="1172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2795451" y="2188161"/>
            <a:ext cx="104503" cy="586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3574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Стереометрия (№16)</a:t>
            </a:r>
            <a:r>
              <a:rPr lang="ru-RU" dirty="0"/>
              <a:t/>
            </a:r>
            <a:br>
              <a:rPr lang="ru-RU" dirty="0"/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27. Радиус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основания цилиндра равен 13, а его образующая 18. Сечение, параллельное оси цилиндра, удалено от нее на расстояние, равное 12. Найдите площадь этого сечения.</a:t>
            </a:r>
          </a:p>
        </p:txBody>
      </p:sp>
      <p:pic>
        <p:nvPicPr>
          <p:cNvPr id="29698" name="Picture 2" descr="https://spadilo.ru/wp-content/uploads/2017/03/word-image-1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185" y="1581832"/>
            <a:ext cx="1773826" cy="1756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9738" y="3257334"/>
            <a:ext cx="6096000" cy="187743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/>
            <a:r>
              <a:rPr lang="ru-RU" sz="3600" dirty="0">
                <a:solidFill>
                  <a:srgbClr val="FF0000"/>
                </a:solidFill>
                <a:latin typeface="Alegreya Sans"/>
              </a:rPr>
              <a:t>! </a:t>
            </a: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выполнения:</a:t>
            </a:r>
          </a:p>
          <a:p>
            <a:pPr fontAlgn="base">
              <a:buFont typeface="+mj-lt"/>
              <a:buAutoNum type="arabicPeriod"/>
            </a:pP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Определить тип фигуры, образующей сечение.</a:t>
            </a:r>
          </a:p>
          <a:p>
            <a:pPr fontAlgn="base">
              <a:buFont typeface="+mj-lt"/>
              <a:buAutoNum type="arabicPeriod"/>
            </a:pP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Записать формулу для нахождения площади фигуры, образующей сечение.</a:t>
            </a:r>
          </a:p>
          <a:p>
            <a:pPr fontAlgn="base">
              <a:buFont typeface="+mj-lt"/>
              <a:buAutoNum type="arabicPeriod"/>
            </a:pP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Вычислить недостающие данные.</a:t>
            </a:r>
          </a:p>
          <a:p>
            <a:pPr fontAlgn="base">
              <a:buFont typeface="+mj-lt"/>
              <a:buAutoNum type="arabicPeriod"/>
            </a:pP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Вычислить искомую площадь сечения.</a:t>
            </a:r>
            <a:endParaRPr lang="ru-RU" sz="1600" b="0" i="0" dirty="0">
              <a:solidFill>
                <a:srgbClr val="193D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30240" y="1853530"/>
            <a:ext cx="6096000" cy="1107996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base"/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Сечение является прямоугольником, одна из сторон которого образующая цилиндра.</a:t>
            </a:r>
          </a:p>
          <a:p>
            <a:pPr algn="just" fontAlgn="base"/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Длина прямоугольника – 18, из условия. Осталось вычислить ширину. Сделаем дополнительный чертеж цилиндра сверху</a:t>
            </a:r>
            <a:r>
              <a:rPr lang="ru-RU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b="0" i="0" dirty="0">
              <a:solidFill>
                <a:srgbClr val="193D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9700" name="Picture 4" descr="https://spadilo.ru/wp-content/uploads/2017/03/word-image-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9658" y="2961526"/>
            <a:ext cx="2663577" cy="2625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8949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fontAlgn="base"/>
            <a:r>
              <a:rPr lang="ru-RU" dirty="0"/>
              <a:t>Ширина прямоугольника – CD.</a:t>
            </a:r>
          </a:p>
          <a:p>
            <a:pPr fontAlgn="base"/>
            <a:r>
              <a:rPr lang="ru-RU" dirty="0"/>
              <a:t>По условию «Сечение, параллельное оси цилиндра, удалено от нее на расстояние, равное 12». Расстояние от точки до прямой – это длина перпендикуляра, проведенного из этой точки на прямую. То есть на чертеже АВ = 12.</a:t>
            </a:r>
          </a:p>
          <a:p>
            <a:pPr fontAlgn="base"/>
            <a:r>
              <a:rPr lang="ru-RU" dirty="0"/>
              <a:t>СD = СВ + ВD. СВ = ВD</a:t>
            </a:r>
          </a:p>
          <a:p>
            <a:pPr fontAlgn="base"/>
            <a:r>
              <a:rPr lang="ru-RU" dirty="0"/>
              <a:t>Рассмотрим треугольник ВСА. Треугольник ВСА – прямоугольный.</a:t>
            </a:r>
          </a:p>
          <a:p>
            <a:pPr fontAlgn="base"/>
            <a:r>
              <a:rPr lang="ru-RU" dirty="0"/>
              <a:t>Теорема Пифагора: квадрат гипотенузы равен сумме квадратов катетов.</a:t>
            </a:r>
          </a:p>
          <a:p>
            <a:pPr fontAlgn="base"/>
            <a:r>
              <a:rPr lang="ru-RU" dirty="0"/>
              <a:t>В данном случае СА</a:t>
            </a:r>
            <a:r>
              <a:rPr lang="ru-RU" baseline="30000" dirty="0"/>
              <a:t>2</a:t>
            </a:r>
            <a:r>
              <a:rPr lang="ru-RU" dirty="0"/>
              <a:t> = СВ</a:t>
            </a:r>
            <a:r>
              <a:rPr lang="ru-RU" baseline="30000" dirty="0"/>
              <a:t>2</a:t>
            </a:r>
            <a:r>
              <a:rPr lang="ru-RU" dirty="0"/>
              <a:t> + АВ</a:t>
            </a:r>
            <a:r>
              <a:rPr lang="ru-RU" baseline="30000" dirty="0"/>
              <a:t>2</a:t>
            </a:r>
            <a:endParaRPr lang="ru-RU" dirty="0"/>
          </a:p>
          <a:p>
            <a:pPr fontAlgn="base"/>
            <a:r>
              <a:rPr lang="ru-RU" dirty="0"/>
              <a:t>СВ</a:t>
            </a:r>
            <a:r>
              <a:rPr lang="ru-RU" baseline="30000" dirty="0"/>
              <a:t>2 </a:t>
            </a:r>
            <a:r>
              <a:rPr lang="ru-RU" dirty="0"/>
              <a:t>— неизвестное слагаемое. Чтобы найти неизвестное слагаемое нужно из суммы вычесть известное слагаемое.</a:t>
            </a:r>
          </a:p>
          <a:p>
            <a:pPr fontAlgn="base"/>
            <a:r>
              <a:rPr lang="ru-RU" dirty="0"/>
              <a:t>СВ</a:t>
            </a:r>
            <a:r>
              <a:rPr lang="ru-RU" baseline="30000" dirty="0"/>
              <a:t>2</a:t>
            </a:r>
            <a:r>
              <a:rPr lang="ru-RU" dirty="0"/>
              <a:t> = СА</a:t>
            </a:r>
            <a:r>
              <a:rPr lang="ru-RU" baseline="30000" dirty="0"/>
              <a:t>2</a:t>
            </a:r>
            <a:r>
              <a:rPr lang="ru-RU" dirty="0"/>
              <a:t> — АВ</a:t>
            </a:r>
            <a:r>
              <a:rPr lang="ru-RU" baseline="30000" dirty="0"/>
              <a:t>2</a:t>
            </a:r>
            <a:endParaRPr lang="ru-RU" dirty="0"/>
          </a:p>
          <a:p>
            <a:pPr fontAlgn="base"/>
            <a:r>
              <a:rPr lang="ru-RU" dirty="0"/>
              <a:t>СВ = √(СА</a:t>
            </a:r>
            <a:r>
              <a:rPr lang="ru-RU" baseline="30000" dirty="0"/>
              <a:t>2</a:t>
            </a:r>
            <a:r>
              <a:rPr lang="ru-RU" dirty="0"/>
              <a:t> — АВ</a:t>
            </a:r>
            <a:r>
              <a:rPr lang="ru-RU" baseline="30000" dirty="0"/>
              <a:t>2</a:t>
            </a:r>
            <a:r>
              <a:rPr lang="ru-RU" dirty="0"/>
              <a:t>)</a:t>
            </a:r>
          </a:p>
          <a:p>
            <a:pPr fontAlgn="base"/>
            <a:r>
              <a:rPr lang="ru-RU" dirty="0"/>
              <a:t>СВ = √(13</a:t>
            </a:r>
            <a:r>
              <a:rPr lang="ru-RU" baseline="30000" dirty="0"/>
              <a:t>2</a:t>
            </a:r>
            <a:r>
              <a:rPr lang="ru-RU" dirty="0"/>
              <a:t> — 12</a:t>
            </a:r>
            <a:r>
              <a:rPr lang="ru-RU" baseline="30000" dirty="0"/>
              <a:t>2</a:t>
            </a:r>
            <a:r>
              <a:rPr lang="ru-RU" dirty="0"/>
              <a:t>) = √(169 — 144) = √25 = 5</a:t>
            </a:r>
          </a:p>
          <a:p>
            <a:pPr fontAlgn="base"/>
            <a:r>
              <a:rPr lang="ru-RU" dirty="0"/>
              <a:t>Для решения задачи необходимо знать СD = СВ + ВD = 5 + 5 = 10</a:t>
            </a:r>
          </a:p>
          <a:p>
            <a:pPr fontAlgn="base"/>
            <a:r>
              <a:rPr lang="ru-RU" dirty="0"/>
              <a:t>Вычислим искомую площадь сечения.</a:t>
            </a:r>
          </a:p>
          <a:p>
            <a:pPr fontAlgn="base"/>
            <a:r>
              <a:rPr lang="ru-RU" dirty="0"/>
              <a:t>10 · 18 = 180</a:t>
            </a:r>
          </a:p>
          <a:p>
            <a:pPr fontAlgn="base"/>
            <a:r>
              <a:rPr lang="ru-RU" dirty="0"/>
              <a:t>Ответ: 180.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3529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План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местности разбит на клетки. Каждая клетка обозначает квадрат 1 м х 1 м. Найдите площадь участка, выделенного на плане. Ответ дайте в квадратных метрах.</a:t>
            </a:r>
          </a:p>
        </p:txBody>
      </p:sp>
      <p:pic>
        <p:nvPicPr>
          <p:cNvPr id="2050" name="Picture 2" descr="image001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690688"/>
            <a:ext cx="2133600" cy="1552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2217" y="3695904"/>
            <a:ext cx="5773783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3600" dirty="0">
                <a:solidFill>
                  <a:srgbClr val="FF0000"/>
                </a:solidFill>
                <a:latin typeface="Alegreya Sans"/>
              </a:rPr>
              <a:t>! </a:t>
            </a: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выполнения</a:t>
            </a:r>
          </a:p>
          <a:p>
            <a:pPr fontAlgn="base">
              <a:buFont typeface="+mj-lt"/>
              <a:buAutoNum type="arabicPeriod"/>
            </a:pP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Определить что за фигура на рисунке.</a:t>
            </a:r>
          </a:p>
          <a:p>
            <a:pPr fontAlgn="base">
              <a:buFont typeface="+mj-lt"/>
              <a:buAutoNum type="arabicPeriod"/>
            </a:pP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Записать формулу нахождения площади данной фигуры.</a:t>
            </a:r>
          </a:p>
          <a:p>
            <a:pPr fontAlgn="base">
              <a:buFont typeface="+mj-lt"/>
              <a:buAutoNum type="arabicPeriod"/>
            </a:pP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Определить по чертежу все необходимые данные.</a:t>
            </a:r>
          </a:p>
          <a:p>
            <a:pPr fontAlgn="base">
              <a:buFont typeface="+mj-lt"/>
              <a:buAutoNum type="arabicPeriod"/>
            </a:pP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Вычислить площадь участка.</a:t>
            </a:r>
            <a:endParaRPr lang="ru-RU" sz="1600" b="0" i="0" dirty="0">
              <a:solidFill>
                <a:srgbClr val="193D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2" name="Picture 4" descr="https://spadilo.ru/wp-content/uploads/2017/01/word-image-48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4048" y="1604599"/>
            <a:ext cx="3492234" cy="1638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spadilo.ru/wp-content/uploads/2017/01/word-image-50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1301" y="1604599"/>
            <a:ext cx="2085975" cy="1476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spadilo.ru/wp-content/uploads/2017/01/word-image-5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1301" y="3768562"/>
            <a:ext cx="2095500" cy="148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image00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7474" y="5067742"/>
            <a:ext cx="2353849" cy="1163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8267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29. Стороны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основания правильной треугольной пирамиды равны 24, а боковые рёбра равны 37. Найдите площадь боковой поверхности этой пирамиды.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7937" y="1577430"/>
            <a:ext cx="10515600" cy="2491421"/>
          </a:xfrm>
        </p:spPr>
        <p:txBody>
          <a:bodyPr>
            <a:normAutofit lnSpcReduction="10000"/>
          </a:bodyPr>
          <a:lstStyle/>
          <a:p>
            <a:pPr marL="0" indent="0" fontAlgn="base">
              <a:buNone/>
            </a:pPr>
            <a:r>
              <a:rPr lang="ru-RU" sz="3600" dirty="0">
                <a:solidFill>
                  <a:srgbClr val="FF0000"/>
                </a:solidFill>
                <a:latin typeface="Alegreya Sans"/>
              </a:rPr>
              <a:t>!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выполнения:</a:t>
            </a:r>
          </a:p>
          <a:p>
            <a:pPr fontAlgn="base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Проанализировать какие данные необходимо вычислить для ответа на вопрос задачи.</a:t>
            </a:r>
          </a:p>
          <a:p>
            <a:pPr fontAlgn="base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Найти площади треугольников.</a:t>
            </a:r>
          </a:p>
          <a:p>
            <a:pPr fontAlgn="base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Найти площадь боковой поверхности пирамиды.</a:t>
            </a:r>
          </a:p>
          <a:p>
            <a:pPr marL="0" indent="0" fontAlgn="base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основании правильной треугольной пирамиды лежит равносторонний треугольник. Боковые ребра пирамиды, равные 37, образуют три равнобедренных треугольника, которые составляют ее боковую поверхность.</a:t>
            </a:r>
          </a:p>
          <a:p>
            <a:pPr marL="0" indent="0" fontAlgn="base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Найдем площади треугольников.</a:t>
            </a:r>
          </a:p>
          <a:p>
            <a:endParaRPr lang="ru-RU" dirty="0"/>
          </a:p>
        </p:txBody>
      </p:sp>
      <p:pic>
        <p:nvPicPr>
          <p:cNvPr id="1026" name="Picture 2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3343" y="4193947"/>
            <a:ext cx="1933575" cy="1609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367937" y="433602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base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 как треугольник равнобедренный, AH=AC:2=24:2=12.</a:t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Р/м треугольник АВН.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</a:t>
            </a:r>
            <a:r>
              <a:rPr lang="ru-RU" sz="18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= ВН</a:t>
            </a:r>
            <a:r>
              <a:rPr lang="ru-RU" sz="18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+ АН</a:t>
            </a:r>
            <a:r>
              <a:rPr lang="ru-RU" sz="18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</a:t>
            </a:r>
            <a:r>
              <a:rPr lang="ru-RU" sz="18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= АВ</a:t>
            </a:r>
            <a:r>
              <a:rPr lang="ru-RU" sz="18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— АН</a:t>
            </a:r>
            <a:r>
              <a:rPr lang="ru-RU" sz="18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2" descr="image0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937" y="5485074"/>
            <a:ext cx="2414452" cy="707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image00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937" y="6298837"/>
            <a:ext cx="2621408" cy="51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image00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5737" y="6210607"/>
            <a:ext cx="2521132" cy="363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838303" y="5928768"/>
            <a:ext cx="6096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altLang="ru-RU" sz="1600" dirty="0">
                <a:solidFill>
                  <a:srgbClr val="193D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Боковая поверхность пирамиды состоит из трех треугольников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7666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/>
      <p:bldP spid="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30. Найдите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объем правильной четырехугольной пирамиды, сторона основания которой равна 4, а боковое ребро равно √17.</a:t>
            </a:r>
          </a:p>
        </p:txBody>
      </p:sp>
      <p:pic>
        <p:nvPicPr>
          <p:cNvPr id="3074" name="Picture 2" descr="ЕГЭ по математике задание №16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82" y="1661771"/>
            <a:ext cx="2832529" cy="2702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676347" y="2677697"/>
            <a:ext cx="6876043" cy="186204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193D00"/>
                </a:solidFill>
                <a:effectLst/>
                <a:latin typeface="Georgia" panose="02040502050405020303" pitchFamily="18" charset="0"/>
              </a:rPr>
              <a:t>Вспомним формулу площади правильной пирамиды — </a:t>
            </a:r>
            <a:r>
              <a:rPr kumimoji="0" lang="ru-RU" altLang="ru-RU" sz="1200" b="1" i="1" u="none" strike="noStrike" cap="none" normalizeH="0" baseline="0" dirty="0" smtClean="0">
                <a:ln>
                  <a:noFill/>
                </a:ln>
                <a:solidFill>
                  <a:srgbClr val="193D00"/>
                </a:solidFill>
                <a:effectLst/>
                <a:latin typeface="inherit"/>
              </a:rPr>
              <a:t>одна треть от произведения площади основания и высоты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193D00"/>
                </a:solidFill>
                <a:effectLst/>
                <a:latin typeface="Georgia" panose="02040502050405020303" pitchFamily="18" charset="0"/>
              </a:rPr>
              <a:t>.</a:t>
            </a:r>
            <a:endParaRPr kumimoji="0" lang="ru-RU" alt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193D00"/>
                </a:solidFill>
                <a:effectLst/>
                <a:latin typeface="Georgia" panose="02040502050405020303" pitchFamily="18" charset="0"/>
              </a:rPr>
              <a:t> 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193D00"/>
                </a:solidFill>
                <a:effectLst/>
                <a:latin typeface="Georgia" panose="02040502050405020303" pitchFamily="18" charset="0"/>
              </a:rPr>
              <a:t>                                                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193D00"/>
                </a:solidFill>
                <a:effectLst/>
                <a:latin typeface="Georgia" panose="02040502050405020303" pitchFamily="18" charset="0"/>
              </a:rPr>
              <a:t>После этого перейдем к нахождению высоты. Для этого нам необходимо рассмотреть прямоугольный (так как основание перпендикулярно высоте) треугольник AMH. AH — половина диагонали квадрата, которая равна √2 его стороны, то есть в нашем случае диагональ равна 4√2, ну а половина — AH = 2√2. Зная гипотенузу и один из катетов, найдем высоту:</a:t>
            </a:r>
            <a:endParaRPr kumimoji="0" lang="ru-RU" alt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193D00"/>
                </a:solidFill>
                <a:effectLst/>
                <a:latin typeface="Georgia" panose="02040502050405020303" pitchFamily="18" charset="0"/>
              </a:rPr>
              <a:t/>
            </a:r>
            <a:b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193D00"/>
                </a:solidFill>
                <a:effectLst/>
                <a:latin typeface="Georgia" panose="02040502050405020303" pitchFamily="18" charset="0"/>
              </a:rPr>
            </a:br>
            <a:endParaRPr kumimoji="0" lang="ru-RU" altLang="ru-RU" sz="1200" b="0" i="0" u="none" strike="noStrike" cap="none" normalizeH="0" baseline="0" dirty="0" smtClean="0">
              <a:ln>
                <a:noFill/>
              </a:ln>
              <a:solidFill>
                <a:srgbClr val="193D00"/>
              </a:solidFill>
              <a:effectLst/>
              <a:latin typeface="Georgia" panose="02040502050405020303" pitchFamily="18" charset="0"/>
            </a:endParaRPr>
          </a:p>
        </p:txBody>
      </p:sp>
      <p:pic>
        <p:nvPicPr>
          <p:cNvPr id="3076" name="Picture 4" descr="ЕГЭ по математике задание №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5094" y="3167560"/>
            <a:ext cx="196215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ЕГЭ по математике задание №1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8856" y="4544272"/>
            <a:ext cx="3697968" cy="753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676347" y="5361084"/>
            <a:ext cx="21323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193D00"/>
                </a:solidFill>
                <a:latin typeface="Georgia" panose="02040502050405020303" pitchFamily="18" charset="0"/>
              </a:rPr>
              <a:t>V = 1/3 • 16 •3 = 16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0008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31. Сторона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основания правильной треугольной призмы АВСА</a:t>
            </a:r>
            <a:r>
              <a:rPr lang="ru-RU" sz="18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8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18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равна 2, а высота этой призмы равна 4√3. Найдите объем призмы АВСА</a:t>
            </a:r>
            <a:r>
              <a:rPr lang="ru-RU" sz="18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8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18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C:\Users\DDD3~1\AppData\Local\Temp\Rar$DRa5976.2345\Рисунки к Базе №16\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52" y="1292733"/>
            <a:ext cx="1516108" cy="2676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45" name="Прямоугольник 4144"/>
          <p:cNvSpPr/>
          <p:nvPr/>
        </p:nvSpPr>
        <p:spPr>
          <a:xfrm>
            <a:off x="134982" y="4085635"/>
            <a:ext cx="6096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base"/>
            <a:r>
              <a:rPr lang="ru-RU" sz="3600" dirty="0">
                <a:solidFill>
                  <a:srgbClr val="FF0000"/>
                </a:solidFill>
                <a:latin typeface="Alegreya Sans"/>
              </a:rPr>
              <a:t>! </a:t>
            </a:r>
            <a:r>
              <a:rPr lang="ru-RU" sz="1600" dirty="0" smtClean="0">
                <a:solidFill>
                  <a:srgbClr val="193D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</a:t>
            </a:r>
            <a:r>
              <a:rPr lang="ru-RU" sz="1600" dirty="0">
                <a:solidFill>
                  <a:srgbClr val="193D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выполнения</a:t>
            </a:r>
          </a:p>
          <a:p>
            <a:pPr algn="just" fontAlgn="base">
              <a:buFont typeface="+mj-lt"/>
              <a:buAutoNum type="arabicPeriod"/>
            </a:pPr>
            <a:r>
              <a:rPr lang="ru-RU" sz="1600" dirty="0">
                <a:solidFill>
                  <a:srgbClr val="193D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Находим площадь основы призмы через формулу для площади правильного треугольника.</a:t>
            </a:r>
          </a:p>
          <a:p>
            <a:pPr algn="just" fontAlgn="base">
              <a:buFont typeface="+mj-lt"/>
              <a:buAutoNum type="arabicPeriod"/>
            </a:pPr>
            <a:r>
              <a:rPr lang="ru-RU" sz="1600" dirty="0">
                <a:solidFill>
                  <a:srgbClr val="193D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Записываем формулу для объема призмы. Подставляем в нее числовые данные, вычисляем искомую величину.</a:t>
            </a:r>
            <a:endParaRPr lang="ru-RU" sz="1600" b="0" i="0" dirty="0">
              <a:solidFill>
                <a:srgbClr val="193D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211" name="Picture 115" descr="C:\Users\Ксенья\Documents\Lightshot\Screenshot_2 - копия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9050" y="3737876"/>
            <a:ext cx="1296848" cy="695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13" name="Picture 117" descr="C:\Users\Ксенья\Documents\Lightshot\Screenshot_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9520" y="4407434"/>
            <a:ext cx="3190512" cy="697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48" name="Прямоугольник 4147"/>
          <p:cNvSpPr/>
          <p:nvPr/>
        </p:nvSpPr>
        <p:spPr>
          <a:xfrm>
            <a:off x="7589519" y="5137513"/>
            <a:ext cx="594360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rgbClr val="193D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Объем призмы: </a:t>
            </a:r>
            <a:r>
              <a:rPr lang="ru-RU" sz="1600" i="1" dirty="0" smtClean="0">
                <a:solidFill>
                  <a:srgbClr val="193D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V=</a:t>
            </a:r>
            <a:r>
              <a:rPr lang="ru-RU" sz="1600" i="1" dirty="0" err="1" smtClean="0">
                <a:solidFill>
                  <a:srgbClr val="193D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</a:t>
            </a:r>
            <a:endParaRPr lang="ru-RU" dirty="0"/>
          </a:p>
        </p:txBody>
      </p:sp>
      <p:pic>
        <p:nvPicPr>
          <p:cNvPr id="4215" name="Picture 119" descr="C:\Users\Ксенья\Documents\Lightshot\Screenshot_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0103" y="5557928"/>
            <a:ext cx="2929346" cy="433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4096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145" grpId="0"/>
      <p:bldP spid="4148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32. Объем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конуса равен 25π, а его высота равна 3. Найдите радиус основания конуса.</a:t>
            </a:r>
          </a:p>
        </p:txBody>
      </p:sp>
      <p:pic>
        <p:nvPicPr>
          <p:cNvPr id="5122" name="Picture 2" descr="C:\Users\DDD3~1\AppData\Local\Temp\Rar$DRa5976.8885\Рисунки к Базе №16\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" y="1250408"/>
            <a:ext cx="2002019" cy="1862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0698" y="3274173"/>
            <a:ext cx="6096000" cy="212365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base"/>
            <a:r>
              <a:rPr lang="ru-RU" sz="3600" dirty="0">
                <a:solidFill>
                  <a:srgbClr val="FF0000"/>
                </a:solidFill>
                <a:latin typeface="Alegreya Sans"/>
              </a:rPr>
              <a:t>! </a:t>
            </a:r>
            <a:r>
              <a:rPr lang="ru-RU" sz="1600" dirty="0" smtClean="0">
                <a:solidFill>
                  <a:srgbClr val="193D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</a:t>
            </a:r>
            <a:r>
              <a:rPr lang="ru-RU" sz="1600" dirty="0">
                <a:solidFill>
                  <a:srgbClr val="193D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выполнения</a:t>
            </a:r>
          </a:p>
          <a:p>
            <a:pPr algn="just" fontAlgn="base">
              <a:buFont typeface="+mj-lt"/>
              <a:buAutoNum type="arabicPeriod"/>
            </a:pPr>
            <a:r>
              <a:rPr lang="ru-RU" sz="1600" dirty="0">
                <a:solidFill>
                  <a:srgbClr val="193D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Записываем формулу для объема конуса. Из нее выражаем площадь основания.</a:t>
            </a:r>
          </a:p>
          <a:p>
            <a:pPr algn="just" fontAlgn="base">
              <a:buFont typeface="+mj-lt"/>
              <a:buAutoNum type="arabicPeriod"/>
            </a:pPr>
            <a:r>
              <a:rPr lang="ru-RU" sz="1600" dirty="0">
                <a:solidFill>
                  <a:srgbClr val="193D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Площадь основания расписываем по формуле площади круга, поскольку именно круг лежит в основании конуса.</a:t>
            </a:r>
          </a:p>
          <a:p>
            <a:pPr algn="just" fontAlgn="base">
              <a:buFont typeface="+mj-lt"/>
              <a:buAutoNum type="arabicPeriod"/>
            </a:pPr>
            <a:r>
              <a:rPr lang="ru-RU" sz="1600" dirty="0">
                <a:solidFill>
                  <a:srgbClr val="193D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этих двух формул выражаем искомую величину. Вычисляем ее.</a:t>
            </a:r>
            <a:endParaRPr lang="ru-RU" sz="1600" b="0" i="0" dirty="0">
              <a:solidFill>
                <a:srgbClr val="193D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4" name="Picture 4" descr="C:\Users\Ксенья\Documents\Lightshot\Screenshot_2 - копия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3575" y="3658973"/>
            <a:ext cx="1181826" cy="486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318317" y="4456587"/>
            <a:ext cx="12923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193D00"/>
                </a:solidFill>
                <a:latin typeface="Georgia" panose="02040502050405020303" pitchFamily="18" charset="0"/>
              </a:rPr>
              <a:t>S</a:t>
            </a:r>
            <a:r>
              <a:rPr lang="ru-RU" baseline="-25000" dirty="0" err="1">
                <a:solidFill>
                  <a:srgbClr val="193D00"/>
                </a:solidFill>
                <a:latin typeface="Georgia" panose="02040502050405020303" pitchFamily="18" charset="0"/>
              </a:rPr>
              <a:t>осн</a:t>
            </a:r>
            <a:r>
              <a:rPr lang="ru-RU" dirty="0">
                <a:solidFill>
                  <a:srgbClr val="193D00"/>
                </a:solidFill>
                <a:latin typeface="Georgia" panose="02040502050405020303" pitchFamily="18" charset="0"/>
              </a:rPr>
              <a:t>=3</a:t>
            </a:r>
            <a:r>
              <a:rPr lang="en-US" i="1" dirty="0">
                <a:solidFill>
                  <a:srgbClr val="193D00"/>
                </a:solidFill>
                <a:latin typeface="Georgia" panose="02040502050405020303" pitchFamily="18" charset="0"/>
              </a:rPr>
              <a:t>V</a:t>
            </a:r>
            <a:r>
              <a:rPr lang="en-US" dirty="0">
                <a:solidFill>
                  <a:srgbClr val="193D00"/>
                </a:solidFill>
                <a:latin typeface="Georgia" panose="02040502050405020303" pitchFamily="18" charset="0"/>
              </a:rPr>
              <a:t>/</a:t>
            </a:r>
            <a:r>
              <a:rPr lang="en-US" i="1" dirty="0">
                <a:solidFill>
                  <a:srgbClr val="193D00"/>
                </a:solidFill>
                <a:latin typeface="Georgia" panose="02040502050405020303" pitchFamily="18" charset="0"/>
              </a:rPr>
              <a:t>h</a:t>
            </a:r>
            <a:r>
              <a:rPr lang="en-US" dirty="0">
                <a:solidFill>
                  <a:srgbClr val="193D00"/>
                </a:solidFill>
                <a:latin typeface="Georgia" panose="02040502050405020303" pitchFamily="18" charset="0"/>
              </a:rPr>
              <a:t>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9147613" y="4408478"/>
            <a:ext cx="8515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193D00"/>
                </a:solidFill>
                <a:latin typeface="Georgia" panose="02040502050405020303" pitchFamily="18" charset="0"/>
              </a:rPr>
              <a:t>S</a:t>
            </a:r>
            <a:r>
              <a:rPr lang="en-US" dirty="0">
                <a:solidFill>
                  <a:srgbClr val="193D00"/>
                </a:solidFill>
                <a:latin typeface="Georgia" panose="02040502050405020303" pitchFamily="18" charset="0"/>
              </a:rPr>
              <a:t>=</a:t>
            </a:r>
            <a:r>
              <a:rPr lang="el-GR" dirty="0">
                <a:solidFill>
                  <a:srgbClr val="193D00"/>
                </a:solidFill>
                <a:latin typeface="Georgia" panose="02040502050405020303" pitchFamily="18" charset="0"/>
              </a:rPr>
              <a:t>π</a:t>
            </a:r>
            <a:r>
              <a:rPr lang="en-US" i="1" dirty="0">
                <a:solidFill>
                  <a:srgbClr val="193D00"/>
                </a:solidFill>
                <a:latin typeface="Georgia" panose="02040502050405020303" pitchFamily="18" charset="0"/>
              </a:rPr>
              <a:t>R</a:t>
            </a:r>
            <a:r>
              <a:rPr lang="en-US" baseline="30000" dirty="0">
                <a:solidFill>
                  <a:srgbClr val="193D00"/>
                </a:solidFill>
                <a:latin typeface="Georgia" panose="02040502050405020303" pitchFamily="18" charset="0"/>
              </a:rPr>
              <a:t>2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740605" y="4825919"/>
            <a:ext cx="431592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>
                <a:solidFill>
                  <a:srgbClr val="193D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Поскольку в данном случае </a:t>
            </a:r>
            <a:r>
              <a:rPr lang="ru-RU" sz="1600" i="1" dirty="0" err="1">
                <a:solidFill>
                  <a:srgbClr val="193D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ru-RU" sz="1600" baseline="-25000" dirty="0" err="1">
                <a:solidFill>
                  <a:srgbClr val="193D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</a:t>
            </a:r>
            <a:r>
              <a:rPr lang="ru-RU" sz="1600" dirty="0">
                <a:solidFill>
                  <a:srgbClr val="193D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ru-RU" sz="1600" i="1" dirty="0">
                <a:solidFill>
                  <a:srgbClr val="193D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ru-RU" sz="1600" dirty="0">
                <a:solidFill>
                  <a:srgbClr val="193D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то π</a:t>
            </a:r>
            <a:r>
              <a:rPr lang="ru-RU" sz="1600" i="1" dirty="0">
                <a:solidFill>
                  <a:srgbClr val="193D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ru-RU" sz="1600" baseline="30000" dirty="0">
                <a:solidFill>
                  <a:srgbClr val="193D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600" dirty="0">
                <a:solidFill>
                  <a:srgbClr val="193D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=3</a:t>
            </a:r>
            <a:r>
              <a:rPr lang="ru-RU" sz="1600" i="1" dirty="0">
                <a:solidFill>
                  <a:srgbClr val="193D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ru-RU" sz="1600" dirty="0">
                <a:solidFill>
                  <a:srgbClr val="193D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1600" i="1" dirty="0">
                <a:solidFill>
                  <a:srgbClr val="193D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6" name="Picture 6" descr="C:\Users\Ксенья\Documents\Lightshot\Screenshot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0880" y="5417122"/>
            <a:ext cx="3866606" cy="500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4662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33. Два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ребра прямоугольного параллелепипеда равны 8 и 5, а объем параллелепипеда равен 280. Найдите площадь поверхности этого параллелепипеда.</a:t>
            </a:r>
          </a:p>
        </p:txBody>
      </p:sp>
      <p:pic>
        <p:nvPicPr>
          <p:cNvPr id="6146" name="Picture 2" descr="C:\Users\DDD3~1\AppData\Local\Temp\Rar$DRa5976.39092\Рисунки к Базе №16\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7948" y="1351612"/>
            <a:ext cx="1862818" cy="1902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2914988"/>
            <a:ext cx="6096000" cy="18774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base"/>
            <a:r>
              <a:rPr lang="ru-RU" sz="3600" dirty="0">
                <a:solidFill>
                  <a:srgbClr val="FF0000"/>
                </a:solidFill>
                <a:latin typeface="Alegreya Sans"/>
              </a:rPr>
              <a:t>! </a:t>
            </a:r>
            <a:r>
              <a:rPr lang="ru-RU" sz="1600" dirty="0" smtClean="0">
                <a:solidFill>
                  <a:srgbClr val="193D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</a:t>
            </a:r>
            <a:r>
              <a:rPr lang="ru-RU" sz="1600" dirty="0">
                <a:solidFill>
                  <a:srgbClr val="193D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выполнения</a:t>
            </a:r>
          </a:p>
          <a:p>
            <a:pPr algn="just" fontAlgn="base">
              <a:buFont typeface="+mj-lt"/>
              <a:buAutoNum type="arabicPeriod"/>
            </a:pPr>
            <a:r>
              <a:rPr lang="ru-RU" sz="1600" dirty="0">
                <a:solidFill>
                  <a:srgbClr val="193D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Записываем формулу для объема прямоугольного параллелепипеда. Из нее выражаем 3-е (неизвестное) ребро. Вычисляем величину этого ребра.</a:t>
            </a:r>
          </a:p>
          <a:p>
            <a:pPr algn="just" fontAlgn="base">
              <a:buFont typeface="+mj-lt"/>
              <a:buAutoNum type="arabicPeriod"/>
            </a:pPr>
            <a:r>
              <a:rPr lang="ru-RU" sz="1600" dirty="0">
                <a:solidFill>
                  <a:srgbClr val="193D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Записываем формулу для площади поверхности. Подставляем в него числовые данные, находим искомое значение.</a:t>
            </a:r>
            <a:endParaRPr lang="ru-RU" sz="1600" b="0" i="0" dirty="0">
              <a:solidFill>
                <a:srgbClr val="193D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96000" y="3506426"/>
            <a:ext cx="6096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base"/>
            <a:r>
              <a:rPr lang="ru-RU" sz="1600" dirty="0">
                <a:solidFill>
                  <a:srgbClr val="193D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Объем прямоугольного параллелепипеда равен:</a:t>
            </a:r>
          </a:p>
          <a:p>
            <a:pPr algn="just" fontAlgn="base"/>
            <a:r>
              <a:rPr lang="ru-RU" sz="1600" i="1" dirty="0">
                <a:solidFill>
                  <a:srgbClr val="193D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V=</a:t>
            </a:r>
            <a:r>
              <a:rPr lang="ru-RU" sz="1600" i="1" dirty="0" err="1">
                <a:solidFill>
                  <a:srgbClr val="193D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abc</a:t>
            </a:r>
            <a:r>
              <a:rPr lang="ru-RU" sz="1600" dirty="0">
                <a:solidFill>
                  <a:srgbClr val="193D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где </a:t>
            </a:r>
            <a:r>
              <a:rPr lang="ru-RU" sz="1600" i="1" dirty="0">
                <a:solidFill>
                  <a:srgbClr val="193D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a, b, c</a:t>
            </a:r>
            <a:r>
              <a:rPr lang="ru-RU" sz="1600" dirty="0">
                <a:solidFill>
                  <a:srgbClr val="193D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– ребра. Будем считать, что </a:t>
            </a:r>
            <a:r>
              <a:rPr lang="ru-RU" sz="1600" i="1" dirty="0">
                <a:solidFill>
                  <a:srgbClr val="193D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u-RU" sz="1600" dirty="0">
                <a:solidFill>
                  <a:srgbClr val="193D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и </a:t>
            </a:r>
            <a:r>
              <a:rPr lang="ru-RU" sz="1600" i="1" dirty="0">
                <a:solidFill>
                  <a:srgbClr val="193D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ru-RU" sz="1600" dirty="0">
                <a:solidFill>
                  <a:srgbClr val="193D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нам известны, а </a:t>
            </a:r>
            <a:r>
              <a:rPr lang="ru-RU" sz="1600" i="1" dirty="0">
                <a:solidFill>
                  <a:srgbClr val="193D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1600" dirty="0">
                <a:solidFill>
                  <a:srgbClr val="193D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– неизвестно.</a:t>
            </a:r>
          </a:p>
          <a:p>
            <a:pPr algn="just" fontAlgn="base"/>
            <a:r>
              <a:rPr lang="ru-RU" sz="1600" dirty="0" smtClean="0">
                <a:solidFill>
                  <a:srgbClr val="193D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Тогда: </a:t>
            </a:r>
            <a:r>
              <a:rPr lang="ru-RU" sz="1600" i="1" dirty="0" smtClean="0">
                <a:solidFill>
                  <a:srgbClr val="193D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с=V</a:t>
            </a:r>
            <a:r>
              <a:rPr lang="ru-RU" sz="1600" i="1" dirty="0">
                <a:solidFill>
                  <a:srgbClr val="193D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1600" dirty="0">
                <a:solidFill>
                  <a:srgbClr val="193D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600" i="1" dirty="0" err="1">
                <a:solidFill>
                  <a:srgbClr val="193D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</a:t>
            </a:r>
            <a:r>
              <a:rPr lang="ru-RU" sz="1600" dirty="0">
                <a:solidFill>
                  <a:srgbClr val="193D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algn="ctr" fontAlgn="base"/>
            <a:r>
              <a:rPr lang="ru-RU" sz="1600" dirty="0" smtClean="0">
                <a:solidFill>
                  <a:srgbClr val="193D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с=280</a:t>
            </a:r>
            <a:r>
              <a:rPr lang="ru-RU" sz="1600" dirty="0">
                <a:solidFill>
                  <a:srgbClr val="193D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/(8·5)=7.</a:t>
            </a:r>
          </a:p>
          <a:p>
            <a:pPr algn="just" fontAlgn="base"/>
            <a:r>
              <a:rPr lang="ru-RU" sz="1600" dirty="0">
                <a:solidFill>
                  <a:srgbClr val="193D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Площадь поверхности прямоугольного параллелепипеда вычисляется так:</a:t>
            </a:r>
          </a:p>
          <a:p>
            <a:pPr algn="ctr" fontAlgn="base"/>
            <a:r>
              <a:rPr lang="ru-RU" sz="1600" i="1" dirty="0">
                <a:solidFill>
                  <a:srgbClr val="193D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ru-RU" sz="1600" dirty="0">
                <a:solidFill>
                  <a:srgbClr val="193D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=2(</a:t>
            </a:r>
            <a:r>
              <a:rPr lang="ru-RU" sz="1600" i="1" dirty="0" err="1">
                <a:solidFill>
                  <a:srgbClr val="193D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ab+bc+ac</a:t>
            </a:r>
            <a:r>
              <a:rPr lang="ru-RU" sz="1600" dirty="0">
                <a:solidFill>
                  <a:srgbClr val="193D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algn="just" fontAlgn="base"/>
            <a:r>
              <a:rPr lang="ru-RU" sz="1600" dirty="0">
                <a:solidFill>
                  <a:srgbClr val="193D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Отсюда имеем:</a:t>
            </a:r>
          </a:p>
          <a:p>
            <a:pPr algn="ctr" fontAlgn="base"/>
            <a:r>
              <a:rPr lang="ru-RU" sz="1600" dirty="0">
                <a:solidFill>
                  <a:srgbClr val="193D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S=2(8·5+5·7+8·7)=2(40+35+56)=2·131=262.</a:t>
            </a:r>
            <a:endParaRPr lang="ru-RU" sz="1600" b="0" i="0" dirty="0">
              <a:solidFill>
                <a:srgbClr val="193D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1996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34. Объем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конуса равен 24π, а радиус его основания равен 2. Найдите высоту конуса.</a:t>
            </a:r>
          </a:p>
        </p:txBody>
      </p:sp>
      <p:pic>
        <p:nvPicPr>
          <p:cNvPr id="7170" name="Picture 2" descr="C:\Users\DDD3~1\AppData\Local\Temp\Rar$DRa5976.41999\Рисунки к Базе №16\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9195" y="1461505"/>
            <a:ext cx="2008142" cy="1745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6240" y="3353864"/>
            <a:ext cx="6096000" cy="212365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base"/>
            <a:r>
              <a:rPr lang="ru-RU" sz="3600" dirty="0">
                <a:solidFill>
                  <a:srgbClr val="FF0000"/>
                </a:solidFill>
                <a:latin typeface="Alegreya Sans"/>
              </a:rPr>
              <a:t>! </a:t>
            </a:r>
            <a:r>
              <a:rPr lang="ru-RU" sz="1600" dirty="0" smtClean="0">
                <a:solidFill>
                  <a:srgbClr val="193D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</a:t>
            </a:r>
            <a:r>
              <a:rPr lang="ru-RU" sz="1600" dirty="0">
                <a:solidFill>
                  <a:srgbClr val="193D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выполнения</a:t>
            </a:r>
          </a:p>
          <a:p>
            <a:pPr algn="just" fontAlgn="base">
              <a:buFont typeface="+mj-lt"/>
              <a:buAutoNum type="arabicPeriod"/>
            </a:pPr>
            <a:r>
              <a:rPr lang="ru-RU" sz="1600" dirty="0">
                <a:solidFill>
                  <a:srgbClr val="193D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Записываем формулу для объема конуса. Из нее выражаем высоту.</a:t>
            </a:r>
          </a:p>
          <a:p>
            <a:pPr algn="just" fontAlgn="base">
              <a:buFont typeface="+mj-lt"/>
              <a:buAutoNum type="arabicPeriod"/>
            </a:pPr>
            <a:r>
              <a:rPr lang="ru-RU" sz="1600" dirty="0">
                <a:solidFill>
                  <a:srgbClr val="193D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Записываем формулу для площади круга, лежащего в основе конуса. Вычисляем эту площадь.</a:t>
            </a:r>
          </a:p>
          <a:p>
            <a:pPr algn="just" fontAlgn="base">
              <a:buFont typeface="+mj-lt"/>
              <a:buAutoNum type="arabicPeriod"/>
            </a:pPr>
            <a:r>
              <a:rPr lang="ru-RU" sz="1600" dirty="0">
                <a:solidFill>
                  <a:srgbClr val="193D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Подставляем числовые данные в формулу для объема, вычисляем искомую величину.</a:t>
            </a:r>
            <a:endParaRPr lang="ru-RU" sz="1600" b="0" i="0" dirty="0">
              <a:solidFill>
                <a:srgbClr val="193D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2" name="Picture 4" descr="C:\Users\Ксенья\Documents\Lightshot\Screenshot_2 - копия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4289" y="3777056"/>
            <a:ext cx="1172248" cy="482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C:\Users\Ксенья\Documents\Lightshot\Screenshot_1 - копия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9927" y="3777056"/>
            <a:ext cx="931192" cy="564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583680" y="4435109"/>
            <a:ext cx="6096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base"/>
            <a:r>
              <a:rPr lang="ru-RU" sz="1600" dirty="0">
                <a:solidFill>
                  <a:srgbClr val="193D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Площадь основания (как площадь круга) равна:</a:t>
            </a:r>
          </a:p>
          <a:p>
            <a:pPr algn="ctr" fontAlgn="base"/>
            <a:r>
              <a:rPr lang="ru-RU" sz="1600" i="1" dirty="0" err="1">
                <a:solidFill>
                  <a:srgbClr val="193D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ru-RU" sz="1600" baseline="-25000" dirty="0" err="1">
                <a:solidFill>
                  <a:srgbClr val="193D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</a:t>
            </a:r>
            <a:r>
              <a:rPr lang="ru-RU" sz="1600" dirty="0">
                <a:solidFill>
                  <a:srgbClr val="193D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=π</a:t>
            </a:r>
            <a:r>
              <a:rPr lang="ru-RU" sz="1600" i="1" dirty="0">
                <a:solidFill>
                  <a:srgbClr val="193D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ru-RU" sz="1600" baseline="30000" dirty="0">
                <a:solidFill>
                  <a:srgbClr val="193D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600" dirty="0">
                <a:solidFill>
                  <a:srgbClr val="193D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 fontAlgn="base"/>
            <a:r>
              <a:rPr lang="ru-RU" sz="1600" dirty="0">
                <a:solidFill>
                  <a:srgbClr val="193D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Вычисляем площадь:</a:t>
            </a:r>
          </a:p>
          <a:p>
            <a:pPr algn="ctr" fontAlgn="base"/>
            <a:r>
              <a:rPr lang="ru-RU" sz="1600" dirty="0" err="1">
                <a:solidFill>
                  <a:srgbClr val="193D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Sосн</a:t>
            </a:r>
            <a:r>
              <a:rPr lang="ru-RU" sz="1600" dirty="0">
                <a:solidFill>
                  <a:srgbClr val="193D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=π·2</a:t>
            </a:r>
            <a:r>
              <a:rPr lang="ru-RU" sz="1600" baseline="30000" dirty="0">
                <a:solidFill>
                  <a:srgbClr val="193D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600" dirty="0">
                <a:solidFill>
                  <a:srgbClr val="193D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=4π.</a:t>
            </a:r>
            <a:endParaRPr lang="ru-RU" sz="1600" b="0" i="0" dirty="0">
              <a:solidFill>
                <a:srgbClr val="193D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6" name="Picture 8" descr="C:\Users\Ксенья\Documents\Lightshot\Screenshot_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5909" y="5821416"/>
            <a:ext cx="1639614" cy="515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3171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План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местности разбит на клетки. Каждая клетка обозначает квадрат 1 м х 1 м. Найдите площадь участка, выделенного на плане. Ответ дайте в квадратных метрах.</a:t>
            </a:r>
          </a:p>
        </p:txBody>
      </p:sp>
      <p:pic>
        <p:nvPicPr>
          <p:cNvPr id="3074" name="Picture 2" descr="image001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512139"/>
            <a:ext cx="2505075" cy="1895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00297" y="3677465"/>
            <a:ext cx="6096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/>
            <a:r>
              <a:rPr lang="ru-RU" sz="3600" dirty="0">
                <a:solidFill>
                  <a:srgbClr val="FF0000"/>
                </a:solidFill>
                <a:latin typeface="Alegreya Sans"/>
              </a:rPr>
              <a:t>! </a:t>
            </a: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выполнения</a:t>
            </a:r>
          </a:p>
          <a:p>
            <a:pPr fontAlgn="base">
              <a:buFont typeface="+mj-lt"/>
              <a:buAutoNum type="arabicPeriod"/>
            </a:pP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Определить что за фигура на рисунке.</a:t>
            </a:r>
          </a:p>
          <a:p>
            <a:pPr fontAlgn="base">
              <a:buFont typeface="+mj-lt"/>
              <a:buAutoNum type="arabicPeriod"/>
            </a:pP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Записать формулу нахождения площади данной фигуры.</a:t>
            </a:r>
          </a:p>
          <a:p>
            <a:pPr fontAlgn="base">
              <a:buFont typeface="+mj-lt"/>
              <a:buAutoNum type="arabicPeriod"/>
            </a:pP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Определить по чертежу все необходимые данные.</a:t>
            </a:r>
          </a:p>
          <a:p>
            <a:pPr fontAlgn="base">
              <a:buFont typeface="+mj-lt"/>
              <a:buAutoNum type="arabicPeriod"/>
            </a:pP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Вычислить площадь участка.</a:t>
            </a:r>
            <a:endParaRPr lang="ru-RU" sz="1600" b="0" i="0" dirty="0">
              <a:solidFill>
                <a:srgbClr val="193D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6" name="Picture 4" descr="https://spadilo.ru/wp-content/uploads/2017/01/word-image-5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6184" y="1690689"/>
            <a:ext cx="4111976" cy="1744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spadilo.ru/wp-content/uploads/2017/01/word-image-5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6129" y="1733389"/>
            <a:ext cx="2466975" cy="184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image00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9360" y="3914547"/>
            <a:ext cx="3363744" cy="761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0217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Дачный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участок имеет форму прямоугольника со сторонами 25 метров и 30 метров. Хозяин планирует обнести его забором и разделить таким же забором на две части, одна из которых имеет форму квадрата. Найдите суммарную длину забора в метрах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s://spadilo.ru/wp-content/uploads/2017/01/word-image-54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288" y="1491334"/>
            <a:ext cx="2192792" cy="1610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91737" y="3438072"/>
            <a:ext cx="6096000" cy="113877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/>
            <a:r>
              <a:rPr lang="ru-RU" sz="3600" dirty="0">
                <a:solidFill>
                  <a:srgbClr val="FF0000"/>
                </a:solidFill>
                <a:latin typeface="Alegreya Sans"/>
              </a:rPr>
              <a:t>!</a:t>
            </a:r>
            <a:r>
              <a:rPr lang="ru-RU" dirty="0">
                <a:solidFill>
                  <a:srgbClr val="FF0000"/>
                </a:solidFill>
                <a:latin typeface="Alegreya Sans"/>
              </a:rPr>
              <a:t> </a:t>
            </a: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выполнения</a:t>
            </a:r>
          </a:p>
          <a:p>
            <a:pPr fontAlgn="base">
              <a:buFont typeface="+mj-lt"/>
              <a:buAutoNum type="arabicPeriod"/>
            </a:pP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Вычислить периметр прямоугольника.</a:t>
            </a:r>
          </a:p>
          <a:p>
            <a:pPr fontAlgn="base">
              <a:buFont typeface="+mj-lt"/>
              <a:buAutoNum type="arabicPeriod"/>
            </a:pP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Прибавить длину разделяющей части.</a:t>
            </a:r>
            <a:endParaRPr lang="ru-RU" sz="1600" b="0" i="0" dirty="0">
              <a:solidFill>
                <a:srgbClr val="193D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91700" y="3992070"/>
            <a:ext cx="345876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 = 30 м + 30 м + 25 м + 25 м = 110 м.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29790" y="4530678"/>
            <a:ext cx="6096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/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110 м – длина забора без перегородки.</a:t>
            </a:r>
          </a:p>
          <a:p>
            <a:pPr fontAlgn="base"/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Прибавим длину разделяющей части.</a:t>
            </a:r>
          </a:p>
          <a:p>
            <a:pPr fontAlgn="base"/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 рисунку видно, что длина разделяющей части 25 м.</a:t>
            </a:r>
          </a:p>
          <a:p>
            <a:pPr algn="ctr" fontAlgn="base"/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110 м + 25 м = 135 м.</a:t>
            </a:r>
            <a:endParaRPr lang="ru-RU" sz="1600" b="0" i="0" dirty="0">
              <a:solidFill>
                <a:srgbClr val="193D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8263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Какой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угол (в градусах) образуют минутная и часовая стрелки в 16:00?</a:t>
            </a:r>
          </a:p>
        </p:txBody>
      </p:sp>
      <p:pic>
        <p:nvPicPr>
          <p:cNvPr id="5122" name="Picture 2" descr="Задание №8 ЕГЭ по математике базовый уровень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088" y="1302044"/>
            <a:ext cx="1847850" cy="181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13360" y="3474108"/>
            <a:ext cx="6096000" cy="113877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/>
            <a:r>
              <a:rPr lang="ru-RU" sz="3600" dirty="0">
                <a:solidFill>
                  <a:srgbClr val="FF0000"/>
                </a:solidFill>
                <a:latin typeface="Alegreya Sans"/>
              </a:rPr>
              <a:t>! </a:t>
            </a: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выполнения</a:t>
            </a:r>
          </a:p>
          <a:p>
            <a:pPr fontAlgn="base">
              <a:buFont typeface="+mj-lt"/>
              <a:buAutoNum type="arabicPeriod"/>
            </a:pP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Сначала мы найдем, сколько в градусах занимает один час.</a:t>
            </a:r>
          </a:p>
          <a:p>
            <a:pPr fontAlgn="base">
              <a:buFont typeface="+mj-lt"/>
              <a:buAutoNum type="arabicPeriod"/>
            </a:pP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Затем найдем угол, который образуют стрелки в 16:00</a:t>
            </a:r>
            <a:endParaRPr lang="ru-RU" sz="1600" b="0" i="0" dirty="0">
              <a:solidFill>
                <a:srgbClr val="193D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673635" y="4012716"/>
            <a:ext cx="6096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/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Так как вся окружность — 360°, а часов 12, то один час:</a:t>
            </a:r>
          </a:p>
          <a:p>
            <a:pPr algn="ctr" fontAlgn="base"/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360° : 12 = 30°</a:t>
            </a:r>
          </a:p>
          <a:p>
            <a:pPr fontAlgn="base"/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Значит, в четыре часа угол будет равен:</a:t>
            </a:r>
          </a:p>
          <a:p>
            <a:pPr algn="ctr" fontAlgn="base"/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30° • 4 = 120°</a:t>
            </a:r>
            <a:endParaRPr lang="ru-RU" sz="1600" b="0" i="0" dirty="0">
              <a:solidFill>
                <a:srgbClr val="193D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177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Пожарную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лестницу длиной 10 м приставили к окну дома. Нижний конец лестницы отстоит от стены на 6 м. На какой высоте находится верхний конец лестницы? Ответ дайте в метрах.</a:t>
            </a:r>
          </a:p>
        </p:txBody>
      </p:sp>
      <p:pic>
        <p:nvPicPr>
          <p:cNvPr id="6146" name="Picture 2" descr="C:\Users\Ксенья\Desktop\матме\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829" y="1272677"/>
            <a:ext cx="1581150" cy="247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38200" y="3749177"/>
            <a:ext cx="6096000" cy="212365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/>
            <a:r>
              <a:rPr lang="ru-RU" sz="3600" dirty="0">
                <a:solidFill>
                  <a:srgbClr val="FF0000"/>
                </a:solidFill>
                <a:latin typeface="Alegreya Sans"/>
              </a:rPr>
              <a:t>! </a:t>
            </a: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выполнения</a:t>
            </a:r>
          </a:p>
          <a:p>
            <a:pPr algn="just" fontAlgn="base"/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Приставленная к стене лестница образует с этой стеной и горизонтальной площадкой возле дома прямоугольный треугольник. Высота, на которой находится верхний конец лестницы, является одним из катетов этого треугольника. Следовательно, для нахождения ее величины нужно использовать теореме Пифагора.</a:t>
            </a:r>
            <a:endParaRPr lang="ru-RU" sz="1600" b="0" i="0" dirty="0">
              <a:solidFill>
                <a:srgbClr val="193D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9767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 Дачный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участок имеет форму прямоугольника, стороны которого равны 35 и 45 м. Дом, расположенный на участке, имеет на плане форму квадрата со стороной 7 м. Найдите площадь оставшейся части участка, не занятой домом. Ответ дайте в квадратных метрах.</a:t>
            </a:r>
          </a:p>
        </p:txBody>
      </p:sp>
      <p:pic>
        <p:nvPicPr>
          <p:cNvPr id="7170" name="Picture 2" descr="C:\Users\Ксенья\Desktop\матме\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702" y="1690688"/>
            <a:ext cx="1866900" cy="1609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22365" y="3761491"/>
            <a:ext cx="6096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/>
            <a:r>
              <a:rPr lang="ru-RU" sz="3600" dirty="0">
                <a:solidFill>
                  <a:srgbClr val="FF0000"/>
                </a:solidFill>
                <a:latin typeface="Alegreya Sans"/>
              </a:rPr>
              <a:t>! </a:t>
            </a: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выполнения</a:t>
            </a:r>
          </a:p>
          <a:p>
            <a:pPr fontAlgn="base">
              <a:buFont typeface="+mj-lt"/>
              <a:buAutoNum type="arabicPeriod"/>
            </a:pP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Находим площадь прямоугольного участка.</a:t>
            </a:r>
          </a:p>
          <a:p>
            <a:pPr fontAlgn="base">
              <a:buFont typeface="+mj-lt"/>
              <a:buAutoNum type="arabicPeriod"/>
            </a:pP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Находим площадь квадратного дома.</a:t>
            </a:r>
          </a:p>
          <a:p>
            <a:pPr fontAlgn="base">
              <a:buFont typeface="+mj-lt"/>
              <a:buAutoNum type="arabicPeriod"/>
            </a:pP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Находим разность этих площадей, отняв от большего числа меньшее.</a:t>
            </a:r>
            <a:endParaRPr lang="ru-RU" sz="1600" b="0" i="0" dirty="0">
              <a:solidFill>
                <a:srgbClr val="193D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686697" y="4292228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base"/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35 · 45 = 1575 (</a:t>
            </a:r>
            <a:r>
              <a:rPr lang="ru-RU" sz="1600" b="0" i="0" dirty="0" err="1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кв.м</a:t>
            </a: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 – площадь всего участка</a:t>
            </a:r>
          </a:p>
          <a:p>
            <a:pPr algn="ctr" fontAlgn="base"/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7 · 7 = 49 (</a:t>
            </a:r>
            <a:r>
              <a:rPr lang="ru-RU" sz="1600" b="0" i="0" dirty="0" err="1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кв.м</a:t>
            </a: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 – площадь дома</a:t>
            </a:r>
          </a:p>
          <a:p>
            <a:pPr algn="ctr" fontAlgn="base"/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1575 – 49 = 1526 (</a:t>
            </a:r>
            <a:r>
              <a:rPr lang="ru-RU" sz="1600" b="0" i="0" dirty="0" err="1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кв.м</a:t>
            </a: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 – площадь оставшейся части участка</a:t>
            </a:r>
            <a:endParaRPr lang="ru-RU" sz="1600" b="0" i="0" dirty="0">
              <a:solidFill>
                <a:srgbClr val="193D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33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8. На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каком расстоянии (в метрах) от фонаря стоит человек ростом 1,8 м, если длина его тени равна 9 м, высота фонаря 5 м?</a:t>
            </a:r>
          </a:p>
        </p:txBody>
      </p:sp>
      <p:pic>
        <p:nvPicPr>
          <p:cNvPr id="8194" name="Picture 2" descr="C:\Users\Ксенья\Desktop\матме\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938" y="1690688"/>
            <a:ext cx="5172075" cy="1266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91737" y="3229065"/>
            <a:ext cx="6096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/>
            <a:r>
              <a:rPr lang="ru-RU" sz="3600" dirty="0">
                <a:solidFill>
                  <a:srgbClr val="FF0000"/>
                </a:solidFill>
                <a:latin typeface="Alegreya Sans"/>
              </a:rPr>
              <a:t>! </a:t>
            </a: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выполнения</a:t>
            </a:r>
          </a:p>
          <a:p>
            <a:pPr fontAlgn="base">
              <a:buFont typeface="+mj-lt"/>
              <a:buAutoNum type="arabicPeriod"/>
            </a:pP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Рассматриваем 2 подобных треугольника. В первом стороны образуют линия фонаря и расстояние от его основания до верхней точки тени от человека. Во втором – линия роста человека и линия его тени.</a:t>
            </a:r>
          </a:p>
          <a:p>
            <a:pPr fontAlgn="base">
              <a:buFont typeface="+mj-lt"/>
              <a:buAutoNum type="arabicPeriod"/>
            </a:pP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Поскольку треугольники подобны, то можем соотнести соответствующие стороны и оставить из этих отношений пропорцию.</a:t>
            </a:r>
          </a:p>
          <a:p>
            <a:pPr fontAlgn="base">
              <a:buFont typeface="+mj-lt"/>
              <a:buAutoNum type="arabicPeriod"/>
            </a:pP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Из полученной пропорции выражаем искомую величину. Вычисляем ее.</a:t>
            </a:r>
            <a:endParaRPr lang="ru-RU" sz="1600" b="0" i="0" dirty="0">
              <a:solidFill>
                <a:srgbClr val="193D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230982" y="3782898"/>
            <a:ext cx="6096000" cy="280076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/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Обозначим искомое расстояние через </a:t>
            </a:r>
            <a:r>
              <a:rPr lang="ru-RU" sz="1600" b="0" i="1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fontAlgn="base"/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Из рисунка имеем 2 треугольника. Один (больший) построен на сторонах 5 м и (</a:t>
            </a:r>
            <a:r>
              <a:rPr lang="ru-RU" sz="1600" b="0" i="1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+9) м. Другой (меньший) – 1,8 м и 9 м. Составим пропорцию из отношений соответствующих сторон этих треугольников:</a:t>
            </a:r>
          </a:p>
          <a:p>
            <a:pPr algn="ctr" fontAlgn="base"/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 : 1,8 = (</a:t>
            </a:r>
            <a:r>
              <a:rPr lang="ru-RU" sz="1600" b="0" i="1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+ 9) : 9.</a:t>
            </a:r>
          </a:p>
          <a:p>
            <a:pPr fontAlgn="base"/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Из пропорции получим:</a:t>
            </a:r>
          </a:p>
          <a:p>
            <a:pPr algn="ctr" fontAlgn="base"/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 · 9 = 1,8 · (</a:t>
            </a:r>
            <a:r>
              <a:rPr lang="ru-RU" sz="1600" b="0" i="1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+ 9)</a:t>
            </a:r>
          </a:p>
          <a:p>
            <a:pPr algn="ctr" fontAlgn="base"/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1,8</a:t>
            </a:r>
            <a:r>
              <a:rPr lang="ru-RU" sz="1600" b="0" i="1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+ 16,2 = 45</a:t>
            </a:r>
          </a:p>
          <a:p>
            <a:pPr algn="ctr" fontAlgn="base"/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1,8</a:t>
            </a:r>
            <a:r>
              <a:rPr lang="ru-RU" sz="1600" b="0" i="1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= 28,8</a:t>
            </a:r>
          </a:p>
          <a:p>
            <a:pPr algn="ctr" fontAlgn="base"/>
            <a:r>
              <a:rPr lang="ru-RU" sz="1600" b="0" i="1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sz="1600" b="0" i="0" dirty="0" smtClean="0">
                <a:solidFill>
                  <a:srgbClr val="193D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= 16 (м)</a:t>
            </a:r>
            <a:endParaRPr lang="ru-RU" sz="1600" b="0" i="0" dirty="0">
              <a:solidFill>
                <a:srgbClr val="193D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253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364</TotalTime>
  <Words>3829</Words>
  <Application>Microsoft Office PowerPoint</Application>
  <PresentationFormat>Широкоэкранный</PresentationFormat>
  <Paragraphs>310</Paragraphs>
  <Slides>35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43" baseType="lpstr">
      <vt:lpstr>Alegreya Sans</vt:lpstr>
      <vt:lpstr>Arial</vt:lpstr>
      <vt:lpstr>Calibri</vt:lpstr>
      <vt:lpstr>Calibri Light</vt:lpstr>
      <vt:lpstr>Georgia</vt:lpstr>
      <vt:lpstr>inherit</vt:lpstr>
      <vt:lpstr>Times New Roman</vt:lpstr>
      <vt:lpstr>Тема Office</vt:lpstr>
      <vt:lpstr>Разбор типовых заданий ЕГЭ по математике базового уровня </vt:lpstr>
      <vt:lpstr>  Прикладная геометрия  1. Перила лестницы дачного дома для надёжности укреплены посередине вертикальным столбом. Найдите высоту l этого столба, если наименьшая высота h1 перил равна 1,25 м, а наибольшая высота h2 равна 2,25 м. Ответ дайте в метрах.</vt:lpstr>
      <vt:lpstr>2. План местности разбит на клетки. Каждая клетка обозначает квадрат 1 м х 1 м. Найдите площадь участка, выделенного на плане. Ответ дайте в квадратных метрах.</vt:lpstr>
      <vt:lpstr>3. План местности разбит на клетки. Каждая клетка обозначает квадрат 1 м х 1 м. Найдите площадь участка, выделенного на плане. Ответ дайте в квадратных метрах.</vt:lpstr>
      <vt:lpstr>4. Дачный участок имеет форму прямоугольника со сторонами 25 метров и 30 метров. Хозяин планирует обнести его забором и разделить таким же забором на две части, одна из которых имеет форму квадрата. Найдите суммарную длину забора в метрах.</vt:lpstr>
      <vt:lpstr>5. Какой угол (в градусах) образуют минутная и часовая стрелки в 16:00?</vt:lpstr>
      <vt:lpstr>6. Пожарную лестницу длиной 10 м приставили к окну дома. Нижний конец лестницы отстоит от стены на 6 м. На какой высоте находится верхний конец лестницы? Ответ дайте в метрах.</vt:lpstr>
      <vt:lpstr>7. Дачный участок имеет форму прямоугольника, стороны которого равны 35 и 45 м. Дом, расположенный на участке, имеет на плане форму квадрата со стороной 7 м. Найдите площадь оставшейся части участка, не занятой домом. Ответ дайте в квадратных метрах.</vt:lpstr>
      <vt:lpstr>8. На каком расстоянии (в метрах) от фонаря стоит человек ростом 1,8 м, если длина его тени равна 9 м, высота фонаря 5 м?</vt:lpstr>
      <vt:lpstr>Наглядная стереометрия 9. Вода в сосуде цилиндрической формы находится на уровне h = 80 см. На каком уровне окажется вода, если ее перелить в другой цилиндрический сосуд, у которого радиус основания в 4 раза больше, чем у данного? Ответ дайте в сантиметрах.</vt:lpstr>
      <vt:lpstr>10. Даны две коробки, имеющие форму правильной четырёхугольной призмы. Первая коробка в четыре с половиной раза выше второй, а вторая втрое шире первой. Во сколько раз объём первой коробки меньше объёма второй?</vt:lpstr>
      <vt:lpstr>11. От деревянного кубика отпилили все его вершины (см. рис.). Сколько граней у получившегося многогранника (невидимые ребра на рисунке не изображены)?</vt:lpstr>
      <vt:lpstr>12. Даны два цилиндра. Радиус основания и высота первого цилиндра равны соответственно 2 и 6, а второго – 6 и 4. Во сколько раз объем второго цилиндра больше объема первого?</vt:lpstr>
      <vt:lpstr>13. В бак, имеющий форму прямой призмы, налито 5 л воды. После полного погружения в воду детали уровень воды в баке поднялся в 1,4 раза. Найдите объем детали. Ответ дайте в кубических сантиметрах, зная, что в одном литре 1000 кубических сантиметров.</vt:lpstr>
      <vt:lpstr>14. В сосуде, имеющем форму конуса, уровень жидкости достигает ½ высоты. Объем сосуда 1600 мл. Чему равен объем налитой жидкости? Ответ дайте в миллилитрах.</vt:lpstr>
      <vt:lpstr>15. Даны два шара с радиусами 4 и 1. Во сколько раз объем большего шара больше объема меньшего?</vt:lpstr>
      <vt:lpstr>16. Даны два цилиндра. Радиус основания и высота первого цилиндра равны соответственно 4 и 18, а второго – 2 и 3. Во сколько раз площадь боковой поверхности первого цилиндра больше площади боковой поверхности второго?</vt:lpstr>
      <vt:lpstr>17. Однородный шар диаметром 3 см весит 162 грамма. Сколько граммов весит шар диаметром 2 см, изготовленный из того же материала?</vt:lpstr>
      <vt:lpstr> Планиметрия. №15 18. В треугольнике ABC угол ACB равен 90°, cos A = 0,8, AC = 4. Отрезок CH – высота треугольника ABC(см. рисунок). Найдите длину отрезка AH.  </vt:lpstr>
      <vt:lpstr>19. Найдите вписанный угол, опирающийся на дугу, длина которой равна 5/18 длины окружности. Ответ дайте в градусах.</vt:lpstr>
      <vt:lpstr>20.В треугольнике АВС известно, что АВ=ВС=15, АС=24. Найдите длину медианы ВМ</vt:lpstr>
      <vt:lpstr>21. На стороне ВС прямоугольника АВСD, у которого АВ=12 и АD=17, отмечена точка Е так, что треугольник АВЕ равнобедренный. Найдите ЕD.</vt:lpstr>
      <vt:lpstr>22. В треугольнике АВС угол С равен 900, АВ=25, АС=24. Найдите cos B.</vt:lpstr>
      <vt:lpstr>23. В равнобедренном треугольнике АВС боковая сторона АВ=25, sin A=3/5. Найдите площадь треугольника АВС.</vt:lpstr>
      <vt:lpstr>24. В треугольнике АВС угол В равен 1200. Медиана ВМ делит угол В пополам и равна 27. Найдите длину стороны АВ.</vt:lpstr>
      <vt:lpstr>25. В равнобедренном треугольнике АВС медиана ВК=10, боковая сторона ВС=26. Найдите длину отрезка МN, если известно, что он соединяет середины боковых сторон.</vt:lpstr>
      <vt:lpstr>26. В треугольнике АВС высота АС=56, ВМ – медиана, ВН – высота, ВС=ВМ. Найдите длину отрезка АН.</vt:lpstr>
      <vt:lpstr>Стереометрия (№16) 27. Радиус основания цилиндра равен 13, а его образующая 18. Сечение, параллельное оси цилиндра, удалено от нее на расстояние, равное 12. Найдите площадь этого сечения.</vt:lpstr>
      <vt:lpstr>Презентация PowerPoint</vt:lpstr>
      <vt:lpstr>29. Стороны основания правильной треугольной пирамиды равны 24, а боковые рёбра равны 37. Найдите площадь боковой поверхности этой пирамиды.</vt:lpstr>
      <vt:lpstr>30. Найдите объем правильной четырехугольной пирамиды, сторона основания которой равна 4, а боковое ребро равно √17.</vt:lpstr>
      <vt:lpstr>31. Сторона основания правильной треугольной призмы АВСА1В1С1 равна 2, а высота этой призмы равна 4√3. Найдите объем призмы АВСА1В1С1.</vt:lpstr>
      <vt:lpstr>32. Объем конуса равен 25π, а его высота равна 3. Найдите радиус основания конуса.</vt:lpstr>
      <vt:lpstr>33. Два ребра прямоугольного параллелепипеда равны 8 и 5, а объем параллелепипеда равен 280. Найдите площадь поверхности этого параллелепипеда.</vt:lpstr>
      <vt:lpstr>34. Объем конуса равен 24π, а радиус его основания равен 2. Найдите высоту конуса.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Прикладная геометрия  Перила лестницы дачного дома для надёжности укреплены посередине вертикальным столбом. Найдите высоту l этого столба, если наименьшая высота h1 перил равна 1,25 м, а наибольшая высота h2 равна 2,25 м. Ответ дайте в метрах.</dc:title>
  <dc:creator>Сергей Ларионов</dc:creator>
  <cp:lastModifiedBy>Сергей Ларионов</cp:lastModifiedBy>
  <cp:revision>31</cp:revision>
  <dcterms:created xsi:type="dcterms:W3CDTF">2020-04-27T18:16:09Z</dcterms:created>
  <dcterms:modified xsi:type="dcterms:W3CDTF">2020-04-29T08:38:04Z</dcterms:modified>
</cp:coreProperties>
</file>