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1C38-A712-4C3B-923E-D2F20D821D12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322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7584" y="1196752"/>
            <a:ext cx="784887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Georgia" pitchFamily="18" charset="0"/>
              </a:rPr>
              <a:t>Интерактивная игра</a:t>
            </a:r>
          </a:p>
          <a:p>
            <a:pPr algn="ctr"/>
            <a:endParaRPr lang="ru-RU" b="1" dirty="0" smtClean="0">
              <a:solidFill>
                <a:srgbClr val="008000"/>
              </a:solidFill>
              <a:latin typeface="Georgia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Georgia" pitchFamily="18" charset="0"/>
              </a:rPr>
              <a:t>«Геометрические фигуры» </a:t>
            </a:r>
          </a:p>
          <a:p>
            <a:pPr algn="ctr"/>
            <a:endParaRPr lang="ru-RU" b="1" dirty="0" smtClean="0">
              <a:solidFill>
                <a:srgbClr val="008000"/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(ознакомление с логическим пространством с помощью  </a:t>
            </a:r>
            <a:r>
              <a:rPr lang="ru-RU" b="1" dirty="0">
                <a:solidFill>
                  <a:srgbClr val="008000"/>
                </a:solidFill>
                <a:latin typeface="Georgia" pitchFamily="18" charset="0"/>
              </a:rPr>
              <a:t>блокам  </a:t>
            </a:r>
            <a:r>
              <a:rPr lang="ru-RU" b="1" dirty="0" err="1" smtClean="0">
                <a:solidFill>
                  <a:srgbClr val="008000"/>
                </a:solidFill>
                <a:latin typeface="Georgia" pitchFamily="18" charset="0"/>
              </a:rPr>
              <a:t>Дьенеша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 для детей старшего дошкольного возраста)</a:t>
            </a:r>
          </a:p>
        </p:txBody>
      </p:sp>
      <p:pic>
        <p:nvPicPr>
          <p:cNvPr id="1026" name="Picture 2" descr="https://png.pngtree.com/element_our/20190531/ourlarge/pngtree-hand-drawn-cartoon-boy-question-mark-free-illustration-image_131539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2470287" cy="247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556276" y="5187286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721390" y="3911746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95936" y="393185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5710769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27584" y="3791388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046240" y="5213426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344752" y="6021288"/>
            <a:ext cx="5691744" cy="553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/>
                <a:solidFill>
                  <a:srgbClr val="006600"/>
                </a:solidFill>
                <a:latin typeface="Georgia" pitchFamily="18" charset="0"/>
              </a:rPr>
              <a:t>Подготовила: </a:t>
            </a:r>
            <a:r>
              <a:rPr lang="ru-RU" sz="2400" b="1" dirty="0" err="1" smtClean="0">
                <a:ln/>
                <a:solidFill>
                  <a:srgbClr val="006600"/>
                </a:solidFill>
                <a:latin typeface="Georgia" pitchFamily="18" charset="0"/>
              </a:rPr>
              <a:t>Безрукавая</a:t>
            </a:r>
            <a:r>
              <a:rPr lang="ru-RU" sz="2400" b="1" dirty="0" smtClean="0">
                <a:ln/>
                <a:solidFill>
                  <a:srgbClr val="006600"/>
                </a:solidFill>
                <a:latin typeface="Georgia" pitchFamily="18" charset="0"/>
              </a:rPr>
              <a:t> Е.М.</a:t>
            </a:r>
            <a:endParaRPr lang="ru-RU" sz="2800" b="1" dirty="0">
              <a:ln/>
              <a:solidFill>
                <a:schemeClr val="accent3"/>
              </a:solidFill>
              <a:latin typeface="Georgia" pitchFamily="18" charset="0"/>
            </a:endParaRPr>
          </a:p>
        </p:txBody>
      </p:sp>
      <p:pic>
        <p:nvPicPr>
          <p:cNvPr id="18" name="Picture 3" descr="D:\ds-88\Рабочий стол\88 Бренд-бук\енот с бабочками4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419" y="404664"/>
            <a:ext cx="1182815" cy="115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26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треугольники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885E-6 L 0.11823 0.230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474E-7 L -0.41736 -0.13648 " pathEditMode="relative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587E-6 L -0.0974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6" grpId="0" animBg="1"/>
      <p:bldP spid="29" grpId="0" animBg="1"/>
      <p:bldP spid="2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26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 прямоугольники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861048"/>
            <a:ext cx="1728192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196752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189E-6 L 0.32292 -0.0943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9366E-7 L -0.18907 -0.2202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9" grpId="0" animBg="1"/>
      <p:bldP spid="29" grpId="1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img0.joyreactor.cc/pics/comment/%D0%B3%D0%BE%D0%BB%D0%BE%D1%81%D0%BE%D0%B2%D0%B0%D0%BD%D0%B8%D0%B5-%D0%B7%D0%B0-%D0%BC%D0%B8%D1%81%D1%81-%D1%80%D0%B5%D0%B0%D0%BA%D1%82%D0%BE%D1%80-2019-%D0%BC%D0%B8%D1%81%D1%81-%D1%80%D0%B5%D0%B0%D0%BA%D1%82%D0%BE%D1%80-2019-%D0%9B%D0%B5%D0%B3%D0%B5%D0%BD%D0%B4%D1%8B-%D0%94%D0%B6%D0%BE%D1%8F-%D0%BB%D0%B8%D1%86%D0%B0-%D1%80%D0%B5%D0%B0%D0%BA%D1%82%D0%BE%D1%80%D0%B0-3365774.jpe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1720" r="1916" b="2450"/>
          <a:stretch/>
        </p:blipFill>
        <p:spPr bwMode="auto">
          <a:xfrm>
            <a:off x="1653436" y="576196"/>
            <a:ext cx="5473874" cy="554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634618"/>
            <a:ext cx="835292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Georgia" pitchFamily="18" charset="0"/>
              </a:rPr>
              <a:t>    </a:t>
            </a:r>
            <a:r>
              <a:rPr lang="ru-RU" sz="3200" b="1" dirty="0" smtClean="0">
                <a:solidFill>
                  <a:srgbClr val="006600"/>
                </a:solidFill>
                <a:latin typeface="Georgia" pitchFamily="18" charset="0"/>
              </a:rPr>
              <a:t>Цель игры:</a:t>
            </a:r>
          </a:p>
          <a:p>
            <a:endParaRPr lang="ru-RU" dirty="0" smtClean="0"/>
          </a:p>
          <a:p>
            <a:pPr marL="285750" indent="-285750" algn="just">
              <a:buClr>
                <a:srgbClr val="FFC000"/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6600"/>
                </a:solidFill>
                <a:latin typeface="Georgia" pitchFamily="18" charset="0"/>
              </a:rPr>
              <a:t>Создание мотивации детей (с помощью интерактивной игры), направленной на активную самостоятельную детскую деятельность для получения результата (получение правильного ответа). </a:t>
            </a:r>
          </a:p>
          <a:p>
            <a:pPr marL="285750" indent="-285750" algn="just">
              <a:buClr>
                <a:srgbClr val="FFC000"/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Georgia" pitchFamily="18" charset="0"/>
              </a:rPr>
              <a:t> Обучение детей классификации геометрических фигур по двум признакам одновременно (величина, форма); выделение тех фигур, которые соответствуют данным признакам; </a:t>
            </a:r>
          </a:p>
          <a:p>
            <a:pPr marL="285750" indent="-285750" algn="just">
              <a:buClr>
                <a:srgbClr val="FFC000"/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Georgia" pitchFamily="18" charset="0"/>
              </a:rPr>
              <a:t> Развитие пространственного мышления, воображения, внимания, сообразительности, понятливости, сосредоточенности; </a:t>
            </a:r>
          </a:p>
          <a:p>
            <a:pPr marL="285750" indent="-285750" algn="just">
              <a:buClr>
                <a:srgbClr val="FFC000"/>
              </a:buCl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6600"/>
                </a:solidFill>
                <a:latin typeface="Georgia" pitchFamily="18" charset="0"/>
              </a:rPr>
              <a:t> Формирование представления детей о геометрических фигурах, их форме, цвете, количестве.</a:t>
            </a:r>
            <a:endParaRPr lang="ru-RU" sz="2000" b="1" dirty="0">
              <a:solidFill>
                <a:srgbClr val="0066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6600"/>
                </a:solidFill>
                <a:latin typeface="Georgia" pitchFamily="18" charset="0"/>
              </a:rPr>
              <a:t>Краткий ход игры:</a:t>
            </a:r>
          </a:p>
          <a:p>
            <a:pPr algn="just"/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      Начало игры.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Ребенок со взрослым сидит возле компьютера. Открывается игра. Ребенку предлагается наводить курсор мышкой. Взрослый руководит ходом игры.</a:t>
            </a:r>
          </a:p>
          <a:p>
            <a:pPr algn="just"/>
            <a:r>
              <a:rPr lang="ru-RU" b="1" i="1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   4 слайд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– надо найти фигуры, которые соответствуют данным признакам (величина и форма) одновременно. На слайде изображены геометрические фигуры разной формы и разного цвета и величины, а в центре круг, куда необходимо собрать все маленькие квадраты. Если фигура выбрана правильно, то она переместится  в круг. Как только ребенок выберет все необходимые фигуры, необходимо нажать на сам круг - появляется управляющая стрелка, которая дает возможность перейти на следующий слайд.</a:t>
            </a:r>
          </a:p>
          <a:p>
            <a:pPr algn="just"/>
            <a:r>
              <a:rPr lang="ru-RU" b="1" i="1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   5 слайд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– аналогично первому, меняется форма (круг), величина фигур остается (маленькие)</a:t>
            </a:r>
          </a:p>
          <a:p>
            <a:pPr algn="just"/>
            <a:r>
              <a:rPr lang="ru-RU" b="1" i="1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   6 слайд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– аналогично первому, меняется форма (треугольник), величина фигур остается (маленькие).</a:t>
            </a:r>
          </a:p>
          <a:p>
            <a:pPr algn="just"/>
            <a:r>
              <a:rPr lang="ru-RU" b="1" i="1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   7 слайд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– аналогично первому, меняется форма (прямоугольник), величина фигур остается (маленькие).</a:t>
            </a:r>
          </a:p>
          <a:p>
            <a:pPr algn="just"/>
            <a:r>
              <a:rPr lang="ru-RU" b="1" dirty="0">
                <a:solidFill>
                  <a:srgbClr val="008000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  8-11 </a:t>
            </a:r>
            <a:r>
              <a:rPr lang="ru-RU" b="1" i="1" dirty="0" smtClean="0">
                <a:solidFill>
                  <a:srgbClr val="008000"/>
                </a:solidFill>
                <a:latin typeface="Georgia" pitchFamily="18" charset="0"/>
              </a:rPr>
              <a:t>слайды</a:t>
            </a:r>
            <a:r>
              <a:rPr lang="ru-RU" b="1" dirty="0" smtClean="0">
                <a:solidFill>
                  <a:srgbClr val="008000"/>
                </a:solidFill>
                <a:latin typeface="Georgia" pitchFamily="18" charset="0"/>
              </a:rPr>
              <a:t> – надо выбрать все геометрические, которые соответствуют признакам: величина (постоянно большие), форма (квадрат, треугольник, круг, прямоугольник)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7884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квадраты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712 -0.13648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66736E-7 L 0.07083 0.31459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54106E-7 L -0.22048 -0.115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5" grpId="0" animBg="1"/>
      <p:bldP spid="29" grpId="0" animBg="1"/>
      <p:bldP spid="2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" y="0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круги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474E-7 L 0.15747 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351E-6 L -0.31892 -0.182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474E-7 L 0.2441 -0.18876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треугольники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6736E-7 L -0.03923 -0.2623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642E-9 L -0.36215 0.010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4106E-7 L -0.46458 0.272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прямоугольники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32084E-6 L 0.16546 -0.25191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732E-7 L -0.18125 -0.14689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2195E-6 L -0.45677 0.0421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29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квадраты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66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5133E-6 L 0.28073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36849E-7 L 0.22049 -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177E-6 L -0.19184 0.048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29" grpId="0" animBg="1"/>
      <p:bldP spid="2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C:\Users\Детский Сад\Downloads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7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8333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круги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69558E-6 L 0.2677 0.1783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8721E-6 L 0.35937 -0.287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12052E-6 L -0.25469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 animBg="1"/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364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Елена</cp:lastModifiedBy>
  <cp:revision>22</cp:revision>
  <dcterms:created xsi:type="dcterms:W3CDTF">2017-01-02T12:58:06Z</dcterms:created>
  <dcterms:modified xsi:type="dcterms:W3CDTF">2020-05-26T13:59:47Z</dcterms:modified>
</cp:coreProperties>
</file>