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17"/>
  </p:notesMasterIdLst>
  <p:sldIdLst>
    <p:sldId id="280" r:id="rId2"/>
    <p:sldId id="267" r:id="rId3"/>
    <p:sldId id="270" r:id="rId4"/>
    <p:sldId id="268" r:id="rId5"/>
    <p:sldId id="277" r:id="rId6"/>
    <p:sldId id="273" r:id="rId7"/>
    <p:sldId id="274" r:id="rId8"/>
    <p:sldId id="275" r:id="rId9"/>
    <p:sldId id="285" r:id="rId10"/>
    <p:sldId id="286" r:id="rId11"/>
    <p:sldId id="256" r:id="rId12"/>
    <p:sldId id="288" r:id="rId13"/>
    <p:sldId id="289" r:id="rId14"/>
    <p:sldId id="287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42F"/>
    <a:srgbClr val="0040C0"/>
    <a:srgbClr val="0E470D"/>
    <a:srgbClr val="85A551"/>
    <a:srgbClr val="C0DAA6"/>
    <a:srgbClr val="4A206A"/>
    <a:srgbClr val="532476"/>
    <a:srgbClr val="720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3816" autoAdjust="0"/>
  </p:normalViewPr>
  <p:slideViewPr>
    <p:cSldViewPr>
      <p:cViewPr varScale="1">
        <p:scale>
          <a:sx n="87" d="100"/>
          <a:sy n="87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BE92AF-0542-426E-9DF1-0A96C7D0708F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21E906-63AB-4306-B243-A23BC0789C9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Занимательные опыты и эксперименты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Побуждают детей к самостоятельному  поиску причин, способов действия, проявлению творчества. Например:  «Условия, необходимые для роста растения»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10101ABF-F729-483E-9EFA-FFEDA2F9D473}" type="parTrans" cxnId="{7955989D-152E-463E-AE16-CA7D052898D6}">
      <dgm:prSet/>
      <dgm:spPr/>
      <dgm:t>
        <a:bodyPr/>
        <a:lstStyle/>
        <a:p>
          <a:endParaRPr lang="ru-RU"/>
        </a:p>
      </dgm:t>
    </dgm:pt>
    <dgm:pt modelId="{6A546617-B12A-4786-8815-63F967437D87}" type="sibTrans" cxnId="{7955989D-152E-463E-AE16-CA7D052898D6}">
      <dgm:prSet/>
      <dgm:spPr/>
      <dgm:t>
        <a:bodyPr/>
        <a:lstStyle/>
        <a:p>
          <a:endParaRPr lang="ru-RU"/>
        </a:p>
      </dgm:t>
    </dgm:pt>
    <dgm:pt modelId="{51753B04-773E-422B-8335-F6684C263ED8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Игра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Помогает овладеть способами познания связей между предметами и явлениями. Дидактические игры с применением моделирования: «Чей хвост?», «Что за растение», «Путешествие по глобусу», «Дорисуй, что не хватает»…</a:t>
          </a:r>
        </a:p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622623A-E678-42C2-9E15-1D5C78293E7A}" type="parTrans" cxnId="{804EC6F5-37BD-4D8E-AEAA-BC5FF8B1EAEB}">
      <dgm:prSet/>
      <dgm:spPr/>
      <dgm:t>
        <a:bodyPr/>
        <a:lstStyle/>
        <a:p>
          <a:endParaRPr lang="ru-RU"/>
        </a:p>
      </dgm:t>
    </dgm:pt>
    <dgm:pt modelId="{E8D49D06-6D16-4438-BE4A-F6B9B9DED867}" type="sibTrans" cxnId="{804EC6F5-37BD-4D8E-AEAA-BC5FF8B1EAEB}">
      <dgm:prSet/>
      <dgm:spPr/>
      <dgm:t>
        <a:bodyPr/>
        <a:lstStyle/>
        <a:p>
          <a:endParaRPr lang="ru-RU"/>
        </a:p>
      </dgm:t>
    </dgm:pt>
    <dgm:pt modelId="{72A3FBCB-602B-45CC-8318-1D7874F3F41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Наблюдения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Дети учатся рассматривать, наблюдать, делать умозаключения и выводы, а затем используя знаки и символы фиксируют результаты, чтобы заметить последовательность изменений происходящих в природе.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D12F546-5197-4973-B5D3-34C7C8170E8E}" type="parTrans" cxnId="{DD29B88E-FADC-4640-9A1E-DC82A932D4D4}">
      <dgm:prSet/>
      <dgm:spPr/>
      <dgm:t>
        <a:bodyPr/>
        <a:lstStyle/>
        <a:p>
          <a:endParaRPr lang="ru-RU"/>
        </a:p>
      </dgm:t>
    </dgm:pt>
    <dgm:pt modelId="{E49F0AA2-3586-4702-9290-BFEBA0D50FA7}" type="sibTrans" cxnId="{DD29B88E-FADC-4640-9A1E-DC82A932D4D4}">
      <dgm:prSet/>
      <dgm:spPr/>
      <dgm:t>
        <a:bodyPr/>
        <a:lstStyle/>
        <a:p>
          <a:endParaRPr lang="ru-RU"/>
        </a:p>
      </dgm:t>
    </dgm:pt>
    <dgm:pt modelId="{184C7B16-54A4-46FB-B8C7-63D6F1754542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Экскурсии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У детей развивается наблюдательность, возникает интерес к природе. После экскурсии педагог помогает детям вспомнить, запечатлеть, пережить увиденное, используя предметно-схематическое, сенсорно-графическое моделирование. Например, макет: «Тайны природы» после посещения опушки леса вместе с родителями.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A249076-A087-48E3-8F0E-E21EC036A723}" type="parTrans" cxnId="{9E249D43-F773-47AE-B852-CAD5D1D16C4F}">
      <dgm:prSet/>
      <dgm:spPr/>
      <dgm:t>
        <a:bodyPr/>
        <a:lstStyle/>
        <a:p>
          <a:endParaRPr lang="ru-RU"/>
        </a:p>
      </dgm:t>
    </dgm:pt>
    <dgm:pt modelId="{C1A51960-FFF1-41BD-9426-94A5E72AC6A6}" type="sibTrans" cxnId="{9E249D43-F773-47AE-B852-CAD5D1D16C4F}">
      <dgm:prSet/>
      <dgm:spPr/>
      <dgm:t>
        <a:bodyPr/>
        <a:lstStyle/>
        <a:p>
          <a:endParaRPr lang="ru-RU"/>
        </a:p>
      </dgm:t>
    </dgm:pt>
    <dgm:pt modelId="{FCE024D5-27C5-4D0B-8D6E-4F627353A4EA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Знакомя детей с рассказами, педагог использует метод моделирования для понимания текста, запоминания последовательности событий. Дети зарисовывают, моделируют понравившиеся сюжеты. Этим они выражают своё отношение, понимание смысла художественного произведения.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290BF00-F079-4D05-9FDC-E139AE3C8B59}" type="parTrans" cxnId="{D8CAED5D-622B-4C29-8226-6FC55DC7E1CC}">
      <dgm:prSet/>
      <dgm:spPr/>
      <dgm:t>
        <a:bodyPr/>
        <a:lstStyle/>
        <a:p>
          <a:endParaRPr lang="ru-RU"/>
        </a:p>
      </dgm:t>
    </dgm:pt>
    <dgm:pt modelId="{70E5F42A-D860-4F9A-9FF7-9CCD84CD27E8}" type="sibTrans" cxnId="{D8CAED5D-622B-4C29-8226-6FC55DC7E1CC}">
      <dgm:prSet/>
      <dgm:spPr/>
      <dgm:t>
        <a:bodyPr/>
        <a:lstStyle/>
        <a:p>
          <a:endParaRPr lang="ru-RU"/>
        </a:p>
      </dgm:t>
    </dgm:pt>
    <dgm:pt modelId="{954268C6-2B84-4648-BB0D-2D98FE842ED3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Наглядные пособия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Картины, альбомы, произведения живописи, различные коллекции помогают выйти за круг явлений, доступных для непосредственного наблюдения, и показать то, что удалено территориально. Они дают </a:t>
          </a:r>
          <a:r>
            <a:rPr lang="ru-RU" sz="1200" smtClean="0">
              <a:latin typeface="Times New Roman" pitchFamily="18" charset="0"/>
              <a:cs typeface="Times New Roman" pitchFamily="18" charset="0"/>
            </a:rPr>
            <a:t>подробно рассмотреть.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Описать, установить связь между природными объектами и явлениями.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5ECAC24-37E5-470B-9F2F-BA49AFF23013}" type="parTrans" cxnId="{A52CF493-7F43-429B-BFD0-DEA72AFFA0DC}">
      <dgm:prSet/>
      <dgm:spPr/>
      <dgm:t>
        <a:bodyPr/>
        <a:lstStyle/>
        <a:p>
          <a:endParaRPr lang="ru-RU"/>
        </a:p>
      </dgm:t>
    </dgm:pt>
    <dgm:pt modelId="{DAD0C3A0-56C3-4806-AEE0-853F87B4A1CC}" type="sibTrans" cxnId="{A52CF493-7F43-429B-BFD0-DEA72AFFA0DC}">
      <dgm:prSet/>
      <dgm:spPr/>
      <dgm:t>
        <a:bodyPr/>
        <a:lstStyle/>
        <a:p>
          <a:endParaRPr lang="ru-RU"/>
        </a:p>
      </dgm:t>
    </dgm:pt>
    <dgm:pt modelId="{E6D93609-1FB3-4046-B8ED-C602FA0B54E7}" type="pres">
      <dgm:prSet presAssocID="{B2BE92AF-0542-426E-9DF1-0A96C7D0708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07F4AE-3795-4FEF-BD98-924B0FD8A807}" type="pres">
      <dgm:prSet presAssocID="{D321E906-63AB-4306-B243-A23BC0789C9C}" presName="node" presStyleLbl="node1" presStyleIdx="0" presStyleCnt="6" custScaleX="133690" custScaleY="121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E02E7-6FEB-487D-8DBD-4A04A5EE2F8D}" type="pres">
      <dgm:prSet presAssocID="{6A546617-B12A-4786-8815-63F967437D87}" presName="sibTrans" presStyleCnt="0"/>
      <dgm:spPr/>
    </dgm:pt>
    <dgm:pt modelId="{89DDDC6E-3082-4B88-9E89-7F75ACCF6E35}" type="pres">
      <dgm:prSet presAssocID="{51753B04-773E-422B-8335-F6684C263ED8}" presName="node" presStyleLbl="node1" presStyleIdx="1" presStyleCnt="6" custScaleX="127429" custScaleY="121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F5F0B-ED00-4BEF-AF21-1577E0B2A114}" type="pres">
      <dgm:prSet presAssocID="{E8D49D06-6D16-4438-BE4A-F6B9B9DED867}" presName="sibTrans" presStyleCnt="0"/>
      <dgm:spPr/>
    </dgm:pt>
    <dgm:pt modelId="{4E36786E-1B1A-44B2-9374-2930D44D2464}" type="pres">
      <dgm:prSet presAssocID="{72A3FBCB-602B-45CC-8318-1D7874F3F417}" presName="node" presStyleLbl="node1" presStyleIdx="2" presStyleCnt="6" custScaleX="165186" custScaleY="113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BFF2D-4394-434D-BC4D-A6FC850988B3}" type="pres">
      <dgm:prSet presAssocID="{E49F0AA2-3586-4702-9290-BFEBA0D50FA7}" presName="sibTrans" presStyleCnt="0"/>
      <dgm:spPr/>
    </dgm:pt>
    <dgm:pt modelId="{C5DEB4B4-3D40-43BB-85F9-00A4598954D5}" type="pres">
      <dgm:prSet presAssocID="{184C7B16-54A4-46FB-B8C7-63D6F1754542}" presName="node" presStyleLbl="node1" presStyleIdx="3" presStyleCnt="6" custScaleX="161119" custScaleY="114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029C7-AE76-496A-8DE3-27BB88FD7936}" type="pres">
      <dgm:prSet presAssocID="{C1A51960-FFF1-41BD-9426-94A5E72AC6A6}" presName="sibTrans" presStyleCnt="0"/>
      <dgm:spPr/>
    </dgm:pt>
    <dgm:pt modelId="{A6142605-1D61-438B-9A94-A4BA3068C0D6}" type="pres">
      <dgm:prSet presAssocID="{FCE024D5-27C5-4D0B-8D6E-4F627353A4EA}" presName="node" presStyleLbl="node1" presStyleIdx="4" presStyleCnt="6" custScaleX="164336" custScaleY="1124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7813D-40E3-4C4A-9731-1B623B745B52}" type="pres">
      <dgm:prSet presAssocID="{70E5F42A-D860-4F9A-9FF7-9CCD84CD27E8}" presName="sibTrans" presStyleCnt="0"/>
      <dgm:spPr/>
    </dgm:pt>
    <dgm:pt modelId="{A2BBB92F-AB66-45D9-B556-DC5F06B8F6C7}" type="pres">
      <dgm:prSet presAssocID="{954268C6-2B84-4648-BB0D-2D98FE842ED3}" presName="node" presStyleLbl="node1" presStyleIdx="5" presStyleCnt="6" custFlipHor="1" custScaleX="175749" custScaleY="1124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726EE3-4B16-4428-A923-12D0A51991F9}" type="presOf" srcId="{FCE024D5-27C5-4D0B-8D6E-4F627353A4EA}" destId="{A6142605-1D61-438B-9A94-A4BA3068C0D6}" srcOrd="0" destOrd="0" presId="urn:microsoft.com/office/officeart/2005/8/layout/default#1"/>
    <dgm:cxn modelId="{A6830FED-5508-4A8D-8448-C046DDD98C82}" type="presOf" srcId="{D321E906-63AB-4306-B243-A23BC0789C9C}" destId="{1F07F4AE-3795-4FEF-BD98-924B0FD8A807}" srcOrd="0" destOrd="0" presId="urn:microsoft.com/office/officeart/2005/8/layout/default#1"/>
    <dgm:cxn modelId="{E9DDDC08-CC43-40FF-A672-E88CFF351D28}" type="presOf" srcId="{184C7B16-54A4-46FB-B8C7-63D6F1754542}" destId="{C5DEB4B4-3D40-43BB-85F9-00A4598954D5}" srcOrd="0" destOrd="0" presId="urn:microsoft.com/office/officeart/2005/8/layout/default#1"/>
    <dgm:cxn modelId="{9E249D43-F773-47AE-B852-CAD5D1D16C4F}" srcId="{B2BE92AF-0542-426E-9DF1-0A96C7D0708F}" destId="{184C7B16-54A4-46FB-B8C7-63D6F1754542}" srcOrd="3" destOrd="0" parTransId="{FA249076-A087-48E3-8F0E-E21EC036A723}" sibTransId="{C1A51960-FFF1-41BD-9426-94A5E72AC6A6}"/>
    <dgm:cxn modelId="{DD29B88E-FADC-4640-9A1E-DC82A932D4D4}" srcId="{B2BE92AF-0542-426E-9DF1-0A96C7D0708F}" destId="{72A3FBCB-602B-45CC-8318-1D7874F3F417}" srcOrd="2" destOrd="0" parTransId="{4D12F546-5197-4973-B5D3-34C7C8170E8E}" sibTransId="{E49F0AA2-3586-4702-9290-BFEBA0D50FA7}"/>
    <dgm:cxn modelId="{ABF851D6-2FEF-4D72-A35D-43E6D60ECAE1}" type="presOf" srcId="{72A3FBCB-602B-45CC-8318-1D7874F3F417}" destId="{4E36786E-1B1A-44B2-9374-2930D44D2464}" srcOrd="0" destOrd="0" presId="urn:microsoft.com/office/officeart/2005/8/layout/default#1"/>
    <dgm:cxn modelId="{A52CF493-7F43-429B-BFD0-DEA72AFFA0DC}" srcId="{B2BE92AF-0542-426E-9DF1-0A96C7D0708F}" destId="{954268C6-2B84-4648-BB0D-2D98FE842ED3}" srcOrd="5" destOrd="0" parTransId="{65ECAC24-37E5-470B-9F2F-BA49AFF23013}" sibTransId="{DAD0C3A0-56C3-4806-AEE0-853F87B4A1CC}"/>
    <dgm:cxn modelId="{D958D4C2-4901-4704-A96C-F2D42CCD9CBA}" type="presOf" srcId="{B2BE92AF-0542-426E-9DF1-0A96C7D0708F}" destId="{E6D93609-1FB3-4046-B8ED-C602FA0B54E7}" srcOrd="0" destOrd="0" presId="urn:microsoft.com/office/officeart/2005/8/layout/default#1"/>
    <dgm:cxn modelId="{0D74EAB5-14C7-4F40-9EC6-A7CC36898A63}" type="presOf" srcId="{954268C6-2B84-4648-BB0D-2D98FE842ED3}" destId="{A2BBB92F-AB66-45D9-B556-DC5F06B8F6C7}" srcOrd="0" destOrd="0" presId="urn:microsoft.com/office/officeart/2005/8/layout/default#1"/>
    <dgm:cxn modelId="{D8CAED5D-622B-4C29-8226-6FC55DC7E1CC}" srcId="{B2BE92AF-0542-426E-9DF1-0A96C7D0708F}" destId="{FCE024D5-27C5-4D0B-8D6E-4F627353A4EA}" srcOrd="4" destOrd="0" parTransId="{9290BF00-F079-4D05-9FDC-E139AE3C8B59}" sibTransId="{70E5F42A-D860-4F9A-9FF7-9CCD84CD27E8}"/>
    <dgm:cxn modelId="{DF408266-0312-475F-AC29-DB93BF94CBC4}" type="presOf" srcId="{51753B04-773E-422B-8335-F6684C263ED8}" destId="{89DDDC6E-3082-4B88-9E89-7F75ACCF6E35}" srcOrd="0" destOrd="0" presId="urn:microsoft.com/office/officeart/2005/8/layout/default#1"/>
    <dgm:cxn modelId="{804EC6F5-37BD-4D8E-AEAA-BC5FF8B1EAEB}" srcId="{B2BE92AF-0542-426E-9DF1-0A96C7D0708F}" destId="{51753B04-773E-422B-8335-F6684C263ED8}" srcOrd="1" destOrd="0" parTransId="{6622623A-E678-42C2-9E15-1D5C78293E7A}" sibTransId="{E8D49D06-6D16-4438-BE4A-F6B9B9DED867}"/>
    <dgm:cxn modelId="{7955989D-152E-463E-AE16-CA7D052898D6}" srcId="{B2BE92AF-0542-426E-9DF1-0A96C7D0708F}" destId="{D321E906-63AB-4306-B243-A23BC0789C9C}" srcOrd="0" destOrd="0" parTransId="{10101ABF-F729-483E-9EFA-FFEDA2F9D473}" sibTransId="{6A546617-B12A-4786-8815-63F967437D87}"/>
    <dgm:cxn modelId="{A1B7F2F0-9BAF-4D34-B2AE-8E140F354BEB}" type="presParOf" srcId="{E6D93609-1FB3-4046-B8ED-C602FA0B54E7}" destId="{1F07F4AE-3795-4FEF-BD98-924B0FD8A807}" srcOrd="0" destOrd="0" presId="urn:microsoft.com/office/officeart/2005/8/layout/default#1"/>
    <dgm:cxn modelId="{1578B480-5701-4166-8582-AA282E8D568E}" type="presParOf" srcId="{E6D93609-1FB3-4046-B8ED-C602FA0B54E7}" destId="{D05E02E7-6FEB-487D-8DBD-4A04A5EE2F8D}" srcOrd="1" destOrd="0" presId="urn:microsoft.com/office/officeart/2005/8/layout/default#1"/>
    <dgm:cxn modelId="{2C89DEDF-472C-4FE3-82D2-C886F86A8B19}" type="presParOf" srcId="{E6D93609-1FB3-4046-B8ED-C602FA0B54E7}" destId="{89DDDC6E-3082-4B88-9E89-7F75ACCF6E35}" srcOrd="2" destOrd="0" presId="urn:microsoft.com/office/officeart/2005/8/layout/default#1"/>
    <dgm:cxn modelId="{C3059339-F7DF-46C4-B5D5-1236297E3646}" type="presParOf" srcId="{E6D93609-1FB3-4046-B8ED-C602FA0B54E7}" destId="{332F5F0B-ED00-4BEF-AF21-1577E0B2A114}" srcOrd="3" destOrd="0" presId="urn:microsoft.com/office/officeart/2005/8/layout/default#1"/>
    <dgm:cxn modelId="{ECBCB3D3-28C2-4218-87A8-01A006E653E6}" type="presParOf" srcId="{E6D93609-1FB3-4046-B8ED-C602FA0B54E7}" destId="{4E36786E-1B1A-44B2-9374-2930D44D2464}" srcOrd="4" destOrd="0" presId="urn:microsoft.com/office/officeart/2005/8/layout/default#1"/>
    <dgm:cxn modelId="{205D68EA-1849-4CA2-B582-0E65E4349861}" type="presParOf" srcId="{E6D93609-1FB3-4046-B8ED-C602FA0B54E7}" destId="{5F8BFF2D-4394-434D-BC4D-A6FC850988B3}" srcOrd="5" destOrd="0" presId="urn:microsoft.com/office/officeart/2005/8/layout/default#1"/>
    <dgm:cxn modelId="{A42C40AC-A048-4FA4-B12A-AC334C5AA92A}" type="presParOf" srcId="{E6D93609-1FB3-4046-B8ED-C602FA0B54E7}" destId="{C5DEB4B4-3D40-43BB-85F9-00A4598954D5}" srcOrd="6" destOrd="0" presId="urn:microsoft.com/office/officeart/2005/8/layout/default#1"/>
    <dgm:cxn modelId="{90775AB7-510F-4F8C-B3CC-0B34DFE61126}" type="presParOf" srcId="{E6D93609-1FB3-4046-B8ED-C602FA0B54E7}" destId="{6BA029C7-AE76-496A-8DE3-27BB88FD7936}" srcOrd="7" destOrd="0" presId="urn:microsoft.com/office/officeart/2005/8/layout/default#1"/>
    <dgm:cxn modelId="{2B4C1478-CF76-46D0-8CAD-62040CDA305E}" type="presParOf" srcId="{E6D93609-1FB3-4046-B8ED-C602FA0B54E7}" destId="{A6142605-1D61-438B-9A94-A4BA3068C0D6}" srcOrd="8" destOrd="0" presId="urn:microsoft.com/office/officeart/2005/8/layout/default#1"/>
    <dgm:cxn modelId="{DA6E3367-B277-4F4A-9EF9-DF31E67DB51F}" type="presParOf" srcId="{E6D93609-1FB3-4046-B8ED-C602FA0B54E7}" destId="{06B7813D-40E3-4C4A-9731-1B623B745B52}" srcOrd="9" destOrd="0" presId="urn:microsoft.com/office/officeart/2005/8/layout/default#1"/>
    <dgm:cxn modelId="{DA84E1CB-EC48-44A5-8FC9-BD05804FAF5E}" type="presParOf" srcId="{E6D93609-1FB3-4046-B8ED-C602FA0B54E7}" destId="{A2BBB92F-AB66-45D9-B556-DC5F06B8F6C7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7F4AE-3795-4FEF-BD98-924B0FD8A807}">
      <dsp:nvSpPr>
        <dsp:cNvPr id="0" name=""/>
        <dsp:cNvSpPr/>
      </dsp:nvSpPr>
      <dsp:spPr>
        <a:xfrm>
          <a:off x="1117475" y="116087"/>
          <a:ext cx="3052309" cy="167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Занимательные опыты и эксперименты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Побуждают детей к самостоятельному  поиску причин, способов действия, проявлению творчества. Например:  «Условия, необходимые для роста растения»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17475" y="116087"/>
        <a:ext cx="3052309" cy="1671014"/>
      </dsp:txXfrm>
    </dsp:sp>
    <dsp:sp modelId="{89DDDC6E-3082-4B88-9E89-7F75ACCF6E35}">
      <dsp:nvSpPr>
        <dsp:cNvPr id="0" name=""/>
        <dsp:cNvSpPr/>
      </dsp:nvSpPr>
      <dsp:spPr>
        <a:xfrm>
          <a:off x="4398097" y="116087"/>
          <a:ext cx="2909363" cy="16710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Игра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Помогает овладеть способами познания связей между предметами и явлениями. Дидактические игры с применением моделирования: «Чей хвост?», «Что за растение», «Путешествие по глобусу», «Дорисуй, что не хватает»…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8097" y="116087"/>
        <a:ext cx="2909363" cy="1671014"/>
      </dsp:txXfrm>
    </dsp:sp>
    <dsp:sp modelId="{4E36786E-1B1A-44B2-9374-2930D44D2464}">
      <dsp:nvSpPr>
        <dsp:cNvPr id="0" name=""/>
        <dsp:cNvSpPr/>
      </dsp:nvSpPr>
      <dsp:spPr>
        <a:xfrm>
          <a:off x="373336" y="2022386"/>
          <a:ext cx="3771402" cy="15587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Наблюдения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Дети учатся рассматривать, наблюдать, делать умозаключения и выводы, а затем используя знаки и символы фиксируют результаты, чтобы заметить последовательность изменений происходящих в природе.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3336" y="2022386"/>
        <a:ext cx="3771402" cy="1558753"/>
      </dsp:txXfrm>
    </dsp:sp>
    <dsp:sp modelId="{C5DEB4B4-3D40-43BB-85F9-00A4598954D5}">
      <dsp:nvSpPr>
        <dsp:cNvPr id="0" name=""/>
        <dsp:cNvSpPr/>
      </dsp:nvSpPr>
      <dsp:spPr>
        <a:xfrm>
          <a:off x="4373051" y="2015414"/>
          <a:ext cx="3678547" cy="15726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Экскурсии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У детей развивается наблюдательность, возникает интерес к природе. После экскурсии педагог помогает детям вспомнить, запечатлеть, пережить увиденное, используя предметно-схематическое, сенсорно-графическое моделирование. Например, макет: «Тайны природы» после посещения опушки леса вместе с родителями.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73051" y="2015414"/>
        <a:ext cx="3678547" cy="1572698"/>
      </dsp:txXfrm>
    </dsp:sp>
    <dsp:sp modelId="{A6142605-1D61-438B-9A94-A4BA3068C0D6}">
      <dsp:nvSpPr>
        <dsp:cNvPr id="0" name=""/>
        <dsp:cNvSpPr/>
      </dsp:nvSpPr>
      <dsp:spPr>
        <a:xfrm>
          <a:off x="216029" y="3816425"/>
          <a:ext cx="3751995" cy="15400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Знакомя детей с рассказами, педагог использует метод моделирования для понимания текста, запоминания последовательности событий. Дети зарисовывают, моделируют понравившиеся сюжеты. Этим они выражают своё отношение, понимание смысла художественного произведения.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029" y="3816425"/>
        <a:ext cx="3751995" cy="1540095"/>
      </dsp:txXfrm>
    </dsp:sp>
    <dsp:sp modelId="{A2BBB92F-AB66-45D9-B556-DC5F06B8F6C7}">
      <dsp:nvSpPr>
        <dsp:cNvPr id="0" name=""/>
        <dsp:cNvSpPr/>
      </dsp:nvSpPr>
      <dsp:spPr>
        <a:xfrm flipH="1">
          <a:off x="4196337" y="3816425"/>
          <a:ext cx="4012568" cy="15400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Наглядные пособия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Картины, альбомы, произведения живописи, различные коллекции помогают выйти за круг явлений, доступных для непосредственного наблюдения, и показать то, что удалено территориально. Они дают </a:t>
          </a:r>
          <a:r>
            <a:rPr lang="ru-RU" sz="1200" kern="1200" smtClean="0">
              <a:latin typeface="Times New Roman" pitchFamily="18" charset="0"/>
              <a:cs typeface="Times New Roman" pitchFamily="18" charset="0"/>
            </a:rPr>
            <a:t>подробно рассмотреть.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Описать, установить связь между природными объектами и явлениями.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96337" y="3816425"/>
        <a:ext cx="4012568" cy="1540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B516D41-F309-489C-B477-3FE7C4A6244C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3C6EA0D-BAF1-42D3-BC8A-F98B73597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0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7D869A-06AE-42A6-B93B-49908CB796F2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4721E42-9FDF-480F-A24C-5960C60EA189}" type="slidenum">
              <a:rPr lang="ru-RU" altLang="ru-RU" smtClean="0"/>
              <a:pPr eaLnBrk="1" hangingPunct="1"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073ECBF-9027-412F-A872-D543841CC0F4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851A137-CF88-4558-A9DC-551EB5CB7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277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9F2A1-807D-4CD1-A2C3-D56E47572C50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EAA37-091A-48D3-BBE0-D5E49C811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2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FEF163-2D9C-4994-8203-45511AEB1879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92FE6D1-DBAF-43CC-B6B3-03BEB3C5D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33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769A-45EE-4A79-A1B0-9AE7CA440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605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18291-C4C1-4CEE-9151-4FF0D076A5AC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0485D-C44A-4070-8EB8-1F2AE0699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41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EFF39C3-6A6E-4301-9607-17CEB05CDDA5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F3651D-1E23-4726-B0BA-B0699223D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23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F09E3-D45B-4876-86E1-F5C2F5824089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8A66-509C-4716-99F3-632E72EA6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56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37C5B-98F8-43CA-8CBC-A6127F72150B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C09AD-B4E3-4516-9566-3A4995AE0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5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3ACE8-86CA-401E-AD00-2C941E06569E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8750-98C2-4DCE-907B-65AC4A3C2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2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E0346-2009-4BF3-9047-0F813DB48232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3342-E1A1-4024-9D30-A078A3B26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7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B0F11-59A7-486D-9114-710ED9FD950A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2AE69-D9C9-4F34-8478-6D2AB1F3F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41168A-2C89-4199-8881-0E3CA3750DFE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CF6E74-DD8C-4944-B2C9-D5F0C1A0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300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73A1640-58D9-4D32-9814-59336621A10C}" type="datetimeFigureOut">
              <a:rPr lang="ru-RU"/>
              <a:pPr>
                <a:defRPr/>
              </a:pPr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8576C84-275A-41F1-B576-54EECF2A3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5" r:id="rId2"/>
    <p:sldLayoutId id="2147483913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4" r:id="rId9"/>
    <p:sldLayoutId id="2147483911" r:id="rId10"/>
    <p:sldLayoutId id="2147483915" r:id="rId11"/>
    <p:sldLayoutId id="214748391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hyperlink" Target="http://planetadetstva.net/wp-content/uploads/2014/02/modelirovanie-v-sovmestnoj-deyatelnosti-s-detmi-5-7-let-po-formirovaniyu-ekologicheskix-predstavlenij.jpg" TargetMode="External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7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8.jpeg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ke\Desktop\Жив мир Крас Края\DSC02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714356"/>
            <a:ext cx="7056784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Моделирование в экологическом воспитании дошкольников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1688" y="1571625"/>
            <a:ext cx="5643562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3" name="Picture 7" descr="Картинки по запросу глобу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52738"/>
            <a:ext cx="1584325" cy="1512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9" descr="Картинки по запросу аквариу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708275"/>
            <a:ext cx="1752600" cy="148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Прямоугольник 7"/>
          <p:cNvSpPr>
            <a:spLocks noChangeArrowheads="1"/>
          </p:cNvSpPr>
          <p:nvPr/>
        </p:nvSpPr>
        <p:spPr bwMode="auto">
          <a:xfrm>
            <a:off x="6443663" y="333375"/>
            <a:ext cx="2520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              </a:t>
            </a:r>
            <a:r>
              <a:rPr lang="ru-RU" altLang="ru-RU" sz="1400" b="1"/>
              <a:t>Автор: </a:t>
            </a:r>
          </a:p>
          <a:p>
            <a:pPr eaLnBrk="1" hangingPunct="1"/>
            <a:r>
              <a:rPr lang="ru-RU" altLang="ru-RU" sz="1400" b="1"/>
              <a:t>воспитатель высшей квалификационной категории Заблоцкая Н.Г.</a:t>
            </a:r>
          </a:p>
          <a:p>
            <a:pPr eaLnBrk="1" hangingPunct="1"/>
            <a:r>
              <a:rPr lang="ru-RU" altLang="ru-RU" sz="1400" b="1"/>
              <a:t>               г .Туапсе</a:t>
            </a:r>
            <a:endParaRPr lang="ru-RU" altLang="ru-RU" sz="1400"/>
          </a:p>
        </p:txBody>
      </p:sp>
      <p:pic>
        <p:nvPicPr>
          <p:cNvPr id="7176" name="Picture 11" descr="Картинки по запросу мнемотаблицы по экологи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060575"/>
            <a:ext cx="2232025" cy="1512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13" descr="Картинки по запросу макет-модель  по экологи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060575"/>
            <a:ext cx="1536700" cy="2003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5" descr="Картинки по запросу графические модели по экологи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6"/>
          <a:stretch>
            <a:fillRect/>
          </a:stretch>
        </p:blipFill>
        <p:spPr bwMode="auto">
          <a:xfrm>
            <a:off x="4500563" y="4076700"/>
            <a:ext cx="1871662" cy="201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7" descr="Похожее изображени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581525"/>
            <a:ext cx="1871663" cy="194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9" descr="Картинки по запросу модели логического содержания по экологии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871663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Рисунок 12" descr="Игры с моделированием для дошкольников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652963"/>
            <a:ext cx="1871662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ТРЕБОВАНИЯ, ПРЕДЪЯВЛЯЕМЫЕ К МОДЕЛЯМ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844675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900" dirty="0" smtClean="0"/>
              <a:t>Модель должна отображать обобщённый образ и подходить к группе объектов;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900" dirty="0" smtClean="0"/>
              <a:t>Чётко отражать основные свойства и отношения, которые являются  объектом познания;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900" dirty="0" smtClean="0"/>
              <a:t>Быть простой для восприятия и доступной для создания и действий с ней;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900" dirty="0" smtClean="0"/>
              <a:t>Ярко и отчётливо передавать те свойства и отношения, которые должны быть освоены с её помощью;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900" dirty="0" smtClean="0"/>
              <a:t>Модель должна раскрыть существенное в объекте.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marL="514350" indent="-51435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100" b="1" dirty="0" smtClean="0"/>
              <a:t>             В любом случае, замысел по созданию модели следует </a:t>
            </a:r>
          </a:p>
          <a:p>
            <a:pPr marL="514350" indent="-51435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100" b="1" dirty="0" smtClean="0"/>
              <a:t>                обсудить с детьми, чтобы она была им понятна.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48"/>
          <a:stretch>
            <a:fillRect/>
          </a:stretch>
        </p:blipFill>
        <p:spPr bwMode="auto">
          <a:xfrm rot="-6147692">
            <a:off x="7381875" y="5121275"/>
            <a:ext cx="8985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Схема 12"/>
          <p:cNvGraphicFramePr/>
          <p:nvPr/>
        </p:nvGraphicFramePr>
        <p:xfrm>
          <a:off x="395536" y="1124744"/>
          <a:ext cx="842493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Блок-схема: процесс 13"/>
          <p:cNvSpPr/>
          <p:nvPr/>
        </p:nvSpPr>
        <p:spPr>
          <a:xfrm>
            <a:off x="468313" y="260350"/>
            <a:ext cx="8280400" cy="7207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Интеграция моделирования и других методов экологического воспитания.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09600"/>
            <a:ext cx="8229600" cy="59436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Чтобы вызвать желание, заинтересованность у детей, используем различные виды игр: </a:t>
            </a:r>
            <a:br>
              <a:rPr lang="ru-RU" altLang="ru-RU" sz="2000" smtClean="0"/>
            </a:br>
            <a:r>
              <a:rPr lang="ru-RU" altLang="ru-RU" sz="2000" smtClean="0"/>
              <a:t>- </a:t>
            </a:r>
            <a:r>
              <a:rPr lang="ru-RU" altLang="ru-RU" sz="2000" b="1" smtClean="0"/>
              <a:t>ролевые экологические игры</a:t>
            </a:r>
            <a:r>
              <a:rPr lang="ru-RU" altLang="ru-RU" sz="2000" smtClean="0"/>
              <a:t>, основанные на моделировании социального содержания экологической деятельности;</a:t>
            </a:r>
            <a:br>
              <a:rPr lang="ru-RU" altLang="ru-RU" sz="2000" smtClean="0"/>
            </a:br>
            <a:r>
              <a:rPr lang="ru-RU" altLang="ru-RU" sz="2000" smtClean="0"/>
              <a:t>- </a:t>
            </a:r>
            <a:r>
              <a:rPr lang="ru-RU" altLang="ru-RU" sz="2000" b="1" smtClean="0"/>
              <a:t>имитационные экологические игры</a:t>
            </a:r>
            <a:r>
              <a:rPr lang="ru-RU" altLang="ru-RU" sz="2000" smtClean="0"/>
              <a:t>, основанные на моделировании экологической деятельности;</a:t>
            </a:r>
            <a:br>
              <a:rPr lang="ru-RU" altLang="ru-RU" sz="2000" smtClean="0"/>
            </a:br>
            <a:r>
              <a:rPr lang="ru-RU" altLang="ru-RU" sz="2000" smtClean="0"/>
              <a:t>- </a:t>
            </a:r>
            <a:r>
              <a:rPr lang="ru-RU" altLang="ru-RU" sz="2000" b="1" smtClean="0"/>
              <a:t>игры - путешествия</a:t>
            </a:r>
            <a:r>
              <a:rPr lang="ru-RU" altLang="ru-RU" sz="2000" smtClean="0"/>
              <a:t>, с помощью которых дети попадают в те климатические зоны, которые находятся  за приделами их поля зрения;</a:t>
            </a:r>
            <a:br>
              <a:rPr lang="ru-RU" altLang="ru-RU" sz="2000" smtClean="0"/>
            </a:br>
            <a:r>
              <a:rPr lang="ru-RU" altLang="ru-RU" sz="2000" smtClean="0"/>
              <a:t>- </a:t>
            </a:r>
            <a:r>
              <a:rPr lang="ru-RU" altLang="ru-RU" sz="2000" b="1" smtClean="0"/>
              <a:t>дидактические игры</a:t>
            </a:r>
            <a:r>
              <a:rPr lang="ru-RU" altLang="ru-RU" sz="2000" smtClean="0"/>
              <a:t>, которые  дают детям дополнительную информацию об окружающем мире, помогают закрепить имеющиеся знания и представления.</a:t>
            </a:r>
            <a:br>
              <a:rPr lang="ru-RU" altLang="ru-RU" sz="2000" smtClean="0"/>
            </a:br>
            <a:r>
              <a:rPr lang="ru-RU" altLang="ru-RU" sz="2000" smtClean="0"/>
              <a:t>    </a:t>
            </a:r>
            <a:r>
              <a:rPr lang="ru-RU" altLang="ru-RU" sz="2000" smtClean="0">
                <a:solidFill>
                  <a:schemeClr val="tx2"/>
                </a:solidFill>
              </a:rPr>
              <a:t>Перечисленные игры способствуют  развитию интереса  к экологической деятельности, познанию её, развитию личностных качеств  ребенка: самостоятельности, целенаправленности, поисков действий, стремления к достижению  положительного результата, находчивости.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Работа по экологическому воспитанию ведется в тесном взаимодействии с родителями, при этом используются  различные формы:</a:t>
            </a:r>
          </a:p>
        </p:txBody>
      </p:sp>
      <p:sp>
        <p:nvSpPr>
          <p:cNvPr id="18227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228600" y="1773238"/>
            <a:ext cx="5927725" cy="5084762"/>
          </a:xfrm>
        </p:spPr>
        <p:txBody>
          <a:bodyPr/>
          <a:lstStyle/>
          <a:p>
            <a:pPr eaLnBrk="1" hangingPunct="1"/>
            <a:r>
              <a:rPr lang="ru-RU" altLang="ru-RU" sz="2000" b="1" smtClean="0"/>
              <a:t>- тематические беседы;</a:t>
            </a:r>
          </a:p>
          <a:p>
            <a:pPr eaLnBrk="1" hangingPunct="1"/>
            <a:r>
              <a:rPr lang="ru-RU" altLang="ru-RU" sz="2000" b="1" smtClean="0"/>
              <a:t>- библиотека для родителей;</a:t>
            </a:r>
          </a:p>
          <a:p>
            <a:pPr eaLnBrk="1" hangingPunct="1"/>
            <a:r>
              <a:rPr lang="ru-RU" altLang="ru-RU" sz="2000" b="1" smtClean="0"/>
              <a:t>- информационные доски;    </a:t>
            </a:r>
          </a:p>
          <a:p>
            <a:pPr eaLnBrk="1" hangingPunct="1"/>
            <a:r>
              <a:rPr lang="ru-RU" altLang="ru-RU" sz="2000" b="1" smtClean="0"/>
              <a:t>- домашние задания;</a:t>
            </a:r>
          </a:p>
          <a:p>
            <a:pPr eaLnBrk="1" hangingPunct="1"/>
            <a:r>
              <a:rPr lang="ru-RU" altLang="ru-RU" sz="2000" b="1" smtClean="0"/>
              <a:t>- индивидуальные беседы; </a:t>
            </a:r>
          </a:p>
          <a:p>
            <a:pPr eaLnBrk="1" hangingPunct="1"/>
            <a:r>
              <a:rPr lang="ru-RU" altLang="ru-RU" sz="2000" b="1" smtClean="0"/>
              <a:t>- анкетирование;       </a:t>
            </a:r>
          </a:p>
          <a:p>
            <a:pPr eaLnBrk="1" hangingPunct="1"/>
            <a:r>
              <a:rPr lang="ru-RU" altLang="ru-RU" sz="2000" b="1" smtClean="0"/>
              <a:t>- день сюрпризов (проведение и подготовка проходит при непосредственном участии родителей).</a:t>
            </a:r>
          </a:p>
          <a:p>
            <a:pPr eaLnBrk="1" hangingPunct="1"/>
            <a:r>
              <a:rPr lang="ru-RU" altLang="ru-RU" sz="2000" b="1" smtClean="0"/>
              <a:t>-экологические акции – конкурсы: «День Земли», «Мое любимое дерево», «Елочка – зеленая иголочка», «Уроки доброты».</a:t>
            </a:r>
          </a:p>
        </p:txBody>
      </p:sp>
      <p:pic>
        <p:nvPicPr>
          <p:cNvPr id="182281" name="Picture 9" descr="фото 2008 0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8125" y="1447800"/>
            <a:ext cx="2087563" cy="2052638"/>
          </a:xfrm>
        </p:spPr>
      </p:pic>
      <p:pic>
        <p:nvPicPr>
          <p:cNvPr id="182282" name="Picture 10" descr="IMG_065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8125" y="4149725"/>
            <a:ext cx="2101850" cy="20193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       Вывод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1133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/>
              <a:t>Моделирование позволяет раскрыть важные особенности объектов природы и закономерные связи, существующие     в ней. На этой основе у детей формируются обобщённые представления и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/>
              <a:t>   элементарные понятия о природе.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b="1" smtClean="0"/>
              <a:t>  Пословица: «Скажи мне – и я забуду,     покажи мне -  и я запомню,   вовлеки меня – и я пойму».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/>
              <a:t>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000" smtClean="0"/>
              <a:t>     Использование</a:t>
            </a:r>
            <a:r>
              <a:rPr lang="ru-RU" altLang="ru-RU" sz="2000" b="1" smtClean="0"/>
              <a:t> моделирования </a:t>
            </a:r>
            <a:r>
              <a:rPr lang="ru-RU" altLang="ru-RU" sz="2000" smtClean="0"/>
              <a:t>является тем самым средством вовлечения, которое формирует целостное представление детей о природе, способствует пониманию детьми взаимосвязей в природе и с природой, вызывает огромный интерес и воспитывает любовь к природе.</a:t>
            </a:r>
            <a:endParaRPr lang="ru-RU" altLang="ru-RU" sz="2000" b="1" smtClean="0"/>
          </a:p>
          <a:p>
            <a:pPr eaLnBrk="1" hangingPunct="1">
              <a:buFont typeface="Wingdings 2" pitchFamily="18" charset="2"/>
              <a:buNone/>
            </a:pPr>
            <a:endParaRPr lang="ru-RU" altLang="ru-RU" sz="2000" b="1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762000" y="836613"/>
            <a:ext cx="7554913" cy="5040312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Покидаева Т. Энциклопедия для любознательных «Что? Где? Когда?»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Борцова Л.В., Малашенкова В.Л. «Экологические недели»;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Шиленок Т.А., Кондратьева Н.Н. «Мы – программа экологического образования детей»;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Николаева С.Н. «Воспитание экологической культуры в дошкольном детстве»;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Рыжова А.Н. «Наш дом – природа»;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Молодова Л.П. « Игровые экологические занятия с детьми»;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Тарабарина Т.И. , Соколова Е.И. «И учёба, и игра: природоведение»;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Волчкова В.Н. «Экология в старшей группе»;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Коломина Н.В. « Занятия по экологии в детском саду»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Иванов А.И. « Экологические наблюдения и эксперименты в детском саду»;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Ашиков В.И., Ашикова С.Г. « Программа и руководство по культурно-экологическому воспитанию и развитию детей»</a:t>
            </a:r>
            <a:br>
              <a:rPr lang="ru-RU" sz="180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180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762000" y="188913"/>
            <a:ext cx="7543800" cy="792162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ИНФОРМАЦИОННЫЕ РЕСУРСЫ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8350" y="831850"/>
          <a:ext cx="7575550" cy="5334000"/>
        </p:xfrm>
        <a:graphic>
          <a:graphicData uri="http://schemas.openxmlformats.org/drawingml/2006/table">
            <a:tbl>
              <a:tblPr/>
              <a:tblGrid>
                <a:gridCol w="7575550"/>
              </a:tblGrid>
              <a:tr h="5334000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</a:txBody>
                  <a:tcPr marL="91447" marR="91447"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21514" name="Picture 5" descr="H:\клипарт\69261035_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3429000"/>
            <a:ext cx="2016125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Актуальность </a:t>
            </a:r>
            <a:endParaRPr lang="ru-RU" sz="6000" u="sng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8195" name="Picture 2" descr="C:\Users\Дима\Desktop\Кризис 3-х лет (картинки)\Кризис-3-х-лет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652963"/>
            <a:ext cx="18573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lang="ru-RU" sz="2000" b="1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499860" y="1072116"/>
            <a:ext cx="1224136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00" name="Прямоугольник 8"/>
          <p:cNvSpPr>
            <a:spLocks noChangeArrowheads="1"/>
          </p:cNvSpPr>
          <p:nvPr/>
        </p:nvSpPr>
        <p:spPr bwMode="auto">
          <a:xfrm>
            <a:off x="428625" y="2214563"/>
            <a:ext cx="6429375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altLang="ru-RU" b="1"/>
              <a:t>С помощью моделирования</a:t>
            </a:r>
            <a:r>
              <a:rPr lang="ru-RU" altLang="ru-RU"/>
              <a:t>  у детей формируется восприятие, внимание, наблюдательность, развиваются познавательные процессы. Дети учатся анализировать, синтезировать, сравнивать, обобщать.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ru-RU" altLang="ru-RU" b="1"/>
              <a:t>Моделирование </a:t>
            </a:r>
            <a:r>
              <a:rPr lang="ru-RU" altLang="ru-RU"/>
              <a:t>в экологическом воспитании дошкольников обеспечивает успешное усвоение детьми знаний  об особенностях объектов природы, их структуре, связях  и отношениях, существующих между ними.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v"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4" y="260648"/>
            <a:ext cx="640912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МОДЕЛИРОВАНИЕ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822" y="2016917"/>
            <a:ext cx="1149473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 rot="20829870">
            <a:off x="97182" y="2258760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536275">
            <a:off x="910147" y="2235673"/>
            <a:ext cx="884216" cy="263878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9222" name="Прямоугольник 10"/>
          <p:cNvSpPr>
            <a:spLocks noChangeArrowheads="1"/>
          </p:cNvSpPr>
          <p:nvPr/>
        </p:nvSpPr>
        <p:spPr bwMode="auto">
          <a:xfrm>
            <a:off x="1928813" y="1214438"/>
            <a:ext cx="70723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2051050" y="1341438"/>
            <a:ext cx="62928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/>
              <a:t>Это – наглядно – практический метод обучения, </a:t>
            </a:r>
            <a:r>
              <a:rPr lang="ru-RU" altLang="ru-RU" sz="2800"/>
              <a:t> совместная деятельность воспитателя и дошкольника, направленная на создание и использование моделей.</a:t>
            </a:r>
            <a:br>
              <a:rPr lang="ru-RU" altLang="ru-RU" sz="2800"/>
            </a:br>
            <a:r>
              <a:rPr lang="ru-RU" altLang="ru-RU" sz="2800"/>
              <a:t>Представляет собой материальный заместитель реально существующих предметов, явлений природы, отражающий их признаки, структуру, взаимосвязи между структурными частями или компонентами.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75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14356"/>
          </a:xfrm>
          <a:extLst/>
        </p:spPr>
        <p:txBody>
          <a:bodyPr rtlCol="0"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         </a:t>
            </a:r>
            <a:r>
              <a:rPr lang="ru-RU" sz="2800" i="1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Цель и задачи                </a:t>
            </a:r>
            <a:br>
              <a:rPr lang="ru-RU" sz="2800" i="1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i="1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          моделирования</a:t>
            </a:r>
            <a:endParaRPr lang="ru-RU" sz="2800" i="1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flipH="1">
            <a:off x="3714744" y="1844824"/>
            <a:ext cx="15716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251520" y="836712"/>
            <a:ext cx="3384376" cy="1306404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Формирование у детей умений и навыков по уходу за растениями и животными путём моделирования.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420888"/>
            <a:ext cx="3672408" cy="194421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Развитие творчества, воображения, мышления, внимания.</a:t>
            </a:r>
          </a:p>
        </p:txBody>
      </p:sp>
      <p:sp>
        <p:nvSpPr>
          <p:cNvPr id="11" name="Овал 10"/>
          <p:cNvSpPr/>
          <p:nvPr/>
        </p:nvSpPr>
        <p:spPr>
          <a:xfrm>
            <a:off x="323528" y="2420888"/>
            <a:ext cx="3528392" cy="18002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Формирование осознанного понимания взаимосвязей в природе с  помощью моделей и учёта этого в их практической деятельности.</a:t>
            </a:r>
          </a:p>
        </p:txBody>
      </p:sp>
      <p:sp>
        <p:nvSpPr>
          <p:cNvPr id="12" name="Овал 11"/>
          <p:cNvSpPr/>
          <p:nvPr/>
        </p:nvSpPr>
        <p:spPr>
          <a:xfrm>
            <a:off x="5364088" y="764704"/>
            <a:ext cx="3600400" cy="1378412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Формирование экологически грамотного поведения в быту и природе.</a:t>
            </a:r>
          </a:p>
        </p:txBody>
      </p:sp>
      <p:sp>
        <p:nvSpPr>
          <p:cNvPr id="13" name="Овал 12"/>
          <p:cNvSpPr/>
          <p:nvPr/>
        </p:nvSpPr>
        <p:spPr>
          <a:xfrm>
            <a:off x="357158" y="4293096"/>
            <a:ext cx="3422754" cy="2448272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Обучение азам элементарной экологической безопасности.</a:t>
            </a:r>
          </a:p>
        </p:txBody>
      </p:sp>
      <p:sp>
        <p:nvSpPr>
          <p:cNvPr id="14" name="Овал 13"/>
          <p:cNvSpPr/>
          <p:nvPr/>
        </p:nvSpPr>
        <p:spPr>
          <a:xfrm>
            <a:off x="5572132" y="4437112"/>
            <a:ext cx="3392356" cy="230425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Воспитание у детей любовного, заботливого отношения к природе путём систематического, </a:t>
            </a:r>
            <a:r>
              <a:rPr lang="ru-RU" sz="1400" b="1" i="1" dirty="0" err="1">
                <a:solidFill>
                  <a:srgbClr val="002060"/>
                </a:solidFill>
                <a:latin typeface="Bookman Old Style" pitchFamily="18" charset="0"/>
              </a:rPr>
              <a:t>целеноправленного</a:t>
            </a:r>
            <a:r>
              <a:rPr lang="ru-RU" sz="1400" b="1" i="1" dirty="0">
                <a:solidFill>
                  <a:srgbClr val="002060"/>
                </a:solidFill>
                <a:latin typeface="Bookman Old Style" pitchFamily="18" charset="0"/>
              </a:rPr>
              <a:t> общения с окружающей средой.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143000" y="42862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</a:rPr>
              <a:t>ВИДЫ МОДЕЛЕЙ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857750" y="4581525"/>
            <a:ext cx="3097213" cy="8636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Сенсорные модели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6313" y="2636838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Предметно-схематические модели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7900" y="3573463"/>
            <a:ext cx="3097213" cy="8636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Графические модели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5" y="1628775"/>
            <a:ext cx="3170238" cy="792163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Предметные модели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57313" y="2133600"/>
            <a:ext cx="431800" cy="40259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403350" y="4941888"/>
            <a:ext cx="3240088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403350" y="3860800"/>
            <a:ext cx="3311525" cy="4318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403350" y="2781300"/>
            <a:ext cx="3311525" cy="50323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403350" y="1773238"/>
            <a:ext cx="3168650" cy="50323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6" name="Picture 4" descr="H:\клипарт\417d36f1712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91"/>
          <a:stretch>
            <a:fillRect/>
          </a:stretch>
        </p:blipFill>
        <p:spPr bwMode="auto">
          <a:xfrm>
            <a:off x="0" y="3357563"/>
            <a:ext cx="201453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право 14"/>
          <p:cNvSpPr/>
          <p:nvPr/>
        </p:nvSpPr>
        <p:spPr>
          <a:xfrm>
            <a:off x="1403350" y="5949950"/>
            <a:ext cx="3392488" cy="4318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10150" y="5589588"/>
            <a:ext cx="3017838" cy="8636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Модели логического содержания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395536" y="2420888"/>
            <a:ext cx="2987824" cy="1224136"/>
          </a:xfrm>
          <a:prstGeom prst="rect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cs typeface="Arial" pitchFamily="34" charset="0"/>
              </a:rPr>
              <a:t>ПРЕДМЕТНЫЕ МОДЕЛИ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57188" y="4652963"/>
            <a:ext cx="4441825" cy="2062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cs typeface="Arial" charset="0"/>
              </a:rPr>
              <a:t>Модели построек, водоёмов, природных  зон:                                         подводный              </a:t>
            </a: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cs typeface="Arial" charset="0"/>
              </a:rPr>
              <a:t>                            мир, пустыня,        </a:t>
            </a: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cs typeface="Arial" charset="0"/>
              </a:rPr>
              <a:t>                         Антарктиды, Африка…</a:t>
            </a:r>
            <a:r>
              <a:rPr lang="ru-RU" sz="1600" dirty="0"/>
              <a:t>              </a:t>
            </a:r>
          </a:p>
          <a:p>
            <a:pPr algn="ctr">
              <a:defRPr/>
            </a:pPr>
            <a:r>
              <a:rPr lang="ru-RU" sz="1600" dirty="0"/>
              <a:t>                           </a:t>
            </a:r>
            <a:r>
              <a:rPr lang="ru-RU" sz="1400" dirty="0"/>
              <a:t>помогут детям в          </a:t>
            </a:r>
          </a:p>
          <a:p>
            <a:pPr algn="ctr">
              <a:defRPr/>
            </a:pPr>
            <a:r>
              <a:rPr lang="ru-RU" sz="1400" dirty="0"/>
              <a:t>                                 ознакомлении с </a:t>
            </a:r>
            <a:r>
              <a:rPr lang="ru-RU" sz="1400" b="1" dirty="0"/>
              <a:t>природными явлениями</a:t>
            </a:r>
            <a:r>
              <a:rPr lang="ru-RU" sz="1400" dirty="0"/>
              <a:t>, животными, растениями разных климатических условий.</a:t>
            </a:r>
            <a:endParaRPr lang="ru-RU" sz="1400" dirty="0">
              <a:solidFill>
                <a:srgbClr val="532476"/>
              </a:solidFill>
              <a:cs typeface="Arial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716463" y="214313"/>
            <a:ext cx="4237037" cy="1633537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     </a:t>
            </a:r>
          </a:p>
          <a:p>
            <a:pPr algn="ctr">
              <a:defRPr/>
            </a:pP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  <a:p>
            <a:pPr algn="ctr">
              <a:defRPr/>
            </a:pP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  <a:p>
            <a:pPr algn="ctr">
              <a:defRPr/>
            </a:pP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аквариум – модель экосистемы в миниатюре..(биом водоёма)</a:t>
            </a:r>
          </a:p>
          <a:p>
            <a:pPr algn="ctr">
              <a:defRPr/>
            </a:pP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1989138"/>
            <a:ext cx="4537075" cy="18716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                       Самая простая предметная     </a:t>
            </a: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           модель – заводная                    </a:t>
            </a: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                   игрушечная рыбка, </a:t>
            </a:r>
          </a:p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                       с помощью которой можно сформировать у детей представление о внешнем виде и движении рыб. (Так же это могут быть насекомые, животные...)</a:t>
            </a: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19315876">
            <a:off x="3352800" y="1857375"/>
            <a:ext cx="1004888" cy="3635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3419475" y="2852738"/>
            <a:ext cx="782638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2260485">
            <a:off x="3352800" y="3889375"/>
            <a:ext cx="909638" cy="3254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7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288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800"/>
              <a:t/>
            </a:r>
            <a:br>
              <a:rPr lang="ru-RU" altLang="ru-RU" sz="800"/>
            </a:br>
            <a:endParaRPr lang="ru-RU" altLang="ru-RU"/>
          </a:p>
          <a:p>
            <a:r>
              <a:rPr lang="ru-RU" altLang="ru-RU" sz="2000">
                <a:cs typeface="Times New Roman" pitchFamily="18" charset="0"/>
              </a:rPr>
              <a:t>	</a:t>
            </a:r>
            <a:endParaRPr lang="ru-RU" altLang="ru-RU" sz="800"/>
          </a:p>
          <a:p>
            <a:endParaRPr lang="ru-RU" altLang="ru-RU"/>
          </a:p>
        </p:txBody>
      </p:sp>
      <p:pic>
        <p:nvPicPr>
          <p:cNvPr id="12298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48"/>
          <a:stretch>
            <a:fillRect/>
          </a:stretch>
        </p:blipFill>
        <p:spPr bwMode="auto">
          <a:xfrm>
            <a:off x="5995988" y="5778500"/>
            <a:ext cx="214947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932363" y="4000500"/>
            <a:ext cx="4032250" cy="21653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/>
              <a:t>                             Глобус –    </a:t>
            </a:r>
          </a:p>
          <a:p>
            <a:pPr algn="ctr">
              <a:defRPr/>
            </a:pPr>
            <a:r>
              <a:rPr lang="ru-RU" sz="1600" dirty="0"/>
              <a:t>                          предметная                          </a:t>
            </a:r>
          </a:p>
          <a:p>
            <a:pPr algn="ctr">
              <a:defRPr/>
            </a:pPr>
            <a:r>
              <a:rPr lang="ru-RU" sz="1600" dirty="0"/>
              <a:t>                                     модель    </a:t>
            </a:r>
          </a:p>
          <a:p>
            <a:pPr algn="ctr">
              <a:defRPr/>
            </a:pPr>
            <a:r>
              <a:rPr lang="ru-RU" sz="1600" dirty="0"/>
              <a:t>                    Земли,  которая   </a:t>
            </a:r>
          </a:p>
          <a:p>
            <a:pPr algn="ctr">
              <a:defRPr/>
            </a:pPr>
            <a:r>
              <a:rPr lang="ru-RU" sz="1600" dirty="0"/>
              <a:t>                        знакомит детей с </a:t>
            </a:r>
          </a:p>
          <a:p>
            <a:pPr algn="ctr">
              <a:defRPr/>
            </a:pPr>
            <a:r>
              <a:rPr lang="ru-RU" sz="1600" dirty="0"/>
              <a:t>                        формой, движением планеты и внутренним ее строением.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 rot="16200000">
            <a:off x="1604963" y="1824038"/>
            <a:ext cx="714375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28625" y="214313"/>
            <a:ext cx="3286125" cy="14287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>
                <a:solidFill>
                  <a:srgbClr val="532476"/>
                </a:solidFill>
                <a:latin typeface="Bookman Old Style" pitchFamily="18" charset="0"/>
                <a:cs typeface="Arial" charset="0"/>
              </a:rPr>
              <a:t>Воспроизводят структуру и особенности, внутренние и внешние взаимосвязи реальных объектов и явлений.  </a:t>
            </a: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 rot="5400000">
            <a:off x="1600994" y="3972719"/>
            <a:ext cx="865187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303" name="Picture 9" descr="Картинки по запросу аквариу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8913"/>
            <a:ext cx="1079500" cy="863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4" name="Picture 16" descr="Картинки по запросу заводная игрушечная рыб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989138"/>
            <a:ext cx="15113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Picture 7" descr="Картинки по запросу глобу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76700"/>
            <a:ext cx="1008063" cy="9366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6" name="Рисунок 19" descr="Картинки по запросу макеты климатических зон в детском саду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373688"/>
            <a:ext cx="136683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 autoUpdateAnimBg="0"/>
      <p:bldP spid="3072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50825" y="0"/>
            <a:ext cx="6297613" cy="1844675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ru-RU" sz="4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</a:t>
            </a: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ПРЕДМЕТНО-СХЕМАТИЧЕСКИЕ  МОДЕЛИ</a:t>
            </a:r>
          </a:p>
          <a:p>
            <a:pPr eaLnBrk="0" hangingPunct="0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Наблюдая за предметом или явлением,  дети делают выводы и зарисовывают их с помощью предметов-заместителей, графических знаков. 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4770438"/>
            <a:ext cx="5976938" cy="20875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Дикие животные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 смотрят на картинки и обсуждают, какое животное: домашнее или дикое? Как называется его жилище? Чем оно питается? Чем кормит детёнышей? Как выживает зимой?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79388" y="2060575"/>
            <a:ext cx="4032250" cy="2520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Наблюдая за                                                                                                       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</a:t>
            </a:r>
            <a:r>
              <a:rPr lang="ru-RU" sz="1600" b="1" u="sng" dirty="0">
                <a:solidFill>
                  <a:schemeClr val="tx1"/>
                </a:solidFill>
                <a:latin typeface="Arial" charset="0"/>
                <a:cs typeface="Arial" charset="0"/>
              </a:rPr>
              <a:t>проращиванием лука,</a:t>
            </a: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    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 цветка дети  отмечают  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этапы его роста,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  количество дней,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 необходимых для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                    каждого этапа, условия роста. В последствии они могут рассказать по схеме всё о росте растения.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5003800" y="2060575"/>
            <a:ext cx="3878263" cy="2520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u="sng" dirty="0">
                <a:solidFill>
                  <a:schemeClr val="tx1"/>
                </a:solidFill>
                <a:latin typeface="Arial" charset="0"/>
                <a:cs typeface="Arial" charset="0"/>
              </a:rPr>
              <a:t>Как вырастить растение?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Вскопай землю- разрыхли-сделай бороздки- положи семена- присыпь землёй- полей водой.</a:t>
            </a:r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H="1">
            <a:off x="4211638" y="1844675"/>
            <a:ext cx="0" cy="2879725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>
            <a:off x="5510213" y="1844675"/>
            <a:ext cx="0" cy="2159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Line 1"/>
          <p:cNvSpPr>
            <a:spLocks noChangeShapeType="1"/>
          </p:cNvSpPr>
          <p:nvPr/>
        </p:nvSpPr>
        <p:spPr bwMode="auto">
          <a:xfrm flipH="1">
            <a:off x="2268538" y="1844675"/>
            <a:ext cx="6350" cy="288925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21" name="Picture 5" descr="H:\клипарт\69261035_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0"/>
            <a:ext cx="15113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1" descr="Картинки по запросу схема роста лука по экологии в детском са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58"/>
          <a:stretch>
            <a:fillRect/>
          </a:stretch>
        </p:blipFill>
        <p:spPr bwMode="auto">
          <a:xfrm>
            <a:off x="250825" y="2133600"/>
            <a:ext cx="1152525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Рисунок 10" descr="C:\Users\х\Desktop\20170110_194528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284538"/>
            <a:ext cx="37433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Рисунок 11" descr="C:\Users\х\Desktop\20170113_1048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39" b="43819"/>
          <a:stretch>
            <a:fillRect/>
          </a:stretch>
        </p:blipFill>
        <p:spPr bwMode="auto">
          <a:xfrm>
            <a:off x="2124075" y="6092825"/>
            <a:ext cx="5040313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642910" y="116632"/>
            <a:ext cx="3571900" cy="576064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Графические модели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500063" y="1196975"/>
            <a:ext cx="3671887" cy="1152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С помощью графика, схемы условно передаются признаки, связи и отношения природных явлений.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79388" y="2492375"/>
            <a:ext cx="4176712" cy="2008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u="sng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Календарь природы, таблица продолжительности дня…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       Дети свои наблюдения за          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      состоянием погоды, птицами,                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  природными явлениями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фиксируют с помощью  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символов, графиков…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4929188" y="1196975"/>
            <a:ext cx="3714750" cy="1511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Помогают детям выявить конкретные отличительные признаки: цвет, форму, величину объекта ,  а так же определить способы сенсорного обследования.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066677" y="461715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459166" y="461716"/>
            <a:ext cx="479424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8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4929190" y="116632"/>
            <a:ext cx="3571900" cy="576064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Сенсорные модели</a:t>
            </a: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395288" y="4581525"/>
            <a:ext cx="3744912" cy="22764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Модели (эколого-систематических групп) рыбы, птицы, зверей, насекомых.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В них отображены признаки данной группы: среда обитания, форма тела, покров тела, строение конечностей…</a:t>
            </a:r>
          </a:p>
        </p:txBody>
      </p:sp>
      <p:pic>
        <p:nvPicPr>
          <p:cNvPr id="14351" name="Рисунок 14" descr="Картинки по запросу Графические модели в детском са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" t="30167" r="5750" b="7333"/>
          <a:stretch>
            <a:fillRect/>
          </a:stretch>
        </p:blipFill>
        <p:spPr bwMode="auto">
          <a:xfrm>
            <a:off x="250825" y="3357563"/>
            <a:ext cx="10080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2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08725"/>
            <a:ext cx="8636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24" descr="Картинки по запросу графические модели  в детском сад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308725"/>
            <a:ext cx="8159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26" descr="Картинки по запросу модель строения животного  в детском саду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6381750"/>
            <a:ext cx="15113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5" name="Picture 28" descr="http://sonechko.sumy.ua/wp-content/uploads/2016/01/dete-gubeshto-zrenieto-si-pyteshestva-za-da-vidi-sveta-za-posleden-pyt-19846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068638"/>
            <a:ext cx="333533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2987824" y="-459431"/>
            <a:ext cx="2520280" cy="7317431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</a:rPr>
              <a:t/>
            </a:r>
            <a:br>
              <a:rPr lang="ru-RU" sz="1800" dirty="0" smtClean="0">
                <a:solidFill>
                  <a:srgbClr val="FFC42F"/>
                </a:solidFill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> </a:t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/>
            </a:r>
            <a:br>
              <a:rPr lang="ru-RU" sz="1800" dirty="0" smtClean="0">
                <a:solidFill>
                  <a:srgbClr val="FFC42F"/>
                </a:solidFill>
                <a:latin typeface="Arial" charset="0"/>
                <a:cs typeface="Arial" charset="0"/>
              </a:rPr>
            </a:br>
            <a:r>
              <a:rPr lang="ru-RU" sz="1800" i="1" u="sng" dirty="0" smtClean="0">
                <a:solidFill>
                  <a:srgbClr val="FFC42F"/>
                </a:solidFill>
                <a:latin typeface="Arial" charset="0"/>
                <a:cs typeface="Arial" charset="0"/>
              </a:rPr>
              <a:t>Модели логического содержания</a:t>
            </a:r>
            <a:r>
              <a:rPr lang="ru-RU" sz="1400" i="1" u="sng" dirty="0" smtClean="0">
                <a:solidFill>
                  <a:srgbClr val="FFC42F"/>
                </a:solidFill>
              </a:rPr>
              <a:t>. </a:t>
            </a:r>
            <a:br>
              <a:rPr lang="ru-RU" sz="1400" i="1" u="sng" dirty="0" smtClean="0">
                <a:solidFill>
                  <a:srgbClr val="FFC42F"/>
                </a:solidFill>
              </a:rPr>
            </a:br>
            <a:r>
              <a:rPr lang="ru-RU" sz="1400" dirty="0" smtClean="0">
                <a:solidFill>
                  <a:srgbClr val="FFC42F"/>
                </a:solidFill>
              </a:rPr>
              <a:t/>
            </a:r>
            <a:br>
              <a:rPr lang="ru-RU" sz="1400" dirty="0" smtClean="0">
                <a:solidFill>
                  <a:srgbClr val="FFC42F"/>
                </a:solidFill>
              </a:rPr>
            </a:br>
            <a:r>
              <a:rPr lang="ru-RU" sz="1400" dirty="0" smtClean="0">
                <a:solidFill>
                  <a:srgbClr val="FFC42F"/>
                </a:solidFill>
              </a:rPr>
              <a:t/>
            </a:r>
            <a:br>
              <a:rPr lang="ru-RU" sz="1400" dirty="0" smtClean="0">
                <a:solidFill>
                  <a:srgbClr val="FFC42F"/>
                </a:solidFill>
              </a:rPr>
            </a:br>
            <a:r>
              <a:rPr lang="ru-RU" sz="1800" b="0" dirty="0" smtClean="0">
                <a:solidFill>
                  <a:srgbClr val="FFC42F"/>
                </a:solidFill>
                <a:latin typeface="Times New Roman" pitchFamily="18" charset="0"/>
                <a:cs typeface="Times New Roman" pitchFamily="18" charset="0"/>
              </a:rPr>
              <a:t>способствуют лучшему выделению связей, отношений, обобщению.</a:t>
            </a:r>
            <a:r>
              <a:rPr lang="ru-RU" sz="1800" b="0" dirty="0" smtClean="0">
                <a:solidFill>
                  <a:srgbClr val="FFC42F"/>
                </a:solidFill>
              </a:rPr>
              <a:t/>
            </a:r>
            <a:br>
              <a:rPr lang="ru-RU" sz="1800" b="0" dirty="0" smtClean="0">
                <a:solidFill>
                  <a:srgbClr val="FFC42F"/>
                </a:solidFill>
              </a:rPr>
            </a:br>
            <a:r>
              <a:rPr lang="ru-RU" sz="1800" b="0" dirty="0" smtClean="0">
                <a:solidFill>
                  <a:schemeClr val="folHlink"/>
                </a:solidFill>
              </a:rPr>
              <a:t/>
            </a:r>
            <a:br>
              <a:rPr lang="ru-RU" sz="1800" b="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r>
              <a:rPr lang="ru-RU" sz="1800" dirty="0" smtClean="0">
                <a:solidFill>
                  <a:schemeClr val="folHlink"/>
                </a:solidFill>
              </a:rPr>
              <a:t/>
            </a:r>
            <a:br>
              <a:rPr lang="ru-RU" sz="1800" dirty="0" smtClean="0">
                <a:solidFill>
                  <a:schemeClr val="folHlink"/>
                </a:solidFill>
              </a:rPr>
            </a:br>
            <a:endParaRPr lang="ru-RU" sz="1800" dirty="0" smtClean="0">
              <a:solidFill>
                <a:schemeClr val="folHlink"/>
              </a:solidFill>
            </a:endParaRPr>
          </a:p>
        </p:txBody>
      </p:sp>
      <p:pic>
        <p:nvPicPr>
          <p:cNvPr id="15363" name="Содержимое 7" descr="Похожее изображение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692150"/>
            <a:ext cx="2620962" cy="2019300"/>
          </a:xfrm>
        </p:spPr>
      </p:pic>
      <p:pic>
        <p:nvPicPr>
          <p:cNvPr id="15364" name="Picture 4" descr="Картинки по запросу мнемотаблицы , ребусы по экологии в детском са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76250"/>
            <a:ext cx="3048000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 descr="Развиваем речь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" t="2686" r="50375"/>
          <a:stretch>
            <a:fillRect/>
          </a:stretch>
        </p:blipFill>
        <p:spPr bwMode="auto">
          <a:xfrm>
            <a:off x="971550" y="3500438"/>
            <a:ext cx="2160588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9" descr="Картинки по запросу ребусы головоломки по экологии в детском сад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284538"/>
            <a:ext cx="268763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 descr="http://ped-kopilka.ru/upload/blogs/15901_300d1c85e484a1c4c176da05a110225d.jp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941888"/>
            <a:ext cx="211137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5435600" y="4927600"/>
            <a:ext cx="1368425" cy="1546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solidFill>
                  <a:prstClr val="black"/>
                </a:solidFill>
              </a:rPr>
              <a:t>Грозный рык раздался вдруг, </a:t>
            </a:r>
            <a:br>
              <a:rPr lang="ru-RU" sz="1050" b="1" dirty="0">
                <a:solidFill>
                  <a:prstClr val="black"/>
                </a:solidFill>
              </a:rPr>
            </a:br>
            <a:r>
              <a:rPr lang="ru-RU" sz="1050" b="1" dirty="0">
                <a:solidFill>
                  <a:prstClr val="black"/>
                </a:solidFill>
              </a:rPr>
              <a:t>Распугал всех птиц вокруг. </a:t>
            </a:r>
            <a:br>
              <a:rPr lang="ru-RU" sz="1050" b="1" dirty="0">
                <a:solidFill>
                  <a:prstClr val="black"/>
                </a:solidFill>
              </a:rPr>
            </a:br>
            <a:r>
              <a:rPr lang="ru-RU" sz="1050" b="1" dirty="0">
                <a:solidFill>
                  <a:prstClr val="black"/>
                </a:solidFill>
              </a:rPr>
              <a:t>Ходит в клетке, озверев, </a:t>
            </a:r>
            <a:br>
              <a:rPr lang="ru-RU" sz="1050" b="1" dirty="0">
                <a:solidFill>
                  <a:prstClr val="black"/>
                </a:solidFill>
              </a:rPr>
            </a:br>
            <a:r>
              <a:rPr lang="ru-RU" sz="1050" b="1" dirty="0">
                <a:solidFill>
                  <a:prstClr val="black"/>
                </a:solidFill>
              </a:rPr>
              <a:t>Царь зверей, короче … </a:t>
            </a:r>
            <a:br>
              <a:rPr lang="ru-RU" sz="1050" b="1" dirty="0">
                <a:solidFill>
                  <a:prstClr val="black"/>
                </a:solidFill>
              </a:rPr>
            </a:br>
            <a:r>
              <a:rPr lang="ru-RU" sz="1050" b="1" dirty="0">
                <a:solidFill>
                  <a:prstClr val="black"/>
                </a:solidFill>
              </a:rPr>
              <a:t>– Ответ: Лев 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2502</TotalTime>
  <Words>1042</Words>
  <Application>Microsoft Office PowerPoint</Application>
  <PresentationFormat>Экран (4:3)</PresentationFormat>
  <Paragraphs>122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Trebuchet MS</vt:lpstr>
      <vt:lpstr>Wingdings 2</vt:lpstr>
      <vt:lpstr>Wingdings</vt:lpstr>
      <vt:lpstr>Calibri</vt:lpstr>
      <vt:lpstr>Bookman Old Style</vt:lpstr>
      <vt:lpstr>Comic Sans MS</vt:lpstr>
      <vt:lpstr>Times New Roman</vt:lpstr>
      <vt:lpstr>Изящная</vt:lpstr>
      <vt:lpstr>Презентация PowerPoint</vt:lpstr>
      <vt:lpstr>Актуальность </vt:lpstr>
      <vt:lpstr>Презентация PowerPoint</vt:lpstr>
      <vt:lpstr>         Цель и задачи                           моделирования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Модели логического содержания.    способствуют лучшему выделению связей, отношений, обобщению.            </vt:lpstr>
      <vt:lpstr>ТРЕБОВАНИЯ, ПРЕДЪЯВЛЯЕМЫЕ К МОДЕЛЯМ</vt:lpstr>
      <vt:lpstr>Презентация PowerPoint</vt:lpstr>
      <vt:lpstr>Презентация PowerPoint</vt:lpstr>
      <vt:lpstr>Работа по экологическому воспитанию ведется в тесном взаимодействии с родителями, при этом используются  различные формы:</vt:lpstr>
      <vt:lpstr>                   Вывод</vt:lpstr>
      <vt:lpstr>Покидаева Т. Энциклопедия для любознательных «Что? Где? Когда?» Борцова Л.В., Малашенкова В.Л. «Экологические недели»; Шиленок Т.А., Кондратьева Н.Н. «Мы – программа экологического образования детей»; Николаева С.Н. «Воспитание экологической культуры в дошкольном детстве»; Рыжова А.Н. «Наш дом – природа»; Молодова Л.П. « Игровые экологические занятия с детьми»; Тарабарина Т.И. , Соколова Е.И. «И учёба, и игра: природоведение»; Волчкова В.Н. «Экология в старшей группе»; Коломина Н.В. « Занятия по экологии в детском саду» Иванов А.И. « Экологические наблюдения и эксперименты в детском саду»; Ашиков В.И., Ашикова С.Г. « Программа и руководство по культурно-экологическому воспитанию и развитию детей»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Нина</cp:lastModifiedBy>
  <cp:revision>241</cp:revision>
  <cp:lastPrinted>2014-10-26T17:56:25Z</cp:lastPrinted>
  <dcterms:modified xsi:type="dcterms:W3CDTF">2020-07-28T13:56:14Z</dcterms:modified>
</cp:coreProperties>
</file>