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6"/>
  </p:notesMasterIdLst>
  <p:sldIdLst>
    <p:sldId id="256" r:id="rId2"/>
    <p:sldId id="257" r:id="rId3"/>
    <p:sldId id="258" r:id="rId4"/>
    <p:sldId id="259" r:id="rId5"/>
    <p:sldId id="267" r:id="rId6"/>
    <p:sldId id="261" r:id="rId7"/>
    <p:sldId id="262" r:id="rId8"/>
    <p:sldId id="263" r:id="rId9"/>
    <p:sldId id="264" r:id="rId10"/>
    <p:sldId id="266" r:id="rId11"/>
    <p:sldId id="268" r:id="rId12"/>
    <p:sldId id="270" r:id="rId13"/>
    <p:sldId id="269" r:id="rId14"/>
    <p:sldId id="310" r:id="rId15"/>
    <p:sldId id="271" r:id="rId16"/>
    <p:sldId id="272" r:id="rId17"/>
    <p:sldId id="273" r:id="rId18"/>
    <p:sldId id="274" r:id="rId19"/>
    <p:sldId id="275" r:id="rId20"/>
    <p:sldId id="277" r:id="rId21"/>
    <p:sldId id="276" r:id="rId22"/>
    <p:sldId id="278" r:id="rId23"/>
    <p:sldId id="279" r:id="rId24"/>
    <p:sldId id="280" r:id="rId25"/>
    <p:sldId id="281" r:id="rId26"/>
    <p:sldId id="283" r:id="rId27"/>
    <p:sldId id="284" r:id="rId28"/>
    <p:sldId id="289" r:id="rId29"/>
    <p:sldId id="290" r:id="rId30"/>
    <p:sldId id="285" r:id="rId31"/>
    <p:sldId id="286" r:id="rId32"/>
    <p:sldId id="291" r:id="rId33"/>
    <p:sldId id="294" r:id="rId34"/>
    <p:sldId id="298" r:id="rId35"/>
    <p:sldId id="299" r:id="rId36"/>
    <p:sldId id="295" r:id="rId37"/>
    <p:sldId id="306" r:id="rId38"/>
    <p:sldId id="301" r:id="rId39"/>
    <p:sldId id="307" r:id="rId40"/>
    <p:sldId id="296" r:id="rId41"/>
    <p:sldId id="308" r:id="rId42"/>
    <p:sldId id="305" r:id="rId43"/>
    <p:sldId id="304" r:id="rId44"/>
    <p:sldId id="297" r:id="rId45"/>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7" d="100"/>
          <a:sy n="87" d="100"/>
        </p:scale>
        <p:origin x="-1062" y="-7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E36FAD9-7EBA-4FC3-ADD4-633DF9B5D044}" type="datetimeFigureOut">
              <a:rPr lang="ru-RU" smtClean="0"/>
              <a:pPr/>
              <a:t>28.07.2020</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AAEF3F6-BFCE-43A1-8542-E24A3891643E}" type="slidenum">
              <a:rPr lang="ru-RU" smtClean="0"/>
              <a:pPr/>
              <a:t>‹#›</a:t>
            </a:fld>
            <a:endParaRPr lang="ru-RU"/>
          </a:p>
        </p:txBody>
      </p:sp>
    </p:spTree>
    <p:extLst>
      <p:ext uri="{BB962C8B-B14F-4D97-AF65-F5344CB8AC3E}">
        <p14:creationId xmlns:p14="http://schemas.microsoft.com/office/powerpoint/2010/main" val="251474338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FAAEF3F6-BFCE-43A1-8542-E24A3891643E}" type="slidenum">
              <a:rPr lang="ru-RU" smtClean="0"/>
              <a:pPr/>
              <a:t>31</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058D2C84-1E6D-43C6-A90D-C211336F204C}" type="datetimeFigureOut">
              <a:rPr lang="ru-RU" smtClean="0"/>
              <a:pPr/>
              <a:t>28.07.2020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2080396-2FE9-42EE-935B-9ABFD6F52F74}" type="slidenum">
              <a:rPr lang="ru-RU" smtClean="0"/>
              <a:pPr/>
              <a:t>‹#›</a:t>
            </a:fld>
            <a:endParaRPr lang="ru-RU"/>
          </a:p>
        </p:txBody>
      </p:sp>
    </p:spTree>
    <p:extLst>
      <p:ext uri="{BB962C8B-B14F-4D97-AF65-F5344CB8AC3E}">
        <p14:creationId xmlns:p14="http://schemas.microsoft.com/office/powerpoint/2010/main" val="39915970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058D2C84-1E6D-43C6-A90D-C211336F204C}" type="datetimeFigureOut">
              <a:rPr lang="ru-RU" smtClean="0"/>
              <a:pPr/>
              <a:t>28.07.2020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2080396-2FE9-42EE-935B-9ABFD6F52F74}" type="slidenum">
              <a:rPr lang="ru-RU" smtClean="0"/>
              <a:pPr/>
              <a:t>‹#›</a:t>
            </a:fld>
            <a:endParaRPr lang="ru-RU"/>
          </a:p>
        </p:txBody>
      </p:sp>
    </p:spTree>
    <p:extLst>
      <p:ext uri="{BB962C8B-B14F-4D97-AF65-F5344CB8AC3E}">
        <p14:creationId xmlns:p14="http://schemas.microsoft.com/office/powerpoint/2010/main" val="8836823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058D2C84-1E6D-43C6-A90D-C211336F204C}" type="datetimeFigureOut">
              <a:rPr lang="ru-RU" smtClean="0"/>
              <a:pPr/>
              <a:t>28.07.2020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2080396-2FE9-42EE-935B-9ABFD6F52F74}" type="slidenum">
              <a:rPr lang="ru-RU" smtClean="0"/>
              <a:pPr/>
              <a:t>‹#›</a:t>
            </a:fld>
            <a:endParaRPr lang="ru-RU"/>
          </a:p>
        </p:txBody>
      </p:sp>
    </p:spTree>
    <p:extLst>
      <p:ext uri="{BB962C8B-B14F-4D97-AF65-F5344CB8AC3E}">
        <p14:creationId xmlns:p14="http://schemas.microsoft.com/office/powerpoint/2010/main" val="3490129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058D2C84-1E6D-43C6-A90D-C211336F204C}" type="datetimeFigureOut">
              <a:rPr lang="ru-RU" smtClean="0"/>
              <a:pPr/>
              <a:t>28.07.2020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2080396-2FE9-42EE-935B-9ABFD6F52F74}" type="slidenum">
              <a:rPr lang="ru-RU" smtClean="0"/>
              <a:pPr/>
              <a:t>‹#›</a:t>
            </a:fld>
            <a:endParaRPr lang="ru-RU"/>
          </a:p>
        </p:txBody>
      </p:sp>
    </p:spTree>
    <p:extLst>
      <p:ext uri="{BB962C8B-B14F-4D97-AF65-F5344CB8AC3E}">
        <p14:creationId xmlns:p14="http://schemas.microsoft.com/office/powerpoint/2010/main" val="12976661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058D2C84-1E6D-43C6-A90D-C211336F204C}" type="datetimeFigureOut">
              <a:rPr lang="ru-RU" smtClean="0"/>
              <a:pPr/>
              <a:t>28.07.2020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2080396-2FE9-42EE-935B-9ABFD6F52F74}" type="slidenum">
              <a:rPr lang="ru-RU" smtClean="0"/>
              <a:pPr/>
              <a:t>‹#›</a:t>
            </a:fld>
            <a:endParaRPr lang="ru-RU"/>
          </a:p>
        </p:txBody>
      </p:sp>
    </p:spTree>
    <p:extLst>
      <p:ext uri="{BB962C8B-B14F-4D97-AF65-F5344CB8AC3E}">
        <p14:creationId xmlns:p14="http://schemas.microsoft.com/office/powerpoint/2010/main" val="30453432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058D2C84-1E6D-43C6-A90D-C211336F204C}" type="datetimeFigureOut">
              <a:rPr lang="ru-RU" smtClean="0"/>
              <a:pPr/>
              <a:t>28.07.2020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02080396-2FE9-42EE-935B-9ABFD6F52F74}" type="slidenum">
              <a:rPr lang="ru-RU" smtClean="0"/>
              <a:pPr/>
              <a:t>‹#›</a:t>
            </a:fld>
            <a:endParaRPr lang="ru-RU"/>
          </a:p>
        </p:txBody>
      </p:sp>
    </p:spTree>
    <p:extLst>
      <p:ext uri="{BB962C8B-B14F-4D97-AF65-F5344CB8AC3E}">
        <p14:creationId xmlns:p14="http://schemas.microsoft.com/office/powerpoint/2010/main" val="7988439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058D2C84-1E6D-43C6-A90D-C211336F204C}" type="datetimeFigureOut">
              <a:rPr lang="ru-RU" smtClean="0"/>
              <a:pPr/>
              <a:t>28.07.2020</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02080396-2FE9-42EE-935B-9ABFD6F52F74}" type="slidenum">
              <a:rPr lang="ru-RU" smtClean="0"/>
              <a:pPr/>
              <a:t>‹#›</a:t>
            </a:fld>
            <a:endParaRPr lang="ru-RU"/>
          </a:p>
        </p:txBody>
      </p:sp>
    </p:spTree>
    <p:extLst>
      <p:ext uri="{BB962C8B-B14F-4D97-AF65-F5344CB8AC3E}">
        <p14:creationId xmlns:p14="http://schemas.microsoft.com/office/powerpoint/2010/main" val="25945002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058D2C84-1E6D-43C6-A90D-C211336F204C}" type="datetimeFigureOut">
              <a:rPr lang="ru-RU" smtClean="0"/>
              <a:pPr/>
              <a:t>28.07.2020</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02080396-2FE9-42EE-935B-9ABFD6F52F74}" type="slidenum">
              <a:rPr lang="ru-RU" smtClean="0"/>
              <a:pPr/>
              <a:t>‹#›</a:t>
            </a:fld>
            <a:endParaRPr lang="ru-RU"/>
          </a:p>
        </p:txBody>
      </p:sp>
    </p:spTree>
    <p:extLst>
      <p:ext uri="{BB962C8B-B14F-4D97-AF65-F5344CB8AC3E}">
        <p14:creationId xmlns:p14="http://schemas.microsoft.com/office/powerpoint/2010/main" val="7177613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058D2C84-1E6D-43C6-A90D-C211336F204C}" type="datetimeFigureOut">
              <a:rPr lang="ru-RU" smtClean="0"/>
              <a:pPr/>
              <a:t>28.07.2020</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02080396-2FE9-42EE-935B-9ABFD6F52F74}" type="slidenum">
              <a:rPr lang="ru-RU" smtClean="0"/>
              <a:pPr/>
              <a:t>‹#›</a:t>
            </a:fld>
            <a:endParaRPr lang="ru-RU"/>
          </a:p>
        </p:txBody>
      </p:sp>
    </p:spTree>
    <p:extLst>
      <p:ext uri="{BB962C8B-B14F-4D97-AF65-F5344CB8AC3E}">
        <p14:creationId xmlns:p14="http://schemas.microsoft.com/office/powerpoint/2010/main" val="18544625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058D2C84-1E6D-43C6-A90D-C211336F204C}" type="datetimeFigureOut">
              <a:rPr lang="ru-RU" smtClean="0"/>
              <a:pPr/>
              <a:t>28.07.2020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02080396-2FE9-42EE-935B-9ABFD6F52F74}" type="slidenum">
              <a:rPr lang="ru-RU" smtClean="0"/>
              <a:pPr/>
              <a:t>‹#›</a:t>
            </a:fld>
            <a:endParaRPr lang="ru-RU"/>
          </a:p>
        </p:txBody>
      </p:sp>
    </p:spTree>
    <p:extLst>
      <p:ext uri="{BB962C8B-B14F-4D97-AF65-F5344CB8AC3E}">
        <p14:creationId xmlns:p14="http://schemas.microsoft.com/office/powerpoint/2010/main" val="34111247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058D2C84-1E6D-43C6-A90D-C211336F204C}" type="datetimeFigureOut">
              <a:rPr lang="ru-RU" smtClean="0"/>
              <a:pPr/>
              <a:t>28.07.2020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02080396-2FE9-42EE-935B-9ABFD6F52F74}" type="slidenum">
              <a:rPr lang="ru-RU" smtClean="0"/>
              <a:pPr/>
              <a:t>‹#›</a:t>
            </a:fld>
            <a:endParaRPr lang="ru-RU"/>
          </a:p>
        </p:txBody>
      </p:sp>
    </p:spTree>
    <p:extLst>
      <p:ext uri="{BB962C8B-B14F-4D97-AF65-F5344CB8AC3E}">
        <p14:creationId xmlns:p14="http://schemas.microsoft.com/office/powerpoint/2010/main" val="11548741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58D2C84-1E6D-43C6-A90D-C211336F204C}" type="datetimeFigureOut">
              <a:rPr lang="ru-RU" smtClean="0"/>
              <a:pPr/>
              <a:t>28.07.2020</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2080396-2FE9-42EE-935B-9ABFD6F52F74}" type="slidenum">
              <a:rPr lang="ru-RU" smtClean="0"/>
              <a:pPr/>
              <a:t>‹#›</a:t>
            </a:fld>
            <a:endParaRPr lang="ru-RU"/>
          </a:p>
        </p:txBody>
      </p:sp>
    </p:spTree>
    <p:extLst>
      <p:ext uri="{BB962C8B-B14F-4D97-AF65-F5344CB8AC3E}">
        <p14:creationId xmlns:p14="http://schemas.microsoft.com/office/powerpoint/2010/main" val="387866799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55576" y="2132856"/>
            <a:ext cx="7772400" cy="1470025"/>
          </a:xfrm>
        </p:spPr>
        <p:txBody>
          <a:bodyPr>
            <a:normAutofit fontScale="90000"/>
          </a:bodyPr>
          <a:lstStyle/>
          <a:p>
            <a:r>
              <a:rPr lang="ru-RU" sz="3600" dirty="0" smtClean="0">
                <a:solidFill>
                  <a:srgbClr val="0070C0"/>
                </a:solidFill>
              </a:rPr>
              <a:t/>
            </a:r>
            <a:br>
              <a:rPr lang="ru-RU" sz="3600" dirty="0" smtClean="0">
                <a:solidFill>
                  <a:srgbClr val="0070C0"/>
                </a:solidFill>
              </a:rPr>
            </a:br>
            <a:r>
              <a:rPr lang="ru-RU" sz="3600" dirty="0">
                <a:solidFill>
                  <a:srgbClr val="0070C0"/>
                </a:solidFill>
              </a:rPr>
              <a:t/>
            </a:r>
            <a:br>
              <a:rPr lang="ru-RU" sz="3600" dirty="0">
                <a:solidFill>
                  <a:srgbClr val="0070C0"/>
                </a:solidFill>
              </a:rPr>
            </a:br>
            <a:r>
              <a:rPr lang="ru-RU" sz="3600" dirty="0" smtClean="0">
                <a:solidFill>
                  <a:srgbClr val="0070C0"/>
                </a:solidFill>
              </a:rPr>
              <a:t/>
            </a:r>
            <a:br>
              <a:rPr lang="ru-RU" sz="3600" dirty="0" smtClean="0">
                <a:solidFill>
                  <a:srgbClr val="0070C0"/>
                </a:solidFill>
              </a:rPr>
            </a:br>
            <a:r>
              <a:rPr lang="ru-RU" sz="3600" b="1" dirty="0" smtClean="0">
                <a:solidFill>
                  <a:srgbClr val="C00000"/>
                </a:solidFill>
              </a:rPr>
              <a:t>Математические игры для развития интеллектуальных способностей детей</a:t>
            </a:r>
            <a:r>
              <a:rPr lang="ru-RU" dirty="0" smtClean="0"/>
              <a:t/>
            </a:r>
            <a:br>
              <a:rPr lang="ru-RU" dirty="0" smtClean="0"/>
            </a:br>
            <a:r>
              <a:rPr lang="ru-RU" dirty="0"/>
              <a:t/>
            </a:r>
            <a:br>
              <a:rPr lang="ru-RU" dirty="0"/>
            </a:br>
            <a:r>
              <a:rPr lang="ru-RU" dirty="0" smtClean="0"/>
              <a:t>                         </a:t>
            </a:r>
            <a:br>
              <a:rPr lang="ru-RU" dirty="0" smtClean="0"/>
            </a:br>
            <a:r>
              <a:rPr lang="ru-RU" dirty="0">
                <a:solidFill>
                  <a:srgbClr val="FF0000"/>
                </a:solidFill>
              </a:rPr>
              <a:t> </a:t>
            </a:r>
            <a:r>
              <a:rPr lang="ru-RU" dirty="0" smtClean="0">
                <a:solidFill>
                  <a:srgbClr val="FF0000"/>
                </a:solidFill>
              </a:rPr>
              <a:t>                       </a:t>
            </a:r>
            <a:r>
              <a:rPr lang="ru-RU" sz="2700" b="1" dirty="0" smtClean="0">
                <a:solidFill>
                  <a:srgbClr val="FF0000"/>
                </a:solidFill>
              </a:rPr>
              <a:t>Воспитатель: Сартакова Л.В.</a:t>
            </a:r>
            <a:endParaRPr lang="ru-RU" sz="2700" b="1" dirty="0">
              <a:solidFill>
                <a:srgbClr val="FF0000"/>
              </a:solidFill>
            </a:endParaRPr>
          </a:p>
        </p:txBody>
      </p:sp>
    </p:spTree>
    <p:extLst>
      <p:ext uri="{BB962C8B-B14F-4D97-AF65-F5344CB8AC3E}">
        <p14:creationId xmlns:p14="http://schemas.microsoft.com/office/powerpoint/2010/main" val="346144578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Прямоугольник 5"/>
          <p:cNvSpPr/>
          <p:nvPr/>
        </p:nvSpPr>
        <p:spPr>
          <a:xfrm>
            <a:off x="683568" y="260648"/>
            <a:ext cx="7920880" cy="5632311"/>
          </a:xfrm>
          <a:prstGeom prst="rect">
            <a:avLst/>
          </a:prstGeom>
        </p:spPr>
        <p:txBody>
          <a:bodyPr wrap="square">
            <a:spAutoFit/>
          </a:bodyPr>
          <a:lstStyle/>
          <a:p>
            <a:endParaRPr lang="ru-RU" dirty="0" smtClean="0"/>
          </a:p>
          <a:p>
            <a:r>
              <a:rPr lang="ru-RU" b="1" dirty="0" smtClean="0"/>
              <a:t>Вот пример одной из игр </a:t>
            </a:r>
            <a:r>
              <a:rPr lang="ru-RU" b="1" smtClean="0"/>
              <a:t>с блоками Дьенеша. </a:t>
            </a:r>
          </a:p>
          <a:p>
            <a:r>
              <a:rPr lang="ru-RU" b="1" dirty="0" smtClean="0"/>
              <a:t>Дидактическая </a:t>
            </a:r>
            <a:r>
              <a:rPr lang="ru-RU" b="1" dirty="0"/>
              <a:t>игра </a:t>
            </a:r>
            <a:r>
              <a:rPr lang="ru-RU" b="1" i="1" dirty="0"/>
              <a:t>«Найди»</a:t>
            </a:r>
            <a:endParaRPr lang="ru-RU" b="1" dirty="0"/>
          </a:p>
          <a:p>
            <a:r>
              <a:rPr lang="ru-RU" b="1" u="sng" dirty="0"/>
              <a:t>Задачи</a:t>
            </a:r>
            <a:r>
              <a:rPr lang="ru-RU" b="1" dirty="0"/>
              <a:t>:</a:t>
            </a:r>
          </a:p>
          <a:p>
            <a:r>
              <a:rPr lang="ru-RU" dirty="0"/>
              <a:t>1. Знакомить с логическими </a:t>
            </a:r>
            <a:r>
              <a:rPr lang="ru-RU" b="1" dirty="0"/>
              <a:t>блоками</a:t>
            </a:r>
            <a:endParaRPr lang="ru-RU" dirty="0"/>
          </a:p>
          <a:p>
            <a:r>
              <a:rPr lang="ru-RU" dirty="0"/>
              <a:t>2. Закрепить название геометрических фигур, основные цвета, понятия </a:t>
            </a:r>
            <a:r>
              <a:rPr lang="ru-RU" i="1" dirty="0"/>
              <a:t>«большой - маленький»</a:t>
            </a:r>
            <a:r>
              <a:rPr lang="ru-RU" dirty="0"/>
              <a:t>, </a:t>
            </a:r>
            <a:r>
              <a:rPr lang="ru-RU" i="1" dirty="0"/>
              <a:t>«толстый – тонкий»</a:t>
            </a:r>
            <a:endParaRPr lang="ru-RU" dirty="0"/>
          </a:p>
          <a:p>
            <a:r>
              <a:rPr lang="ru-RU" dirty="0"/>
              <a:t>3. Развивать умения сравнивать геометрические фигуры между собой, выявляя общий признак и находить фигуру по заданному признаку.</a:t>
            </a:r>
          </a:p>
          <a:p>
            <a:r>
              <a:rPr lang="ru-RU" b="1" u="sng" dirty="0"/>
              <a:t>Материал</a:t>
            </a:r>
            <a:r>
              <a:rPr lang="ru-RU" b="1" dirty="0"/>
              <a:t>: </a:t>
            </a:r>
            <a:r>
              <a:rPr lang="ru-RU" dirty="0"/>
              <a:t>Набор логических </a:t>
            </a:r>
            <a:r>
              <a:rPr lang="ru-RU" b="1" dirty="0"/>
              <a:t>блоков Дьенеша</a:t>
            </a:r>
            <a:endParaRPr lang="ru-RU" dirty="0"/>
          </a:p>
          <a:p>
            <a:r>
              <a:rPr lang="ru-RU" b="1" u="sng" dirty="0"/>
              <a:t>Ход игры</a:t>
            </a:r>
            <a:r>
              <a:rPr lang="ru-RU" b="1" dirty="0"/>
              <a:t>: </a:t>
            </a:r>
            <a:r>
              <a:rPr lang="ru-RU" dirty="0"/>
              <a:t>Педагог дает детям задания – «Найди все фигуры (</a:t>
            </a:r>
            <a:r>
              <a:rPr lang="ru-RU" b="1" dirty="0"/>
              <a:t>блоки</a:t>
            </a:r>
            <a:r>
              <a:rPr lang="ru-RU" dirty="0"/>
              <a:t>, как эта по цвету </a:t>
            </a:r>
            <a:r>
              <a:rPr lang="ru-RU" i="1" dirty="0"/>
              <a:t>(по размеру, форме)</a:t>
            </a:r>
            <a:r>
              <a:rPr lang="ru-RU" dirty="0"/>
              <a:t>. Найди не такую фигуру, как эта по цвету </a:t>
            </a:r>
            <a:r>
              <a:rPr lang="ru-RU" i="1" dirty="0"/>
              <a:t>(по форме, размеру)</a:t>
            </a:r>
            <a:r>
              <a:rPr lang="ru-RU" dirty="0"/>
              <a:t>. Найди все такие фигуры, как эта по цвету и форме </a:t>
            </a:r>
            <a:r>
              <a:rPr lang="ru-RU" i="1" dirty="0"/>
              <a:t>(по форме и размеру, по размеру и цвету)</a:t>
            </a:r>
            <a:r>
              <a:rPr lang="ru-RU" dirty="0"/>
              <a:t>. Найди не такие фигуры, как эта по цвету и размеру </a:t>
            </a:r>
            <a:r>
              <a:rPr lang="ru-RU" i="1" dirty="0"/>
              <a:t>(по цвету и форме, по форме и размеру; по цвету, размеру и форме)</a:t>
            </a:r>
            <a:r>
              <a:rPr lang="ru-RU" dirty="0"/>
              <a:t>. Найди такие же, как эта по цвету, но другой формы или такие же по форме, но другого размера, или такие же по размеру, но другого цвета. Найди такую же, как предъявляемая фигура, по цвету и форме, но другие по размеру (такие же по размеру и цвету, но другие по форме; такие же по форме и размеру, но другого цвета).</a:t>
            </a:r>
          </a:p>
        </p:txBody>
      </p:sp>
    </p:spTree>
    <p:extLst>
      <p:ext uri="{BB962C8B-B14F-4D97-AF65-F5344CB8AC3E}">
        <p14:creationId xmlns:p14="http://schemas.microsoft.com/office/powerpoint/2010/main" val="353854209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60649"/>
            <a:ext cx="7772400" cy="4896543"/>
          </a:xfrm>
        </p:spPr>
        <p:txBody>
          <a:bodyPr>
            <a:normAutofit fontScale="90000"/>
          </a:bodyPr>
          <a:lstStyle/>
          <a:p>
            <a:pPr algn="l"/>
            <a:r>
              <a:rPr lang="ru-RU" sz="3100" b="1" dirty="0" smtClean="0">
                <a:solidFill>
                  <a:schemeClr val="accent2"/>
                </a:solidFill>
              </a:rPr>
              <a:t>Головоломки на составление геометрических фигур на плоскости: </a:t>
            </a:r>
            <a:br>
              <a:rPr lang="ru-RU" sz="3100" b="1" dirty="0" smtClean="0">
                <a:solidFill>
                  <a:schemeClr val="accent2"/>
                </a:solidFill>
              </a:rPr>
            </a:br>
            <a:r>
              <a:rPr lang="ru-RU" sz="2700" b="1" dirty="0" smtClean="0">
                <a:solidFill>
                  <a:schemeClr val="accent2"/>
                </a:solidFill>
              </a:rPr>
              <a:t>«Танграм»</a:t>
            </a:r>
            <a:br>
              <a:rPr lang="ru-RU" sz="2700" b="1" dirty="0" smtClean="0">
                <a:solidFill>
                  <a:schemeClr val="accent2"/>
                </a:solidFill>
              </a:rPr>
            </a:br>
            <a:r>
              <a:rPr lang="ru-RU" sz="2700" b="1" dirty="0" smtClean="0">
                <a:solidFill>
                  <a:schemeClr val="accent2"/>
                </a:solidFill>
              </a:rPr>
              <a:t>«Пифагор»</a:t>
            </a:r>
            <a:br>
              <a:rPr lang="ru-RU" sz="2700" b="1" dirty="0" smtClean="0">
                <a:solidFill>
                  <a:schemeClr val="accent2"/>
                </a:solidFill>
              </a:rPr>
            </a:br>
            <a:r>
              <a:rPr lang="ru-RU" sz="2700" b="1" dirty="0" smtClean="0">
                <a:solidFill>
                  <a:schemeClr val="accent2"/>
                </a:solidFill>
              </a:rPr>
              <a:t>«Монгольская игра»</a:t>
            </a:r>
            <a:br>
              <a:rPr lang="ru-RU" sz="2700" b="1" dirty="0" smtClean="0">
                <a:solidFill>
                  <a:schemeClr val="accent2"/>
                </a:solidFill>
              </a:rPr>
            </a:br>
            <a:r>
              <a:rPr lang="ru-RU" sz="2700" b="1" dirty="0" smtClean="0">
                <a:solidFill>
                  <a:schemeClr val="accent2"/>
                </a:solidFill>
              </a:rPr>
              <a:t>«Колумбово яйцо»</a:t>
            </a:r>
            <a:br>
              <a:rPr lang="ru-RU" sz="2700" b="1" dirty="0" smtClean="0">
                <a:solidFill>
                  <a:schemeClr val="accent2"/>
                </a:solidFill>
              </a:rPr>
            </a:br>
            <a:r>
              <a:rPr lang="ru-RU" sz="2700" b="1" dirty="0" smtClean="0">
                <a:solidFill>
                  <a:schemeClr val="accent2"/>
                </a:solidFill>
              </a:rPr>
              <a:t>«Волшебный круг»</a:t>
            </a:r>
            <a:br>
              <a:rPr lang="ru-RU" sz="2700" b="1" dirty="0" smtClean="0">
                <a:solidFill>
                  <a:schemeClr val="accent2"/>
                </a:solidFill>
              </a:rPr>
            </a:br>
            <a:r>
              <a:rPr lang="ru-RU" sz="2700" b="1" dirty="0" smtClean="0">
                <a:solidFill>
                  <a:schemeClr val="accent2"/>
                </a:solidFill>
              </a:rPr>
              <a:t>«Сфинкс»</a:t>
            </a:r>
            <a:br>
              <a:rPr lang="ru-RU" sz="2700" b="1" dirty="0" smtClean="0">
                <a:solidFill>
                  <a:schemeClr val="accent2"/>
                </a:solidFill>
              </a:rPr>
            </a:br>
            <a:r>
              <a:rPr lang="ru-RU" sz="2700" b="1" dirty="0" smtClean="0">
                <a:solidFill>
                  <a:schemeClr val="accent2"/>
                </a:solidFill>
              </a:rPr>
              <a:t>«Листик»</a:t>
            </a:r>
            <a:br>
              <a:rPr lang="ru-RU" sz="2700" b="1" dirty="0" smtClean="0">
                <a:solidFill>
                  <a:schemeClr val="accent2"/>
                </a:solidFill>
              </a:rPr>
            </a:br>
            <a:r>
              <a:rPr lang="ru-RU" sz="2700" b="1" dirty="0" smtClean="0">
                <a:solidFill>
                  <a:schemeClr val="accent2"/>
                </a:solidFill>
              </a:rPr>
              <a:t> «Вьетнамская игра» </a:t>
            </a:r>
            <a:br>
              <a:rPr lang="ru-RU" sz="2700" b="1" dirty="0" smtClean="0">
                <a:solidFill>
                  <a:schemeClr val="accent2"/>
                </a:solidFill>
              </a:rPr>
            </a:br>
            <a:r>
              <a:rPr lang="ru-RU" sz="2700" b="1" dirty="0" smtClean="0">
                <a:solidFill>
                  <a:schemeClr val="accent2"/>
                </a:solidFill>
              </a:rPr>
              <a:t>«Пентамино»</a:t>
            </a:r>
            <a:br>
              <a:rPr lang="ru-RU" sz="2700" b="1" dirty="0" smtClean="0">
                <a:solidFill>
                  <a:schemeClr val="accent2"/>
                </a:solidFill>
              </a:rPr>
            </a:br>
            <a:r>
              <a:rPr lang="ru-RU" sz="2000" dirty="0" smtClean="0">
                <a:solidFill>
                  <a:schemeClr val="accent2"/>
                </a:solidFill>
              </a:rPr>
              <a:t/>
            </a:r>
            <a:br>
              <a:rPr lang="ru-RU" sz="2000" dirty="0" smtClean="0">
                <a:solidFill>
                  <a:schemeClr val="accent2"/>
                </a:solidFill>
              </a:rPr>
            </a:br>
            <a:r>
              <a:rPr lang="ru-RU" sz="2000" dirty="0" smtClean="0">
                <a:solidFill>
                  <a:schemeClr val="accent2"/>
                </a:solidFill>
              </a:rPr>
              <a:t/>
            </a:r>
            <a:br>
              <a:rPr lang="ru-RU" sz="2000" dirty="0" smtClean="0">
                <a:solidFill>
                  <a:schemeClr val="accent2"/>
                </a:solidFill>
              </a:rPr>
            </a:br>
            <a:r>
              <a:rPr lang="ru-RU" sz="2000" dirty="0" smtClean="0">
                <a:solidFill>
                  <a:schemeClr val="accent2"/>
                </a:solidFill>
              </a:rPr>
              <a:t/>
            </a:r>
            <a:br>
              <a:rPr lang="ru-RU" sz="2000" dirty="0" smtClean="0">
                <a:solidFill>
                  <a:schemeClr val="accent2"/>
                </a:solidFill>
              </a:rPr>
            </a:br>
            <a:endParaRPr lang="ru-RU" sz="2000" dirty="0">
              <a:solidFill>
                <a:schemeClr val="accent2"/>
              </a:solidFill>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r>
              <a:rPr lang="ru-RU" dirty="0" err="1" smtClean="0"/>
              <a:t>етн</a:t>
            </a:r>
            <a:endParaRPr lang="ru-RU" dirty="0"/>
          </a:p>
        </p:txBody>
      </p:sp>
      <p:sp>
        <p:nvSpPr>
          <p:cNvPr id="3" name="Подзаголовок 2"/>
          <p:cNvSpPr>
            <a:spLocks noGrp="1"/>
          </p:cNvSpPr>
          <p:nvPr>
            <p:ph type="subTitle" idx="1"/>
          </p:nvPr>
        </p:nvSpPr>
        <p:spPr/>
        <p:txBody>
          <a:bodyPr/>
          <a:lstStyle/>
          <a:p>
            <a:endParaRPr lang="ru-RU"/>
          </a:p>
        </p:txBody>
      </p:sp>
      <p:pic>
        <p:nvPicPr>
          <p:cNvPr id="4" name="Picture 2" descr="C:\Users\Пользователь\Downloads\img6.jpg"/>
          <p:cNvPicPr>
            <a:picLocks noGrp="1" noChangeAspect="1" noChangeArrowheads="1"/>
          </p:cNvPicPr>
          <p:nvPr>
            <p:ph idx="1"/>
          </p:nvPr>
        </p:nvPicPr>
        <p:blipFill>
          <a:blip r:embed="rId2" cstate="email">
            <a:extLst>
              <a:ext uri="{28A0092B-C50C-407E-A947-70E740481C1C}">
                <a14:useLocalDpi xmlns:a14="http://schemas.microsoft.com/office/drawing/2010/main"/>
              </a:ext>
            </a:extLst>
          </a:blip>
          <a:srcRect/>
          <a:stretch>
            <a:fillRect/>
          </a:stretch>
        </p:blipFill>
        <p:spPr bwMode="auto">
          <a:xfrm>
            <a:off x="1331640" y="476672"/>
            <a:ext cx="7272808" cy="5538010"/>
          </a:xfrm>
          <a:prstGeom prst="rect">
            <a:avLst/>
          </a:prstGeom>
          <a:noFill/>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4450506"/>
          </a:xfrm>
        </p:spPr>
        <p:txBody>
          <a:bodyPr>
            <a:noAutofit/>
          </a:bodyPr>
          <a:lstStyle/>
          <a:p>
            <a:pPr algn="l"/>
            <a:endParaRPr lang="ru-RU" sz="1800" dirty="0"/>
          </a:p>
        </p:txBody>
      </p:sp>
      <p:pic>
        <p:nvPicPr>
          <p:cNvPr id="1026" name="Picture 2" descr="C:\Users\Пользователь\Downloads\img9.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755576" y="476672"/>
            <a:ext cx="7256874" cy="5442655"/>
          </a:xfrm>
          <a:prstGeom prst="rect">
            <a:avLst/>
          </a:prstGeom>
          <a:noFill/>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endParaRPr lang="ru-RU" dirty="0"/>
          </a:p>
        </p:txBody>
      </p:sp>
      <p:pic>
        <p:nvPicPr>
          <p:cNvPr id="3074" name="Picture 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07504" y="32792"/>
            <a:ext cx="8890893" cy="66677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9435523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Пользователь\Downloads\019.jpg"/>
          <p:cNvPicPr>
            <a:picLocks noGrp="1" noChangeAspect="1" noChangeArrowheads="1"/>
          </p:cNvPicPr>
          <p:nvPr>
            <p:ph idx="1"/>
          </p:nvPr>
        </p:nvPicPr>
        <p:blipFill>
          <a:blip r:embed="rId2" cstate="email">
            <a:extLst>
              <a:ext uri="{28A0092B-C50C-407E-A947-70E740481C1C}">
                <a14:useLocalDpi xmlns:a14="http://schemas.microsoft.com/office/drawing/2010/main"/>
              </a:ext>
            </a:extLst>
          </a:blip>
          <a:srcRect/>
          <a:stretch>
            <a:fillRect/>
          </a:stretch>
        </p:blipFill>
        <p:spPr bwMode="auto">
          <a:xfrm>
            <a:off x="607376" y="332657"/>
            <a:ext cx="7296811" cy="5472608"/>
          </a:xfrm>
          <a:prstGeom prst="rect">
            <a:avLst/>
          </a:prstGeom>
          <a:noFill/>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Пользователь\Downloads\img17.jpg"/>
          <p:cNvPicPr>
            <a:picLocks noGrp="1" noChangeAspect="1" noChangeArrowheads="1"/>
          </p:cNvPicPr>
          <p:nvPr>
            <p:ph idx="1"/>
          </p:nvPr>
        </p:nvPicPr>
        <p:blipFill>
          <a:blip r:embed="rId2" cstate="email">
            <a:extLst>
              <a:ext uri="{28A0092B-C50C-407E-A947-70E740481C1C}">
                <a14:useLocalDpi xmlns:a14="http://schemas.microsoft.com/office/drawing/2010/main"/>
              </a:ext>
            </a:extLst>
          </a:blip>
          <a:srcRect/>
          <a:stretch>
            <a:fillRect/>
          </a:stretch>
        </p:blipFill>
        <p:spPr bwMode="auto">
          <a:xfrm>
            <a:off x="611560" y="548680"/>
            <a:ext cx="7632848" cy="5724636"/>
          </a:xfrm>
          <a:prstGeom prst="rect">
            <a:avLst/>
          </a:prstGeom>
          <a:noFill/>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Пользователь\Downloads\img7.jpg"/>
          <p:cNvPicPr>
            <a:picLocks noGrp="1" noChangeAspect="1" noChangeArrowheads="1"/>
          </p:cNvPicPr>
          <p:nvPr>
            <p:ph idx="1"/>
          </p:nvPr>
        </p:nvPicPr>
        <p:blipFill>
          <a:blip r:embed="rId2" cstate="email">
            <a:extLst>
              <a:ext uri="{28A0092B-C50C-407E-A947-70E740481C1C}">
                <a14:useLocalDpi xmlns:a14="http://schemas.microsoft.com/office/drawing/2010/main"/>
              </a:ext>
            </a:extLst>
          </a:blip>
          <a:srcRect/>
          <a:stretch>
            <a:fillRect/>
          </a:stretch>
        </p:blipFill>
        <p:spPr bwMode="auto">
          <a:xfrm>
            <a:off x="854431" y="404665"/>
            <a:ext cx="7584842" cy="5688632"/>
          </a:xfrm>
          <a:prstGeom prst="rect">
            <a:avLst/>
          </a:prstGeom>
          <a:noFill/>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Users\Пользователь\Downloads\img4.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539552" y="332656"/>
            <a:ext cx="7992888" cy="5994666"/>
          </a:xfrm>
          <a:prstGeom prst="rect">
            <a:avLst/>
          </a:prstGeom>
          <a:noFill/>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C:\Users\Пользователь\Downloads\img10.jpg"/>
          <p:cNvPicPr>
            <a:picLocks noGrp="1" noChangeAspect="1" noChangeArrowheads="1"/>
          </p:cNvPicPr>
          <p:nvPr>
            <p:ph idx="1"/>
          </p:nvPr>
        </p:nvPicPr>
        <p:blipFill>
          <a:blip r:embed="rId2" cstate="email">
            <a:extLst>
              <a:ext uri="{28A0092B-C50C-407E-A947-70E740481C1C}">
                <a14:useLocalDpi xmlns:a14="http://schemas.microsoft.com/office/drawing/2010/main"/>
              </a:ext>
            </a:extLst>
          </a:blip>
          <a:srcRect/>
          <a:stretch>
            <a:fillRect/>
          </a:stretch>
        </p:blipFill>
        <p:spPr bwMode="auto">
          <a:xfrm>
            <a:off x="683568" y="548680"/>
            <a:ext cx="7632848" cy="5724636"/>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3568" y="2132856"/>
            <a:ext cx="7772400" cy="1470025"/>
          </a:xfrm>
        </p:spPr>
        <p:txBody>
          <a:bodyPr>
            <a:normAutofit fontScale="90000"/>
          </a:bodyPr>
          <a:lstStyle/>
          <a:p>
            <a:pPr algn="l"/>
            <a:r>
              <a:rPr lang="ru-RU" sz="2700" b="1" dirty="0" smtClean="0"/>
              <a:t>Актуальность. </a:t>
            </a:r>
            <a:r>
              <a:rPr lang="ru-RU" sz="2200" dirty="0" smtClean="0"/>
              <a:t>Одним </a:t>
            </a:r>
            <a:r>
              <a:rPr lang="ru-RU" sz="2200" dirty="0"/>
              <a:t>из основных показателей готовности ребенка к успешному обучению является развитие интеллектуально-познавательных способностей. Часто бывает так, что читающий, считающий и пишущий ребенок, начиная учиться, испытывают затруднения при выполнении заданий на логическое мышление. Поэтому в дошкольном возрасте важно сформировать у ребенка внимательность, умение рассуждать, анализировать и сравнивать, обобщать и выделять существенные признаки предметов, развить познавательную активность. Именно математическое содержание оптимально для развития интеллектуальных способностей, что приводит к активному развитию </a:t>
            </a:r>
            <a:r>
              <a:rPr lang="ru-RU" sz="2200" dirty="0" smtClean="0"/>
              <a:t>умственных </a:t>
            </a:r>
            <a:r>
              <a:rPr lang="ru-RU" sz="2200" dirty="0"/>
              <a:t>способностей ребенка</a:t>
            </a:r>
            <a:r>
              <a:rPr lang="ru-RU" dirty="0"/>
              <a:t/>
            </a:r>
            <a:br>
              <a:rPr lang="ru-RU" dirty="0"/>
            </a:br>
            <a:endParaRPr lang="ru-RU" dirty="0"/>
          </a:p>
        </p:txBody>
      </p:sp>
    </p:spTree>
    <p:extLst>
      <p:ext uri="{BB962C8B-B14F-4D97-AF65-F5344CB8AC3E}">
        <p14:creationId xmlns:p14="http://schemas.microsoft.com/office/powerpoint/2010/main" val="56770981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Пользователь\Downloads\028.jpg"/>
          <p:cNvPicPr>
            <a:picLocks noGrp="1" noChangeAspect="1" noChangeArrowheads="1"/>
          </p:cNvPicPr>
          <p:nvPr>
            <p:ph idx="1"/>
          </p:nvPr>
        </p:nvPicPr>
        <p:blipFill>
          <a:blip r:embed="rId2" cstate="email">
            <a:extLst>
              <a:ext uri="{28A0092B-C50C-407E-A947-70E740481C1C}">
                <a14:useLocalDpi xmlns:a14="http://schemas.microsoft.com/office/drawing/2010/main"/>
              </a:ext>
            </a:extLst>
          </a:blip>
          <a:srcRect/>
          <a:stretch>
            <a:fillRect/>
          </a:stretch>
        </p:blipFill>
        <p:spPr bwMode="auto">
          <a:xfrm>
            <a:off x="611560" y="404664"/>
            <a:ext cx="7995733" cy="5996800"/>
          </a:xfrm>
          <a:prstGeom prst="rect">
            <a:avLst/>
          </a:prstGeom>
          <a:noFill/>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C:\Users\Пользователь\Downloads\0053-053-Pentamino.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323528" y="260648"/>
            <a:ext cx="8388424" cy="6291318"/>
          </a:xfrm>
          <a:prstGeom prst="rect">
            <a:avLst/>
          </a:prstGeom>
          <a:noFill/>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404665"/>
            <a:ext cx="7772400" cy="792087"/>
          </a:xfrm>
        </p:spPr>
        <p:txBody>
          <a:bodyPr/>
          <a:lstStyle/>
          <a:p>
            <a:r>
              <a:rPr lang="ru-RU" b="1" dirty="0" smtClean="0">
                <a:solidFill>
                  <a:schemeClr val="accent2"/>
                </a:solidFill>
              </a:rPr>
              <a:t>Лабиринты</a:t>
            </a:r>
            <a:endParaRPr lang="ru-RU" b="1" dirty="0">
              <a:solidFill>
                <a:schemeClr val="accent2"/>
              </a:solidFill>
            </a:endParaRPr>
          </a:p>
        </p:txBody>
      </p:sp>
      <p:sp>
        <p:nvSpPr>
          <p:cNvPr id="3" name="Подзаголовок 2"/>
          <p:cNvSpPr>
            <a:spLocks noGrp="1"/>
          </p:cNvSpPr>
          <p:nvPr>
            <p:ph type="subTitle" idx="1"/>
          </p:nvPr>
        </p:nvSpPr>
        <p:spPr>
          <a:xfrm>
            <a:off x="899592" y="1196752"/>
            <a:ext cx="7920880" cy="4442048"/>
          </a:xfrm>
        </p:spPr>
        <p:txBody>
          <a:bodyPr>
            <a:normAutofit/>
          </a:bodyPr>
          <a:lstStyle/>
          <a:p>
            <a:pPr algn="l"/>
            <a:r>
              <a:rPr lang="ru-RU" sz="2000" b="1" dirty="0" smtClean="0">
                <a:solidFill>
                  <a:schemeClr val="tx1"/>
                </a:solidFill>
              </a:rPr>
              <a:t>Цель: </a:t>
            </a:r>
            <a:r>
              <a:rPr lang="ru-RU" sz="1800" dirty="0" smtClean="0">
                <a:solidFill>
                  <a:schemeClr val="tx1"/>
                </a:solidFill>
              </a:rPr>
              <a:t>способствуют развитию логического и пространственного мышления,  мелкой моторики, учит ребёнка анализировать, развивают зрительно-пространственную ориентировку.</a:t>
            </a:r>
          </a:p>
          <a:p>
            <a:pPr algn="l"/>
            <a:endParaRPr lang="ru-RU" sz="1800" dirty="0">
              <a:solidFill>
                <a:schemeClr val="tx1"/>
              </a:solidFill>
            </a:endParaRPr>
          </a:p>
        </p:txBody>
      </p:sp>
      <p:pic>
        <p:nvPicPr>
          <p:cNvPr id="4" name="Рисунок 3" descr="C:\Users\Пользователь\Downloads\575418_4.jpeg"/>
          <p:cNvPicPr/>
          <p:nvPr/>
        </p:nvPicPr>
        <p:blipFill>
          <a:blip r:embed="rId2" cstate="email">
            <a:extLst>
              <a:ext uri="{28A0092B-C50C-407E-A947-70E740481C1C}">
                <a14:useLocalDpi xmlns:a14="http://schemas.microsoft.com/office/drawing/2010/main"/>
              </a:ext>
            </a:extLst>
          </a:blip>
          <a:srcRect/>
          <a:stretch>
            <a:fillRect/>
          </a:stretch>
        </p:blipFill>
        <p:spPr bwMode="auto">
          <a:xfrm>
            <a:off x="1907704" y="2204864"/>
            <a:ext cx="5436369" cy="4104456"/>
          </a:xfrm>
          <a:prstGeom prst="rect">
            <a:avLst/>
          </a:prstGeom>
          <a:noFill/>
          <a:ln w="9525">
            <a:noFill/>
            <a:miter lim="800000"/>
            <a:headEnd/>
            <a:tailEnd/>
          </a:ln>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29208" y="548680"/>
            <a:ext cx="8229600" cy="490066"/>
          </a:xfrm>
        </p:spPr>
        <p:txBody>
          <a:bodyPr>
            <a:noAutofit/>
          </a:bodyPr>
          <a:lstStyle/>
          <a:p>
            <a:r>
              <a:rPr lang="ru-RU" sz="2800" b="1" dirty="0" smtClean="0">
                <a:solidFill>
                  <a:schemeClr val="accent2"/>
                </a:solidFill>
              </a:rPr>
              <a:t>Логические задачи</a:t>
            </a:r>
            <a:r>
              <a:rPr lang="ru-RU" sz="2800" dirty="0" smtClean="0"/>
              <a:t/>
            </a:r>
            <a:br>
              <a:rPr lang="ru-RU" sz="2800" dirty="0" smtClean="0"/>
            </a:br>
            <a:endParaRPr lang="ru-RU" sz="2800" dirty="0"/>
          </a:p>
        </p:txBody>
      </p:sp>
      <p:sp>
        <p:nvSpPr>
          <p:cNvPr id="3" name="Содержимое 2"/>
          <p:cNvSpPr>
            <a:spLocks noGrp="1"/>
          </p:cNvSpPr>
          <p:nvPr>
            <p:ph idx="1"/>
          </p:nvPr>
        </p:nvSpPr>
        <p:spPr>
          <a:xfrm>
            <a:off x="529208" y="980728"/>
            <a:ext cx="8229600" cy="1440160"/>
          </a:xfrm>
        </p:spPr>
        <p:txBody>
          <a:bodyPr>
            <a:normAutofit/>
          </a:bodyPr>
          <a:lstStyle/>
          <a:p>
            <a:pPr>
              <a:buNone/>
            </a:pPr>
            <a:r>
              <a:rPr lang="ru-RU" sz="1800" b="1" dirty="0" smtClean="0"/>
              <a:t>Цель: </a:t>
            </a:r>
            <a:r>
              <a:rPr lang="ru-RU" sz="1800" dirty="0" smtClean="0"/>
              <a:t>развивают интеллектуальные способности детей, логическое мышление.</a:t>
            </a:r>
            <a:endParaRPr lang="ru-RU" sz="1800" b="1" dirty="0"/>
          </a:p>
        </p:txBody>
      </p:sp>
      <p:sp>
        <p:nvSpPr>
          <p:cNvPr id="4" name="Прямоугольник 3"/>
          <p:cNvSpPr/>
          <p:nvPr/>
        </p:nvSpPr>
        <p:spPr>
          <a:xfrm>
            <a:off x="611560" y="1412776"/>
            <a:ext cx="7776864" cy="3693319"/>
          </a:xfrm>
          <a:prstGeom prst="rect">
            <a:avLst/>
          </a:prstGeom>
        </p:spPr>
        <p:txBody>
          <a:bodyPr wrap="square">
            <a:spAutoFit/>
          </a:bodyPr>
          <a:lstStyle/>
          <a:p>
            <a:r>
              <a:rPr lang="ru-RU" dirty="0" smtClean="0"/>
              <a:t>1)</a:t>
            </a:r>
            <a:r>
              <a:rPr lang="ru-RU" u="sng" dirty="0" smtClean="0"/>
              <a:t>Что тяжелее</a:t>
            </a:r>
            <a:r>
              <a:rPr lang="ru-RU" dirty="0" smtClean="0"/>
              <a:t>: килограмм ваты или килограмм железа?</a:t>
            </a:r>
          </a:p>
          <a:p>
            <a:endParaRPr lang="ru-RU" dirty="0" smtClean="0"/>
          </a:p>
          <a:p>
            <a:r>
              <a:rPr lang="ru-RU" dirty="0" smtClean="0"/>
              <a:t>2)</a:t>
            </a:r>
            <a:r>
              <a:rPr lang="ru-RU" u="sng" dirty="0" smtClean="0"/>
              <a:t>Что дольше длится</a:t>
            </a:r>
            <a:r>
              <a:rPr lang="ru-RU" dirty="0" smtClean="0"/>
              <a:t>: год или 12 месяцев?</a:t>
            </a:r>
          </a:p>
          <a:p>
            <a:endParaRPr lang="ru-RU" dirty="0" smtClean="0"/>
          </a:p>
          <a:p>
            <a:r>
              <a:rPr lang="ru-RU" dirty="0" smtClean="0"/>
              <a:t>3) Марина и Таня пили разные соки -виноградный и яблочный. Марина не пила яблочный сок. Какой сок пила Таня?</a:t>
            </a:r>
          </a:p>
          <a:p>
            <a:endParaRPr lang="ru-RU" dirty="0" smtClean="0"/>
          </a:p>
          <a:p>
            <a:r>
              <a:rPr lang="ru-RU" dirty="0" smtClean="0"/>
              <a:t>4)</a:t>
            </a:r>
            <a:r>
              <a:rPr lang="ru-RU" u="sng" dirty="0" smtClean="0"/>
              <a:t>Костя и Артем были одеты в куртки разного цвета</a:t>
            </a:r>
            <a:r>
              <a:rPr lang="ru-RU" dirty="0" smtClean="0"/>
              <a:t>: синюю и зеленую. Костя был одет не в синюю куртку. В куртку какого цвета был одет Артем?</a:t>
            </a:r>
          </a:p>
          <a:p>
            <a:endParaRPr lang="ru-RU" dirty="0" smtClean="0"/>
          </a:p>
          <a:p>
            <a:r>
              <a:rPr lang="ru-RU" dirty="0" smtClean="0"/>
              <a:t>5)Катя, </a:t>
            </a:r>
            <a:r>
              <a:rPr lang="ru-RU" u="sng" dirty="0" smtClean="0"/>
              <a:t>Галя и Оля рисовали героев из деревни Простоквашино</a:t>
            </a:r>
            <a:r>
              <a:rPr lang="ru-RU" dirty="0" smtClean="0"/>
              <a:t>: Печкина, Шарика и Матроскина. Кто кого нарисовал, если Катя не рисовала Печкина и Шарика, а Галя не рисовала Печкина? и т.д.</a:t>
            </a:r>
            <a:endParaRPr lang="ru-RU"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251520" y="188640"/>
            <a:ext cx="8496944" cy="5904655"/>
          </a:xfrm>
        </p:spPr>
        <p:txBody>
          <a:bodyPr>
            <a:noAutofit/>
          </a:bodyPr>
          <a:lstStyle/>
          <a:p>
            <a:pPr fontAlgn="base"/>
            <a:r>
              <a:rPr lang="ru-RU" sz="3600" b="1" dirty="0" smtClean="0">
                <a:solidFill>
                  <a:schemeClr val="accent2"/>
                </a:solidFill>
              </a:rPr>
              <a:t>Задачи на поиск закономерностей </a:t>
            </a:r>
            <a:r>
              <a:rPr lang="ru-RU" sz="2000" b="1" dirty="0" smtClean="0"/>
              <a:t/>
            </a:r>
            <a:br>
              <a:rPr lang="ru-RU" sz="2000" b="1" dirty="0" smtClean="0"/>
            </a:br>
            <a:r>
              <a:rPr lang="ru-RU" sz="2000" b="1" dirty="0" smtClean="0"/>
              <a:t/>
            </a:r>
            <a:br>
              <a:rPr lang="ru-RU" sz="2000" b="1" dirty="0" smtClean="0"/>
            </a:br>
            <a:r>
              <a:rPr lang="ru-RU" sz="2000" b="1" dirty="0" smtClean="0"/>
              <a:t>Цель: </a:t>
            </a:r>
            <a:r>
              <a:rPr lang="ru-RU" sz="2000" dirty="0" smtClean="0"/>
              <a:t>учат сравнивать, рассуждать, классифицировать, делать собственные выводы и фантазировать.</a:t>
            </a:r>
            <a:br>
              <a:rPr lang="ru-RU" sz="2000" dirty="0" smtClean="0"/>
            </a:br>
            <a:r>
              <a:rPr lang="ru-RU" sz="2000" dirty="0" smtClean="0"/>
              <a:t> Примеры задач по математике:</a:t>
            </a:r>
            <a:br>
              <a:rPr lang="ru-RU" sz="2000" dirty="0" smtClean="0"/>
            </a:br>
            <a:r>
              <a:rPr lang="ru-RU" sz="2000" dirty="0" smtClean="0"/>
              <a:t>восстановить закономерность — 0,10,110….11110 (1110);</a:t>
            </a:r>
            <a:br>
              <a:rPr lang="ru-RU" sz="2000" dirty="0" smtClean="0"/>
            </a:br>
            <a:r>
              <a:rPr lang="ru-RU" sz="2000" dirty="0" smtClean="0"/>
              <a:t>продолжить цифровой ряд: 23, 23, 21, 25, 19, 27 (17 и 29 — на 2 меньше и на 2 больше).</a:t>
            </a:r>
            <a:br>
              <a:rPr lang="ru-RU" sz="2000" dirty="0" smtClean="0"/>
            </a:br>
            <a:r>
              <a:rPr lang="ru-RU" sz="2000" dirty="0" smtClean="0"/>
              <a:t>Также могут быть задачи с выбором представленных вариантов ответа, из которых нужно найти верный результат.</a:t>
            </a:r>
            <a:br>
              <a:rPr lang="ru-RU" sz="2000" dirty="0" smtClean="0"/>
            </a:br>
            <a:r>
              <a:rPr lang="ru-RU" sz="2000" dirty="0" smtClean="0"/>
              <a:t>Например, продолжить ряд чисел: 29, 28, 26, 23.</a:t>
            </a:r>
            <a:br>
              <a:rPr lang="ru-RU" sz="2000" dirty="0" smtClean="0"/>
            </a:br>
            <a:r>
              <a:rPr lang="ru-RU" sz="2000" dirty="0" smtClean="0"/>
              <a:t>Варианты ответов:</a:t>
            </a:r>
            <a:br>
              <a:rPr lang="ru-RU" sz="2000" dirty="0" smtClean="0"/>
            </a:br>
            <a:r>
              <a:rPr lang="ru-RU" sz="2000" dirty="0" smtClean="0"/>
              <a:t>20, 17, 14…</a:t>
            </a:r>
            <a:br>
              <a:rPr lang="ru-RU" sz="2000" dirty="0" smtClean="0"/>
            </a:br>
            <a:r>
              <a:rPr lang="ru-RU" sz="2000" dirty="0" smtClean="0"/>
              <a:t>19, 14, 8…</a:t>
            </a:r>
            <a:br>
              <a:rPr lang="ru-RU" sz="2000" dirty="0" smtClean="0"/>
            </a:br>
            <a:r>
              <a:rPr lang="ru-RU" sz="2000" dirty="0" smtClean="0"/>
              <a:t>26, 28, 29…</a:t>
            </a:r>
            <a:br>
              <a:rPr lang="ru-RU" sz="2000" dirty="0" smtClean="0"/>
            </a:br>
            <a:r>
              <a:rPr lang="ru-RU" sz="2000" dirty="0" smtClean="0"/>
              <a:t>16, 10, 4…</a:t>
            </a:r>
            <a:endParaRPr lang="ru-RU" sz="2000"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48680"/>
            <a:ext cx="8229600" cy="868958"/>
          </a:xfrm>
        </p:spPr>
        <p:txBody>
          <a:bodyPr/>
          <a:lstStyle/>
          <a:p>
            <a:r>
              <a:rPr lang="ru-RU" b="1" dirty="0" smtClean="0">
                <a:solidFill>
                  <a:schemeClr val="accent2"/>
                </a:solidFill>
              </a:rPr>
              <a:t>Задачи - шутки</a:t>
            </a:r>
            <a:endParaRPr lang="ru-RU" b="1" dirty="0">
              <a:solidFill>
                <a:schemeClr val="accent2"/>
              </a:solidFill>
            </a:endParaRPr>
          </a:p>
        </p:txBody>
      </p:sp>
      <p:sp>
        <p:nvSpPr>
          <p:cNvPr id="3" name="Содержимое 2"/>
          <p:cNvSpPr>
            <a:spLocks noGrp="1"/>
          </p:cNvSpPr>
          <p:nvPr>
            <p:ph idx="1"/>
          </p:nvPr>
        </p:nvSpPr>
        <p:spPr/>
        <p:txBody>
          <a:bodyPr>
            <a:normAutofit fontScale="62500" lnSpcReduction="20000"/>
          </a:bodyPr>
          <a:lstStyle/>
          <a:p>
            <a:r>
              <a:rPr lang="ru-RU" dirty="0" smtClean="0"/>
              <a:t>1. Кто быстрее плавает утенок или цыпленок?</a:t>
            </a:r>
          </a:p>
          <a:p>
            <a:r>
              <a:rPr lang="ru-RU" dirty="0" smtClean="0"/>
              <a:t>2. Кто быстрее долетит до цветка бабочка или гусеница?</a:t>
            </a:r>
          </a:p>
          <a:p>
            <a:r>
              <a:rPr lang="ru-RU" dirty="0" smtClean="0"/>
              <a:t>3. На одном берегу утята на другом - цыплята. Посередине островок. Кто быстрее доплывет до острова?</a:t>
            </a:r>
          </a:p>
          <a:p>
            <a:r>
              <a:rPr lang="ru-RU" dirty="0" smtClean="0"/>
              <a:t>4. Над лесом летели три рыбки. Две приземлились. Сколько улетело?</a:t>
            </a:r>
          </a:p>
          <a:p>
            <a:r>
              <a:rPr lang="ru-RU" dirty="0" smtClean="0"/>
              <a:t>5.Катится по столу колесо: один угол у него красный, другой зеленый, третий желтый. Когда колесо докатится до края стола, какой цвет мы увидим?</a:t>
            </a:r>
          </a:p>
          <a:p>
            <a:r>
              <a:rPr lang="ru-RU" dirty="0" smtClean="0"/>
              <a:t>6. По морю плыл большой, красивый паровоз. На палубе было много людей. Всем было хорошо. Как звали капитана?</a:t>
            </a:r>
          </a:p>
          <a:p>
            <a:r>
              <a:rPr lang="ru-RU" dirty="0" smtClean="0"/>
              <a:t>7. Летели два крокодила. Один красный, другой синий. Кто быстрее долетит?</a:t>
            </a:r>
          </a:p>
          <a:p>
            <a:r>
              <a:rPr lang="ru-RU" dirty="0" smtClean="0"/>
              <a:t>8. У мамы есть кот Пушок, дочка Даша и собачка Шарик. Сколько у мамы детей?</a:t>
            </a:r>
          </a:p>
          <a:p>
            <a:r>
              <a:rPr lang="ru-RU" dirty="0" smtClean="0"/>
              <a:t>9. Что едят крокодилы на северном полюсе?</a:t>
            </a:r>
            <a:endParaRPr lang="ru-RU"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3600" b="1" dirty="0" smtClean="0">
                <a:solidFill>
                  <a:schemeClr val="accent2"/>
                </a:solidFill>
              </a:rPr>
              <a:t>Задачи на пространственное мышление</a:t>
            </a:r>
            <a:endParaRPr lang="ru-RU" sz="3600" b="1" dirty="0">
              <a:solidFill>
                <a:schemeClr val="accent2"/>
              </a:solidFill>
            </a:endParaRPr>
          </a:p>
        </p:txBody>
      </p:sp>
      <p:sp>
        <p:nvSpPr>
          <p:cNvPr id="3" name="Содержимое 2"/>
          <p:cNvSpPr>
            <a:spLocks noGrp="1"/>
          </p:cNvSpPr>
          <p:nvPr>
            <p:ph idx="1"/>
          </p:nvPr>
        </p:nvSpPr>
        <p:spPr/>
        <p:txBody>
          <a:bodyPr>
            <a:normAutofit fontScale="55000" lnSpcReduction="20000"/>
          </a:bodyPr>
          <a:lstStyle/>
          <a:p>
            <a:pPr fontAlgn="base"/>
            <a:r>
              <a:rPr lang="ru-RU" dirty="0" smtClean="0"/>
              <a:t>Справа- слева. На картинке расположены рыбки, нужно раскрасить только те, которые плывут налево, а также посчитать их.</a:t>
            </a:r>
          </a:p>
          <a:p>
            <a:pPr fontAlgn="base"/>
            <a:r>
              <a:rPr lang="ru-RU" dirty="0" smtClean="0"/>
              <a:t>Расставь правильно. Дать ребенку различные предметы и предложить расставить их по указаниям: ближе, дальше, вперед, назад, влево, вправо.</a:t>
            </a:r>
          </a:p>
          <a:p>
            <a:pPr fontAlgn="base"/>
            <a:r>
              <a:rPr lang="ru-RU" dirty="0" smtClean="0"/>
              <a:t>Рисунок на спине. Рисовать на спине у ребенка различные предметы (рукой), а после спросить, что изображено.</a:t>
            </a:r>
          </a:p>
          <a:p>
            <a:pPr fontAlgn="base"/>
            <a:r>
              <a:rPr lang="ru-RU" dirty="0" smtClean="0"/>
              <a:t>Мешок. Сложить в непрозрачный пакет различные фигурки и попросить ребенка на ощупь угадать, что там лежит.</a:t>
            </a:r>
          </a:p>
          <a:p>
            <a:pPr fontAlgn="base"/>
            <a:r>
              <a:rPr lang="ru-RU" dirty="0" smtClean="0"/>
              <a:t>Самодельные кубики. Дать ребенку склеить кубики из готовых выкроек на бланках, а после сложить геометрическую фигуру.</a:t>
            </a:r>
          </a:p>
          <a:p>
            <a:pPr fontAlgn="base"/>
            <a:r>
              <a:rPr lang="ru-RU" dirty="0" smtClean="0"/>
              <a:t>Кубик. Складывать каждую стенку фигуры по цветам, предварительно смешав их.</a:t>
            </a:r>
          </a:p>
          <a:p>
            <a:pPr fontAlgn="base"/>
            <a:r>
              <a:rPr lang="ru-RU" dirty="0" smtClean="0"/>
              <a:t>Окно. На предложенных картинках ребенок ищет правильный вариант: вид окна изнутри, глядя при этом на дом снаружи.</a:t>
            </a:r>
          </a:p>
          <a:p>
            <a:pPr fontAlgn="base"/>
            <a:r>
              <a:rPr lang="ru-RU" dirty="0" smtClean="0"/>
              <a:t>Распечатать и играть. Предлагается макет самолета, где каждая часть представлена в двух вариантах — вид сбоку и сверху. Нужно правильно собрать и раскрасить поделку.</a:t>
            </a:r>
          </a:p>
          <a:p>
            <a:endParaRPr lang="ru-RU"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476672"/>
            <a:ext cx="8229600" cy="1656184"/>
          </a:xfrm>
        </p:spPr>
        <p:txBody>
          <a:bodyPr>
            <a:normAutofit fontScale="90000"/>
          </a:bodyPr>
          <a:lstStyle/>
          <a:p>
            <a:r>
              <a:rPr lang="ru-RU" b="1" dirty="0" smtClean="0">
                <a:solidFill>
                  <a:schemeClr val="accent2"/>
                </a:solidFill>
              </a:rPr>
              <a:t>Игры на составление объемных фигур из кубиков:</a:t>
            </a:r>
            <a:br>
              <a:rPr lang="ru-RU" b="1" dirty="0" smtClean="0">
                <a:solidFill>
                  <a:schemeClr val="accent2"/>
                </a:solidFill>
              </a:rPr>
            </a:br>
            <a:endParaRPr lang="ru-RU" b="1" dirty="0">
              <a:solidFill>
                <a:schemeClr val="accent2"/>
              </a:solidFill>
            </a:endParaRPr>
          </a:p>
        </p:txBody>
      </p:sp>
      <p:sp>
        <p:nvSpPr>
          <p:cNvPr id="3" name="Содержимое 2"/>
          <p:cNvSpPr>
            <a:spLocks noGrp="1"/>
          </p:cNvSpPr>
          <p:nvPr>
            <p:ph idx="1"/>
          </p:nvPr>
        </p:nvSpPr>
        <p:spPr/>
        <p:txBody>
          <a:bodyPr/>
          <a:lstStyle/>
          <a:p>
            <a:pPr>
              <a:buNone/>
            </a:pPr>
            <a:r>
              <a:rPr lang="ru-RU" sz="2800" b="1" dirty="0" smtClean="0">
                <a:solidFill>
                  <a:schemeClr val="accent2"/>
                </a:solidFill>
              </a:rPr>
              <a:t>Кубики «Сложи узор» (на плоскости)</a:t>
            </a:r>
          </a:p>
          <a:p>
            <a:pPr>
              <a:buNone/>
            </a:pPr>
            <a:r>
              <a:rPr lang="ru-RU" sz="2800" b="1" dirty="0" smtClean="0">
                <a:solidFill>
                  <a:schemeClr val="accent2"/>
                </a:solidFill>
              </a:rPr>
              <a:t>Кубики  «Хамелеон»</a:t>
            </a:r>
          </a:p>
          <a:p>
            <a:pPr>
              <a:buNone/>
            </a:pPr>
            <a:r>
              <a:rPr lang="ru-RU" sz="2800" b="1" dirty="0" smtClean="0">
                <a:solidFill>
                  <a:schemeClr val="accent2"/>
                </a:solidFill>
              </a:rPr>
              <a:t>Кубики для всех «Уголки»</a:t>
            </a:r>
          </a:p>
          <a:p>
            <a:pPr>
              <a:buNone/>
            </a:pPr>
            <a:endParaRPr lang="ru-RU"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2400" b="1" dirty="0" smtClean="0">
                <a:solidFill>
                  <a:schemeClr val="accent2"/>
                </a:solidFill>
              </a:rPr>
              <a:t>Кубики «Сложи узор» (по методике Б.П. Никитина)</a:t>
            </a:r>
            <a:endParaRPr lang="ru-RU" sz="2400" b="1" dirty="0">
              <a:solidFill>
                <a:schemeClr val="accent2"/>
              </a:solidFill>
            </a:endParaRPr>
          </a:p>
        </p:txBody>
      </p:sp>
      <p:sp>
        <p:nvSpPr>
          <p:cNvPr id="3" name="Содержимое 2"/>
          <p:cNvSpPr>
            <a:spLocks noGrp="1"/>
          </p:cNvSpPr>
          <p:nvPr>
            <p:ph idx="1"/>
          </p:nvPr>
        </p:nvSpPr>
        <p:spPr>
          <a:xfrm>
            <a:off x="1187624" y="1484784"/>
            <a:ext cx="6779096" cy="3340968"/>
          </a:xfrm>
        </p:spPr>
        <p:txBody>
          <a:bodyPr>
            <a:normAutofit fontScale="70000" lnSpcReduction="20000"/>
          </a:bodyPr>
          <a:lstStyle/>
          <a:p>
            <a:r>
              <a:rPr lang="ru-RU" dirty="0" smtClean="0"/>
              <a:t>Сначала учатся по узорам – заданиям складывать точно такой же узор из кубиков. Затем ставят обратную задачу: глядя на кубики, нарисовать узор, который они образуют. И, наконец, третье – придумывать новые узоры из 9 или 16 кубиков, каких еще нет в книге, т.е. выполнять уже творческую работу.</a:t>
            </a:r>
          </a:p>
          <a:p>
            <a:r>
              <a:rPr lang="ru-RU" dirty="0" smtClean="0"/>
              <a:t>В этой игре хорошо развивается способность детей к анализу и синтезу – эти важные мыслительные операции используются почти во всякой интеллектуальной деятельности. </a:t>
            </a:r>
            <a:endParaRPr lang="ru-RU"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Описание: D:\самообра\фотографии для аттестации\20200128_133741.jpg"/>
          <p:cNvPicPr/>
          <p:nvPr/>
        </p:nvPicPr>
        <p:blipFill>
          <a:blip r:embed="rId2" cstate="email">
            <a:extLst>
              <a:ext uri="{28A0092B-C50C-407E-A947-70E740481C1C}">
                <a14:useLocalDpi xmlns:a14="http://schemas.microsoft.com/office/drawing/2010/main"/>
              </a:ext>
            </a:extLst>
          </a:blip>
          <a:srcRect/>
          <a:stretch>
            <a:fillRect/>
          </a:stretch>
        </p:blipFill>
        <p:spPr bwMode="auto">
          <a:xfrm rot="5400000">
            <a:off x="377246" y="1304764"/>
            <a:ext cx="3240360" cy="3312368"/>
          </a:xfrm>
          <a:prstGeom prst="rect">
            <a:avLst/>
          </a:prstGeom>
          <a:noFill/>
          <a:ln w="9525">
            <a:noFill/>
            <a:miter lim="800000"/>
            <a:headEnd/>
            <a:tailEnd/>
          </a:ln>
        </p:spPr>
      </p:pic>
      <p:pic>
        <p:nvPicPr>
          <p:cNvPr id="3074" name="Рисунок 12" descr="20200625_133106"/>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rot="5400000">
            <a:off x="4644008" y="1412776"/>
            <a:ext cx="3312368" cy="3312368"/>
          </a:xfrm>
          <a:prstGeom prst="rect">
            <a:avLst/>
          </a:prstGeom>
          <a:noFill/>
          <a:ln w="9525">
            <a:noFill/>
            <a:miter lim="800000"/>
            <a:headEnd/>
            <a:tailEnd/>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normAutofit/>
          </a:bodyPr>
          <a:lstStyle/>
          <a:p>
            <a:r>
              <a:rPr lang="ru-RU" sz="2400" b="1" dirty="0" smtClean="0"/>
              <a:t>Цель работы: </a:t>
            </a:r>
            <a:r>
              <a:rPr lang="ru-RU" sz="2000" dirty="0" smtClean="0"/>
              <a:t>показать самые эффективные математические игры для развития интеллектуальных способностей детей.</a:t>
            </a:r>
            <a:endParaRPr lang="ru-RU" sz="2000" dirty="0"/>
          </a:p>
        </p:txBody>
      </p:sp>
    </p:spTree>
    <p:extLst>
      <p:ext uri="{BB962C8B-B14F-4D97-AF65-F5344CB8AC3E}">
        <p14:creationId xmlns:p14="http://schemas.microsoft.com/office/powerpoint/2010/main" val="318691196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116633"/>
            <a:ext cx="7772400" cy="504055"/>
          </a:xfrm>
        </p:spPr>
        <p:txBody>
          <a:bodyPr>
            <a:noAutofit/>
          </a:bodyPr>
          <a:lstStyle/>
          <a:p>
            <a:r>
              <a:rPr lang="ru-RU" sz="2800" b="1" dirty="0" smtClean="0">
                <a:solidFill>
                  <a:schemeClr val="accent2"/>
                </a:solidFill>
              </a:rPr>
              <a:t>Кубики Хамелеон</a:t>
            </a:r>
            <a:endParaRPr lang="ru-RU" sz="2800" b="1" dirty="0">
              <a:solidFill>
                <a:schemeClr val="accent2"/>
              </a:solidFill>
            </a:endParaRPr>
          </a:p>
        </p:txBody>
      </p:sp>
      <p:sp>
        <p:nvSpPr>
          <p:cNvPr id="3" name="Подзаголовок 2"/>
          <p:cNvSpPr>
            <a:spLocks noGrp="1"/>
          </p:cNvSpPr>
          <p:nvPr>
            <p:ph type="subTitle" idx="1"/>
          </p:nvPr>
        </p:nvSpPr>
        <p:spPr>
          <a:xfrm>
            <a:off x="611560" y="620688"/>
            <a:ext cx="8352928" cy="3024336"/>
          </a:xfrm>
        </p:spPr>
        <p:txBody>
          <a:bodyPr>
            <a:normAutofit/>
          </a:bodyPr>
          <a:lstStyle/>
          <a:p>
            <a:pPr algn="l"/>
            <a:r>
              <a:rPr lang="ru-RU" sz="1800" b="1" dirty="0" smtClean="0">
                <a:solidFill>
                  <a:schemeClr val="tx1"/>
                </a:solidFill>
                <a:latin typeface="Times New Roman" pitchFamily="18" charset="0"/>
                <a:cs typeface="Times New Roman" pitchFamily="18" charset="0"/>
              </a:rPr>
              <a:t>Кубики Хамелеон</a:t>
            </a:r>
            <a:r>
              <a:rPr lang="ru-RU" sz="1800" dirty="0" smtClean="0">
                <a:solidFill>
                  <a:schemeClr val="tx1"/>
                </a:solidFill>
                <a:latin typeface="Times New Roman" pitchFamily="18" charset="0"/>
                <a:cs typeface="Times New Roman" pitchFamily="18" charset="0"/>
              </a:rPr>
              <a:t> развивают пространственное мышление у ребенка. Кроме этого с ними просто интересно играть.</a:t>
            </a:r>
          </a:p>
          <a:p>
            <a:pPr algn="l"/>
            <a:r>
              <a:rPr lang="ru-RU" sz="1800" dirty="0" smtClean="0">
                <a:solidFill>
                  <a:schemeClr val="tx1"/>
                </a:solidFill>
                <a:latin typeface="Times New Roman" pitchFamily="18" charset="0"/>
                <a:cs typeface="Times New Roman" pitchFamily="18" charset="0"/>
              </a:rPr>
              <a:t>У </a:t>
            </a:r>
            <a:r>
              <a:rPr lang="ru-RU" sz="1800" b="1" dirty="0" smtClean="0">
                <a:solidFill>
                  <a:schemeClr val="tx1"/>
                </a:solidFill>
                <a:latin typeface="Times New Roman" pitchFamily="18" charset="0"/>
                <a:cs typeface="Times New Roman" pitchFamily="18" charset="0"/>
              </a:rPr>
              <a:t>кубика</a:t>
            </a:r>
            <a:r>
              <a:rPr lang="ru-RU" sz="1800" dirty="0" smtClean="0">
                <a:solidFill>
                  <a:schemeClr val="tx1"/>
                </a:solidFill>
                <a:latin typeface="Times New Roman" pitchFamily="18" charset="0"/>
                <a:cs typeface="Times New Roman" pitchFamily="18" charset="0"/>
              </a:rPr>
              <a:t> три стороны синего цвета, а другие три - желтого.</a:t>
            </a:r>
          </a:p>
          <a:p>
            <a:pPr algn="l"/>
            <a:r>
              <a:rPr lang="ru-RU" sz="1800" dirty="0" smtClean="0">
                <a:solidFill>
                  <a:schemeClr val="tx1"/>
                </a:solidFill>
                <a:latin typeface="Times New Roman" pitchFamily="18" charset="0"/>
                <a:cs typeface="Times New Roman" pitchFamily="18" charset="0"/>
              </a:rPr>
              <a:t>Суть игры состоит в воспроиз­ведении на плоскости построек по образцам. При этом надо соблюдать архитектурную точность, правильность взгляда с боку (слева или справа), правильность окраски спереди, сверху и сбоку (3D).</a:t>
            </a:r>
          </a:p>
          <a:p>
            <a:pPr algn="l"/>
            <a:r>
              <a:rPr lang="ru-RU" sz="1800" dirty="0" smtClean="0">
                <a:solidFill>
                  <a:schemeClr val="tx1"/>
                </a:solidFill>
                <a:latin typeface="Times New Roman" pitchFamily="18" charset="0"/>
                <a:cs typeface="Times New Roman" pitchFamily="18" charset="0"/>
              </a:rPr>
              <a:t>Для детей представляет трудность различение вида постройки слева от вида справа, а с помощью кубиков - ХАМЕЛЕОН взрослые могут помочь детям понять: когда мы рисуем объект в пространстве, то заглядываем или слева или справа. И от этого зависит вид рисунка.</a:t>
            </a:r>
            <a:endParaRPr lang="ru-RU" sz="1800" dirty="0">
              <a:solidFill>
                <a:schemeClr val="tx1"/>
              </a:solidFill>
              <a:latin typeface="Times New Roman" pitchFamily="18" charset="0"/>
              <a:cs typeface="Times New Roman" pitchFamily="18" charset="0"/>
            </a:endParaRPr>
          </a:p>
        </p:txBody>
      </p:sp>
      <p:pic>
        <p:nvPicPr>
          <p:cNvPr id="2050" name="Picture 2" descr="C:\Users\Пользователь\Downloads\kubiki-xameleon-6_enl.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2267744" y="3980422"/>
            <a:ext cx="3816424" cy="2544922"/>
          </a:xfrm>
          <a:prstGeom prst="rect">
            <a:avLst/>
          </a:prstGeom>
          <a:noFill/>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1026" name="Picture 2" descr="C:\Users\Пользователь\Downloads\340573964_438007009.pdf-73.jpg"/>
          <p:cNvPicPr>
            <a:picLocks noGrp="1" noChangeAspect="1" noChangeArrowheads="1"/>
          </p:cNvPicPr>
          <p:nvPr>
            <p:ph idx="1"/>
          </p:nvPr>
        </p:nvPicPr>
        <p:blipFill>
          <a:blip r:embed="rId3" cstate="print"/>
          <a:srcRect/>
          <a:stretch>
            <a:fillRect/>
          </a:stretch>
        </p:blipFill>
        <p:spPr bwMode="auto">
          <a:xfrm>
            <a:off x="731572" y="188640"/>
            <a:ext cx="7872875" cy="5904656"/>
          </a:xfrm>
          <a:prstGeom prst="rect">
            <a:avLst/>
          </a:prstGeom>
          <a:noFill/>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34082"/>
          </a:xfrm>
        </p:spPr>
        <p:txBody>
          <a:bodyPr>
            <a:noAutofit/>
          </a:bodyPr>
          <a:lstStyle/>
          <a:p>
            <a:r>
              <a:rPr lang="ru-RU" sz="2800" b="1" dirty="0" smtClean="0">
                <a:solidFill>
                  <a:schemeClr val="accent2"/>
                </a:solidFill>
              </a:rPr>
              <a:t>Кубики для всех</a:t>
            </a:r>
            <a:endParaRPr lang="ru-RU" sz="2800" b="1" dirty="0">
              <a:solidFill>
                <a:schemeClr val="accent2"/>
              </a:solidFill>
            </a:endParaRPr>
          </a:p>
        </p:txBody>
      </p:sp>
      <p:sp>
        <p:nvSpPr>
          <p:cNvPr id="3" name="Содержимое 2"/>
          <p:cNvSpPr>
            <a:spLocks noGrp="1"/>
          </p:cNvSpPr>
          <p:nvPr>
            <p:ph idx="1"/>
          </p:nvPr>
        </p:nvSpPr>
        <p:spPr>
          <a:xfrm>
            <a:off x="971600" y="908721"/>
            <a:ext cx="7715200" cy="3024335"/>
          </a:xfrm>
        </p:spPr>
        <p:txBody>
          <a:bodyPr>
            <a:normAutofit fontScale="47500" lnSpcReduction="20000"/>
          </a:bodyPr>
          <a:lstStyle/>
          <a:p>
            <a:r>
              <a:rPr lang="ru-RU" b="1" dirty="0" smtClean="0"/>
              <a:t>Цель игры </a:t>
            </a:r>
            <a:r>
              <a:rPr lang="ru-RU" dirty="0" smtClean="0"/>
              <a:t>- развивают внимание, память (особенно зрительную), комбинаторные способности, пространственное представление и воображение, логическое мышление, смекалку и сообразительность.</a:t>
            </a:r>
          </a:p>
          <a:p>
            <a:r>
              <a:rPr lang="ru-RU" dirty="0" smtClean="0"/>
              <a:t>Игра состоит из 7 разных деревянных фигур (такой объёмный «тетрис»), каждая из которых окрашена в свой цвет, и 70 заданий, расположенных по принципу «от простого к сложному».</a:t>
            </a:r>
          </a:p>
          <a:p>
            <a:r>
              <a:rPr lang="ru-RU" dirty="0" smtClean="0"/>
              <a:t>Основная задача в </a:t>
            </a:r>
            <a:r>
              <a:rPr lang="ru-RU" i="1" dirty="0" smtClean="0"/>
              <a:t>Кубиках для всех</a:t>
            </a:r>
            <a:r>
              <a:rPr lang="ru-RU" dirty="0" smtClean="0"/>
              <a:t> - складывать из фигур модели постепенно возрастающей сложности по рисункам-заданиям. Рисунки-задания специально сделаны бесцветными, чтобы ребенок сам подобрал необходимые фигуры и собрал модель.</a:t>
            </a:r>
          </a:p>
          <a:p>
            <a:r>
              <a:rPr lang="ru-RU" dirty="0" smtClean="0"/>
              <a:t>Играя в эту игру, ребенку предстоит собрать более ста интересных моделей! Этот процесс может длиться несколько лет, поскольку последние задания не сразу поддадутся даже взрослому.</a:t>
            </a:r>
          </a:p>
          <a:p>
            <a:endParaRPr lang="ru-RU" dirty="0"/>
          </a:p>
        </p:txBody>
      </p:sp>
      <p:pic>
        <p:nvPicPr>
          <p:cNvPr id="4" name="Picture 2" descr="C:\Users\Пользователь\Downloads\c253b509045d911c374cabace3e9b8bf.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3299858" y="4077072"/>
            <a:ext cx="2784309" cy="2088232"/>
          </a:xfrm>
          <a:prstGeom prst="rect">
            <a:avLst/>
          </a:prstGeom>
          <a:noFill/>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2800" b="1" dirty="0" smtClean="0">
                <a:solidFill>
                  <a:schemeClr val="accent2"/>
                </a:solidFill>
              </a:rPr>
              <a:t>Игра Воскобовича «Счетовозик»</a:t>
            </a:r>
            <a:endParaRPr lang="ru-RU" sz="2800" b="1" dirty="0">
              <a:solidFill>
                <a:schemeClr val="accent2"/>
              </a:solidFill>
            </a:endParaRPr>
          </a:p>
        </p:txBody>
      </p:sp>
      <p:pic>
        <p:nvPicPr>
          <p:cNvPr id="1026" name="Picture 2" descr="C:\Users\Пользователь\Downloads\8a15ad5457d911eaac1f001e673d5fb4_66127c8758a311eaac1f001e673d5fb4.jpeg"/>
          <p:cNvPicPr>
            <a:picLocks noGrp="1" noChangeAspect="1" noChangeArrowheads="1"/>
          </p:cNvPicPr>
          <p:nvPr>
            <p:ph idx="1"/>
          </p:nvPr>
        </p:nvPicPr>
        <p:blipFill>
          <a:blip r:embed="rId2" cstate="email">
            <a:extLst>
              <a:ext uri="{28A0092B-C50C-407E-A947-70E740481C1C}">
                <a14:useLocalDpi xmlns:a14="http://schemas.microsoft.com/office/drawing/2010/main"/>
              </a:ext>
            </a:extLst>
          </a:blip>
          <a:srcRect/>
          <a:stretch>
            <a:fillRect/>
          </a:stretch>
        </p:blipFill>
        <p:spPr bwMode="auto">
          <a:xfrm>
            <a:off x="1835696" y="1556792"/>
            <a:ext cx="5910319" cy="3636401"/>
          </a:xfrm>
          <a:prstGeom prst="rect">
            <a:avLst/>
          </a:prstGeom>
          <a:noFill/>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274042"/>
          </a:xfrm>
        </p:spPr>
        <p:txBody>
          <a:bodyPr>
            <a:normAutofit fontScale="90000"/>
          </a:bodyPr>
          <a:lstStyle/>
          <a:p>
            <a:pPr algn="l"/>
            <a:r>
              <a:rPr lang="ru-RU" sz="1600" b="1" dirty="0" smtClean="0"/>
              <a:t/>
            </a:r>
            <a:br>
              <a:rPr lang="ru-RU" sz="1600" b="1" dirty="0" smtClean="0"/>
            </a:br>
            <a:r>
              <a:rPr lang="ru-RU" sz="1600" b="1" dirty="0"/>
              <a:t/>
            </a:r>
            <a:br>
              <a:rPr lang="ru-RU" sz="1600" b="1" dirty="0"/>
            </a:br>
            <a:r>
              <a:rPr lang="ru-RU" sz="1600" b="1" dirty="0" smtClean="0"/>
              <a:t/>
            </a:r>
            <a:br>
              <a:rPr lang="ru-RU" sz="1600" b="1" dirty="0" smtClean="0"/>
            </a:br>
            <a:r>
              <a:rPr lang="ru-RU" sz="1600" b="1" dirty="0"/>
              <a:t/>
            </a:r>
            <a:br>
              <a:rPr lang="ru-RU" sz="1600" b="1" dirty="0"/>
            </a:br>
            <a:r>
              <a:rPr lang="ru-RU" sz="1600" b="1" dirty="0" smtClean="0"/>
              <a:t/>
            </a:r>
            <a:br>
              <a:rPr lang="ru-RU" sz="1600" b="1" dirty="0" smtClean="0"/>
            </a:br>
            <a:r>
              <a:rPr lang="ru-RU" sz="1600" b="1" dirty="0"/>
              <a:t/>
            </a:r>
            <a:br>
              <a:rPr lang="ru-RU" sz="1600" b="1" dirty="0"/>
            </a:br>
            <a:r>
              <a:rPr lang="ru-RU" sz="1600" b="1" dirty="0" smtClean="0"/>
              <a:t/>
            </a:r>
            <a:br>
              <a:rPr lang="ru-RU" sz="1600" b="1" dirty="0" smtClean="0"/>
            </a:br>
            <a:r>
              <a:rPr lang="ru-RU" sz="1600" b="1" dirty="0"/>
              <a:t/>
            </a:r>
            <a:br>
              <a:rPr lang="ru-RU" sz="1600" b="1" dirty="0"/>
            </a:br>
            <a:r>
              <a:rPr lang="ru-RU" sz="1600" b="1" dirty="0" smtClean="0"/>
              <a:t/>
            </a:r>
            <a:br>
              <a:rPr lang="ru-RU" sz="1600" b="1" dirty="0" smtClean="0"/>
            </a:br>
            <a:r>
              <a:rPr lang="ru-RU" sz="1600" b="1" dirty="0"/>
              <a:t/>
            </a:r>
            <a:br>
              <a:rPr lang="ru-RU" sz="1600" b="1" dirty="0"/>
            </a:br>
            <a:r>
              <a:rPr lang="ru-RU" sz="1600" b="1" dirty="0" smtClean="0"/>
              <a:t/>
            </a:r>
            <a:br>
              <a:rPr lang="ru-RU" sz="1600" b="1" dirty="0" smtClean="0"/>
            </a:br>
            <a:r>
              <a:rPr lang="ru-RU" sz="1600" b="1" dirty="0"/>
              <a:t/>
            </a:r>
            <a:br>
              <a:rPr lang="ru-RU" sz="1600" b="1" dirty="0"/>
            </a:br>
            <a:r>
              <a:rPr lang="ru-RU" sz="1600" b="1" dirty="0" smtClean="0"/>
              <a:t/>
            </a:r>
            <a:br>
              <a:rPr lang="ru-RU" sz="1600" b="1" dirty="0" smtClean="0"/>
            </a:br>
            <a:r>
              <a:rPr lang="ru-RU" sz="1600" b="1" dirty="0"/>
              <a:t/>
            </a:r>
            <a:br>
              <a:rPr lang="ru-RU" sz="1600" b="1" dirty="0"/>
            </a:br>
            <a:r>
              <a:rPr lang="ru-RU" sz="1600" b="1" dirty="0" smtClean="0"/>
              <a:t/>
            </a:r>
            <a:br>
              <a:rPr lang="ru-RU" sz="1600" b="1" dirty="0" smtClean="0"/>
            </a:br>
            <a:r>
              <a:rPr lang="ru-RU" sz="1600" b="1" dirty="0"/>
              <a:t/>
            </a:r>
            <a:br>
              <a:rPr lang="ru-RU" sz="1600" b="1" dirty="0"/>
            </a:br>
            <a:r>
              <a:rPr lang="ru-RU" sz="1600" b="1" dirty="0" smtClean="0"/>
              <a:t/>
            </a:r>
            <a:br>
              <a:rPr lang="ru-RU" sz="1600" b="1" dirty="0" smtClean="0"/>
            </a:br>
            <a:r>
              <a:rPr lang="ru-RU" sz="1600" b="1" dirty="0"/>
              <a:t/>
            </a:r>
            <a:br>
              <a:rPr lang="ru-RU" sz="1600" b="1" dirty="0"/>
            </a:br>
            <a:r>
              <a:rPr lang="ru-RU" sz="1600" b="1" dirty="0" smtClean="0"/>
              <a:t/>
            </a:r>
            <a:br>
              <a:rPr lang="ru-RU" sz="1600" b="1" dirty="0" smtClean="0"/>
            </a:br>
            <a:r>
              <a:rPr lang="ru-RU" sz="1600" b="1" dirty="0"/>
              <a:t/>
            </a:r>
            <a:br>
              <a:rPr lang="ru-RU" sz="1600" b="1" dirty="0"/>
            </a:br>
            <a:r>
              <a:rPr lang="ru-RU" sz="1600" b="1" dirty="0" smtClean="0"/>
              <a:t/>
            </a:r>
            <a:br>
              <a:rPr lang="ru-RU" sz="1600" b="1" dirty="0" smtClean="0"/>
            </a:br>
            <a:r>
              <a:rPr lang="ru-RU" sz="1600" b="1" dirty="0"/>
              <a:t/>
            </a:r>
            <a:br>
              <a:rPr lang="ru-RU" sz="1600" b="1" dirty="0"/>
            </a:br>
            <a:r>
              <a:rPr lang="ru-RU" sz="1600" b="1" dirty="0" smtClean="0"/>
              <a:t/>
            </a:r>
            <a:br>
              <a:rPr lang="ru-RU" sz="1600" b="1" dirty="0" smtClean="0"/>
            </a:br>
            <a:r>
              <a:rPr lang="ru-RU" sz="1600" b="1" dirty="0"/>
              <a:t/>
            </a:r>
            <a:br>
              <a:rPr lang="ru-RU" sz="1600" b="1" dirty="0"/>
            </a:br>
            <a:r>
              <a:rPr lang="ru-RU" sz="1600" b="1" dirty="0" smtClean="0"/>
              <a:t/>
            </a:r>
            <a:br>
              <a:rPr lang="ru-RU" sz="1600" b="1" dirty="0" smtClean="0"/>
            </a:br>
            <a:r>
              <a:rPr lang="ru-RU" sz="1600" b="1" dirty="0"/>
              <a:t/>
            </a:r>
            <a:br>
              <a:rPr lang="ru-RU" sz="1600" b="1" dirty="0"/>
            </a:br>
            <a:r>
              <a:rPr lang="ru-RU" sz="1600" b="1" dirty="0" smtClean="0"/>
              <a:t/>
            </a:r>
            <a:br>
              <a:rPr lang="ru-RU" sz="1600" b="1" dirty="0" smtClean="0"/>
            </a:br>
            <a:r>
              <a:rPr lang="ru-RU" sz="1600" b="1" dirty="0"/>
              <a:t/>
            </a:r>
            <a:br>
              <a:rPr lang="ru-RU" sz="1600" b="1" dirty="0"/>
            </a:br>
            <a:r>
              <a:rPr lang="ru-RU" sz="1600" b="1" dirty="0" smtClean="0"/>
              <a:t/>
            </a:r>
            <a:br>
              <a:rPr lang="ru-RU" sz="1600" b="1" dirty="0" smtClean="0"/>
            </a:br>
            <a:r>
              <a:rPr lang="ru-RU" sz="1600" b="1" dirty="0"/>
              <a:t/>
            </a:r>
            <a:br>
              <a:rPr lang="ru-RU" sz="1600" b="1" dirty="0"/>
            </a:br>
            <a:r>
              <a:rPr lang="ru-RU" sz="1600" b="1" dirty="0" smtClean="0"/>
              <a:t/>
            </a:r>
            <a:br>
              <a:rPr lang="ru-RU" sz="1600" b="1" dirty="0" smtClean="0"/>
            </a:br>
            <a:r>
              <a:rPr lang="ru-RU" sz="2000" b="1" dirty="0" smtClean="0"/>
              <a:t>Какие </a:t>
            </a:r>
            <a:r>
              <a:rPr lang="ru-RU" sz="2000" b="1" dirty="0"/>
              <a:t>знания везет </a:t>
            </a:r>
            <a:r>
              <a:rPr lang="ru-RU" sz="2000" b="1" dirty="0" smtClean="0"/>
              <a:t>Счетовозик</a:t>
            </a:r>
            <a:r>
              <a:rPr lang="ru-RU" sz="1600" b="1" dirty="0" smtClean="0"/>
              <a:t/>
            </a:r>
            <a:br>
              <a:rPr lang="ru-RU" sz="1600" b="1" dirty="0" smtClean="0"/>
            </a:br>
            <a:r>
              <a:rPr lang="ru-RU" sz="1800" dirty="0" smtClean="0"/>
              <a:t>Пассажир </a:t>
            </a:r>
            <a:r>
              <a:rPr lang="ru-RU" sz="1800" dirty="0"/>
              <a:t>этого занимательного паровоза – персонаж по имени Магнолик. Его любимое занятие – рассматривать окошки: среди них нет ни одного одинакового, в каждом горит разное количество «фонариков» (красных клеточек). Это количество соответствует номеру окошка – от 0 до 20. Таким образом, в игре ваш ребенок знакомится не только с цифрами (на первый взгляд непонятными закорючками), но и с их количественным значением.</a:t>
            </a:r>
            <a:br>
              <a:rPr lang="ru-RU" sz="1800" dirty="0"/>
            </a:br>
            <a:r>
              <a:rPr lang="ru-RU" sz="1800" dirty="0"/>
              <a:t>Рядом с каждым окошком находится штырек. Шнур, который также входит в комплект, может огибать штырьки, закручиваться вокруг них или продеваться внутрь. Соединяя с помощью шнурочка цифры и знаки, ваш ребенок составляет арифметические примеры и неравенства.</a:t>
            </a:r>
            <a:br>
              <a:rPr lang="ru-RU" sz="1800" dirty="0"/>
            </a:br>
            <a:r>
              <a:rPr lang="ru-RU" sz="1800" dirty="0"/>
              <a:t>Числа в окошках Счетовозика</a:t>
            </a:r>
            <a:br>
              <a:rPr lang="ru-RU" sz="1800" dirty="0"/>
            </a:br>
            <a:r>
              <a:rPr lang="ru-RU" sz="1800" dirty="0"/>
              <a:t>Игровое поле состоит из трех рядов:</a:t>
            </a:r>
            <a:br>
              <a:rPr lang="ru-RU" sz="1800" dirty="0"/>
            </a:br>
            <a:r>
              <a:rPr lang="ru-RU" sz="1800" dirty="0"/>
              <a:t>верхний – числа первого десятка (1-10);</a:t>
            </a:r>
            <a:br>
              <a:rPr lang="ru-RU" sz="1800" dirty="0"/>
            </a:br>
            <a:r>
              <a:rPr lang="ru-RU" sz="1800" dirty="0"/>
              <a:t>средний – пустое окошко с цифрой 0 и арифметические знаки (+, -, =, ?, &lt;, &gt;);</a:t>
            </a:r>
            <a:br>
              <a:rPr lang="ru-RU" sz="1800" dirty="0"/>
            </a:br>
            <a:r>
              <a:rPr lang="ru-RU" sz="1800" dirty="0"/>
              <a:t>нижний – числа второго десятка (11-20).</a:t>
            </a:r>
            <a:br>
              <a:rPr lang="ru-RU" sz="1800" dirty="0"/>
            </a:br>
            <a:r>
              <a:rPr lang="ru-RU" sz="1800" dirty="0"/>
              <a:t>Что развивает Счетовозик</a:t>
            </a:r>
            <a:br>
              <a:rPr lang="ru-RU" sz="1800" dirty="0"/>
            </a:br>
            <a:r>
              <a:rPr lang="ru-RU" sz="1800" dirty="0"/>
              <a:t>Разнообразные игры, описанные в инструкции, развивают у вашего ребенка пространственно-логическое мышление, внимание, память, мелкую моторику рук, знакомят его с составом числа.</a:t>
            </a:r>
            <a:br>
              <a:rPr lang="ru-RU" sz="1800" dirty="0"/>
            </a:br>
            <a:r>
              <a:rPr lang="ru-RU" sz="1800" b="1" dirty="0"/>
              <a:t>I этап: Считаем.</a:t>
            </a:r>
            <a:r>
              <a:rPr lang="ru-RU" sz="1800" dirty="0"/>
              <a:t/>
            </a:r>
            <a:br>
              <a:rPr lang="ru-RU" sz="1800" dirty="0"/>
            </a:br>
            <a:r>
              <a:rPr lang="ru-RU" sz="1800" dirty="0"/>
              <a:t>Расскажите ребенку сказку про </a:t>
            </a:r>
            <a:r>
              <a:rPr lang="ru-RU" sz="1800" dirty="0" err="1"/>
              <a:t>Магнолика</a:t>
            </a:r>
            <a:r>
              <a:rPr lang="ru-RU" sz="1800" dirty="0"/>
              <a:t>-путешественника. Если вы с малышом уже ездили поездом, он наверняка вспомнит впечатления от своих поездок – получится замечательная беседа, во время которой можно задать ребенку вопросы на развитие речи. Затем сформулируйте несколько заданий для счета. Например, попросите его найти окошко, в котором три фонарика. А в каком окошке фонариков в два раза больше? Какой номер у окошка, в котором вообще не горит свет? И так далее.</a:t>
            </a:r>
            <a:br>
              <a:rPr lang="ru-RU" sz="1800" dirty="0"/>
            </a:br>
            <a:endParaRPr lang="ru-RU" sz="1800" dirty="0"/>
          </a:p>
        </p:txBody>
      </p:sp>
    </p:spTree>
    <p:extLst>
      <p:ext uri="{BB962C8B-B14F-4D97-AF65-F5344CB8AC3E}">
        <p14:creationId xmlns:p14="http://schemas.microsoft.com/office/powerpoint/2010/main" val="264463599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noAutofit/>
          </a:bodyPr>
          <a:lstStyle/>
          <a:p>
            <a:pPr algn="l"/>
            <a:r>
              <a:rPr lang="ru-RU" sz="1600" b="1" dirty="0" smtClean="0"/>
              <a:t/>
            </a:r>
            <a:br>
              <a:rPr lang="ru-RU" sz="1600" b="1" dirty="0" smtClean="0"/>
            </a:br>
            <a:r>
              <a:rPr lang="ru-RU" sz="1600" b="1" dirty="0"/>
              <a:t>II этап. Сравниваем числа первого десятка.</a:t>
            </a:r>
            <a:r>
              <a:rPr lang="ru-RU" sz="1600" dirty="0"/>
              <a:t/>
            </a:r>
            <a:br>
              <a:rPr lang="ru-RU" sz="1600" dirty="0"/>
            </a:br>
            <a:r>
              <a:rPr lang="ru-RU" sz="1600" dirty="0"/>
              <a:t>Для выполнения этих игровых заданий познакомьте ребенка со знаками неравенства. Чтобы наглядно показать, какое число больше, меньше или неравно другому, нужно при помощи шнурка соединить эти числа со знаком. Малыш быстро разберется со знаками-птичками, если объяснить ему, что клювик всегда смотрит в сторону меньшего, а крылья – в сторону большего числа.</a:t>
            </a:r>
            <a:br>
              <a:rPr lang="ru-RU" sz="1600" dirty="0"/>
            </a:br>
            <a:r>
              <a:rPr lang="ru-RU" sz="1600" b="1" dirty="0" smtClean="0"/>
              <a:t/>
            </a:r>
            <a:br>
              <a:rPr lang="ru-RU" sz="1600" b="1" dirty="0" smtClean="0"/>
            </a:br>
            <a:r>
              <a:rPr lang="ru-RU" sz="1600" b="1" dirty="0" smtClean="0"/>
              <a:t>III </a:t>
            </a:r>
            <a:r>
              <a:rPr lang="ru-RU" sz="1600" b="1" dirty="0"/>
              <a:t>этап. Составляем числа второго десятка.</a:t>
            </a:r>
            <a:r>
              <a:rPr lang="ru-RU" sz="1600" dirty="0"/>
              <a:t/>
            </a:r>
            <a:br>
              <a:rPr lang="ru-RU" sz="1600" dirty="0"/>
            </a:br>
            <a:r>
              <a:rPr lang="ru-RU" sz="1600" dirty="0"/>
              <a:t>Прибавляем частичку «-дцать» к числу первого десятка, немного изменяем звучание – и получаем число второго десятка. Просто, наглядно и увлекательно! Делать это можно и с помощью шнурочка: соединять 10 с различными цифрами верхнего ряда и называть получившееся число</a:t>
            </a:r>
            <a:r>
              <a:rPr lang="ru-RU" sz="1600" dirty="0" smtClean="0"/>
              <a:t>.</a:t>
            </a:r>
            <a:br>
              <a:rPr lang="ru-RU" sz="1600" dirty="0" smtClean="0"/>
            </a:br>
            <a:r>
              <a:rPr lang="ru-RU" sz="1600" dirty="0"/>
              <a:t/>
            </a:r>
            <a:br>
              <a:rPr lang="ru-RU" sz="1600" dirty="0"/>
            </a:br>
            <a:r>
              <a:rPr lang="ru-RU" sz="1600" b="1" dirty="0"/>
              <a:t>IV этап. Решаем примеры, составляет задачи.</a:t>
            </a:r>
            <a:r>
              <a:rPr lang="ru-RU" sz="1600" dirty="0"/>
              <a:t/>
            </a:r>
            <a:br>
              <a:rPr lang="ru-RU" sz="1600" dirty="0"/>
            </a:br>
            <a:r>
              <a:rPr lang="ru-RU" sz="1600" dirty="0"/>
              <a:t>Отличным счетным материалом станут фонарики в окошках «Счетовозика». Например, поинтересуйтесь у ребенка, сумма каких окошек дает 10 или 20 фонариков. Можно и вычитать: сколько фонариков нужно убрать из окна под номером 12, чтобы получилось окно номер 7? И так далее. Волшебный шнурок поможет юному математику в его начинаниях!</a:t>
            </a:r>
            <a:br>
              <a:rPr lang="ru-RU" sz="1600" dirty="0"/>
            </a:br>
            <a:r>
              <a:rPr lang="ru-RU" sz="1600" dirty="0"/>
              <a:t>Чтобы во время игры развивались не только математические способности ребенка, но и его речь, предложите ему придумывать свои собственные примеры и самостоятельно формулировать задачи.</a:t>
            </a:r>
            <a:br>
              <a:rPr lang="ru-RU" sz="1600" dirty="0"/>
            </a:br>
            <a:endParaRPr lang="ru-RU" sz="1600" dirty="0"/>
          </a:p>
        </p:txBody>
      </p:sp>
    </p:spTree>
    <p:extLst>
      <p:ext uri="{BB962C8B-B14F-4D97-AF65-F5344CB8AC3E}">
        <p14:creationId xmlns:p14="http://schemas.microsoft.com/office/powerpoint/2010/main" val="67261279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19256" cy="58018"/>
          </a:xfrm>
        </p:spPr>
        <p:txBody>
          <a:bodyPr>
            <a:normAutofit fontScale="90000"/>
          </a:bodyPr>
          <a:lstStyle/>
          <a:p>
            <a:r>
              <a:rPr lang="ru-RU" b="1" dirty="0" smtClean="0">
                <a:solidFill>
                  <a:schemeClr val="accent2"/>
                </a:solidFill>
              </a:rPr>
              <a:t/>
            </a:r>
            <a:br>
              <a:rPr lang="ru-RU" b="1" dirty="0" smtClean="0">
                <a:solidFill>
                  <a:schemeClr val="accent2"/>
                </a:solidFill>
              </a:rPr>
            </a:br>
            <a:r>
              <a:rPr lang="ru-RU" b="1" dirty="0">
                <a:solidFill>
                  <a:schemeClr val="accent2"/>
                </a:solidFill>
              </a:rPr>
              <a:t/>
            </a:r>
            <a:br>
              <a:rPr lang="ru-RU" b="1" dirty="0">
                <a:solidFill>
                  <a:schemeClr val="accent2"/>
                </a:solidFill>
              </a:rPr>
            </a:br>
            <a:r>
              <a:rPr lang="ru-RU" b="1" dirty="0" smtClean="0">
                <a:solidFill>
                  <a:schemeClr val="accent2"/>
                </a:solidFill>
              </a:rPr>
              <a:t/>
            </a:r>
            <a:br>
              <a:rPr lang="ru-RU" b="1" dirty="0" smtClean="0">
                <a:solidFill>
                  <a:schemeClr val="accent2"/>
                </a:solidFill>
              </a:rPr>
            </a:br>
            <a:r>
              <a:rPr lang="ru-RU" sz="3600" b="1" dirty="0" smtClean="0">
                <a:solidFill>
                  <a:srgbClr val="FF0000"/>
                </a:solidFill>
              </a:rPr>
              <a:t>Квадрат Воскобовича двухцветный</a:t>
            </a:r>
            <a:endParaRPr lang="ru-RU" b="1" dirty="0">
              <a:solidFill>
                <a:schemeClr val="accent2"/>
              </a:solidFill>
            </a:endParaRPr>
          </a:p>
        </p:txBody>
      </p:sp>
      <p:pic>
        <p:nvPicPr>
          <p:cNvPr id="4" name="Picture 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187624" y="1700809"/>
            <a:ext cx="3695298" cy="18167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3"/>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3851919" y="3861048"/>
            <a:ext cx="4479253" cy="20623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normAutofit fontScale="90000"/>
          </a:bodyPr>
          <a:lstStyle/>
          <a:p>
            <a:r>
              <a:rPr lang="ru-RU" sz="2200" b="1" dirty="0">
                <a:solidFill>
                  <a:srgbClr val="FF0000"/>
                </a:solidFill>
              </a:rPr>
              <a:t>"</a:t>
            </a:r>
            <a:r>
              <a:rPr lang="ru-RU" sz="2000" b="1" dirty="0">
                <a:solidFill>
                  <a:srgbClr val="FF0000"/>
                </a:solidFill>
              </a:rPr>
              <a:t>Квадрат Воскобовича 2-х цветный"</a:t>
            </a:r>
            <a:r>
              <a:rPr lang="ru-RU" sz="2000" dirty="0"/>
              <a:t/>
            </a:r>
            <a:br>
              <a:rPr lang="ru-RU" sz="2000" dirty="0"/>
            </a:br>
            <a:r>
              <a:rPr lang="ru-RU" sz="2000" dirty="0"/>
              <a:t>Складывая «Квадрат» по линиям сгиба в разных направлениях, ребенок конструирует геометрические и предметные фигуры по схеме или собственному замыслу. Вариантов сложения - 1000000. Можете проверить.</a:t>
            </a:r>
            <a:br>
              <a:rPr lang="ru-RU" sz="2000" dirty="0"/>
            </a:br>
            <a:r>
              <a:rPr lang="ru-RU" sz="2000" b="1" dirty="0"/>
              <a:t>Рекомендуемый возраст</a:t>
            </a:r>
            <a:r>
              <a:rPr lang="ru-RU" sz="2000" dirty="0"/>
              <a:t> 2-5 лет</a:t>
            </a:r>
            <a:br>
              <a:rPr lang="ru-RU" sz="2000" dirty="0"/>
            </a:br>
            <a:r>
              <a:rPr lang="ru-RU" sz="2000" b="1" dirty="0"/>
              <a:t>Состав</a:t>
            </a:r>
            <a:r>
              <a:rPr lang="ru-RU" sz="2000" dirty="0"/>
              <a:t/>
            </a:r>
            <a:br>
              <a:rPr lang="ru-RU" sz="2000" dirty="0"/>
            </a:br>
            <a:r>
              <a:rPr lang="ru-RU" sz="2000" dirty="0"/>
              <a:t>• На квадратную основу из ткани (140х140 мм) на некотором расстоянии друг от друга наклеены треугольники из плотного картона. Одна сторона «Квадрата» - красного цвета, другая – зеленого. </a:t>
            </a:r>
            <a:br>
              <a:rPr lang="ru-RU" sz="2000" dirty="0"/>
            </a:br>
            <a:r>
              <a:rPr lang="ru-RU" sz="2000" dirty="0"/>
              <a:t>• Цветные пооперационные схемы сложения 19 фигур </a:t>
            </a:r>
            <a:r>
              <a:rPr lang="ru-RU" dirty="0"/>
              <a:t/>
            </a:r>
            <a:br>
              <a:rPr lang="ru-RU" dirty="0"/>
            </a:br>
            <a:endParaRPr lang="ru-RU" dirty="0"/>
          </a:p>
        </p:txBody>
      </p:sp>
    </p:spTree>
    <p:extLst>
      <p:ext uri="{BB962C8B-B14F-4D97-AF65-F5344CB8AC3E}">
        <p14:creationId xmlns:p14="http://schemas.microsoft.com/office/powerpoint/2010/main" val="193889798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
            </a:r>
            <a:br>
              <a:rPr lang="ru-RU" dirty="0" smtClean="0"/>
            </a:br>
            <a:r>
              <a:rPr lang="ru-RU" dirty="0" smtClean="0"/>
              <a:t/>
            </a:r>
            <a:br>
              <a:rPr lang="ru-RU" dirty="0" smtClean="0"/>
            </a:br>
            <a:r>
              <a:rPr lang="ru-RU" dirty="0"/>
              <a:t/>
            </a:r>
            <a:br>
              <a:rPr lang="ru-RU" dirty="0"/>
            </a:br>
            <a:r>
              <a:rPr lang="ru-RU" dirty="0" smtClean="0"/>
              <a:t/>
            </a:r>
            <a:br>
              <a:rPr lang="ru-RU" dirty="0" smtClean="0"/>
            </a:br>
            <a:r>
              <a:rPr lang="ru-RU" dirty="0"/>
              <a:t/>
            </a:r>
            <a:br>
              <a:rPr lang="ru-RU" dirty="0"/>
            </a:br>
            <a:r>
              <a:rPr lang="ru-RU" dirty="0" smtClean="0"/>
              <a:t/>
            </a:r>
            <a:br>
              <a:rPr lang="ru-RU" dirty="0" smtClean="0"/>
            </a:br>
            <a:r>
              <a:rPr lang="ru-RU" sz="3600" b="1" dirty="0" smtClean="0">
                <a:solidFill>
                  <a:srgbClr val="FF0000"/>
                </a:solidFill>
              </a:rPr>
              <a:t>Квадрат Воскобовича четырехцветный</a:t>
            </a:r>
            <a:r>
              <a:rPr lang="ru-RU" b="1" dirty="0" smtClean="0">
                <a:solidFill>
                  <a:srgbClr val="FF0000"/>
                </a:solidFill>
              </a:rPr>
              <a:t/>
            </a:r>
            <a:br>
              <a:rPr lang="ru-RU" b="1" dirty="0" smtClean="0">
                <a:solidFill>
                  <a:srgbClr val="FF0000"/>
                </a:solidFill>
              </a:rPr>
            </a:br>
            <a:r>
              <a:rPr lang="ru-RU" b="1" dirty="0">
                <a:solidFill>
                  <a:srgbClr val="FF0000"/>
                </a:solidFill>
              </a:rPr>
              <a:t/>
            </a:r>
            <a:br>
              <a:rPr lang="ru-RU" b="1" dirty="0">
                <a:solidFill>
                  <a:srgbClr val="FF0000"/>
                </a:solidFill>
              </a:rPr>
            </a:br>
            <a:r>
              <a:rPr lang="ru-RU" b="1" dirty="0" smtClean="0">
                <a:solidFill>
                  <a:srgbClr val="FF0000"/>
                </a:solidFill>
              </a:rPr>
              <a:t/>
            </a:r>
            <a:br>
              <a:rPr lang="ru-RU" b="1" dirty="0" smtClean="0">
                <a:solidFill>
                  <a:srgbClr val="FF0000"/>
                </a:solidFill>
              </a:rPr>
            </a:br>
            <a:endParaRPr lang="ru-RU" b="1" dirty="0">
              <a:solidFill>
                <a:srgbClr val="FF0000"/>
              </a:solidFill>
            </a:endParaRPr>
          </a:p>
        </p:txBody>
      </p:sp>
      <p:pic>
        <p:nvPicPr>
          <p:cNvPr id="4" name="Picture 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2339751" y="2492897"/>
            <a:ext cx="4840677" cy="23498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1277094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noAutofit/>
          </a:bodyPr>
          <a:lstStyle/>
          <a:p>
            <a:pPr algn="l"/>
            <a:r>
              <a:rPr lang="ru-RU" sz="1800" b="1" dirty="0">
                <a:solidFill>
                  <a:srgbClr val="FF0000"/>
                </a:solidFill>
              </a:rPr>
              <a:t>"Квадрат Воскобовича 4-хцветный"</a:t>
            </a:r>
            <a:r>
              <a:rPr lang="ru-RU" sz="1800" dirty="0"/>
              <a:t/>
            </a:r>
            <a:br>
              <a:rPr lang="ru-RU" sz="1800" dirty="0"/>
            </a:br>
            <a:r>
              <a:rPr lang="ru-RU" sz="1800" b="1" dirty="0"/>
              <a:t>Рекомендуемый возраст </a:t>
            </a:r>
            <a:r>
              <a:rPr lang="ru-RU" sz="1800" dirty="0"/>
              <a:t>5-9 лет</a:t>
            </a:r>
            <a:br>
              <a:rPr lang="ru-RU" sz="1800" dirty="0"/>
            </a:br>
            <a:r>
              <a:rPr lang="ru-RU" sz="1800" b="1" dirty="0"/>
              <a:t>Состав</a:t>
            </a:r>
            <a:br>
              <a:rPr lang="ru-RU" sz="1800" b="1" dirty="0"/>
            </a:br>
            <a:r>
              <a:rPr lang="ru-RU" sz="1800" b="1" dirty="0"/>
              <a:t>• </a:t>
            </a:r>
            <a:r>
              <a:rPr lang="ru-RU" sz="1800" dirty="0"/>
              <a:t>На квадратную основу из ткани (140х140 мм) на некотором расстоянии друг от друга наклеены треугольники из плотного картона. Одна сторона «Квадрата» - зеленого и желтого цвета, другая – синего и красного. </a:t>
            </a:r>
            <a:br>
              <a:rPr lang="ru-RU" sz="1800" dirty="0"/>
            </a:br>
            <a:r>
              <a:rPr lang="ru-RU" sz="1800" dirty="0"/>
              <a:t>• Цветные рисунки 18 сложенных фигур в книжечке «Квадратные забавы» (100х95 мм, цветная печать).</a:t>
            </a:r>
            <a:br>
              <a:rPr lang="ru-RU" sz="1800" dirty="0"/>
            </a:br>
            <a:r>
              <a:rPr lang="ru-RU" sz="1800" b="1" dirty="0"/>
              <a:t>Что развивает</a:t>
            </a:r>
            <a:r>
              <a:rPr lang="ru-RU" sz="1800" dirty="0"/>
              <a:t/>
            </a:r>
            <a:br>
              <a:rPr lang="ru-RU" sz="1800" dirty="0"/>
            </a:br>
            <a:r>
              <a:rPr lang="ru-RU" sz="1800" dirty="0"/>
              <a:t>- умение ориентироваться в форме и размере геометрических фигур, пространственных отношениях;</a:t>
            </a:r>
            <a:br>
              <a:rPr lang="ru-RU" sz="1800" dirty="0"/>
            </a:br>
            <a:r>
              <a:rPr lang="ru-RU" sz="1800" dirty="0"/>
              <a:t>- умение конструировать плоскостные и объемные фигуры;</a:t>
            </a:r>
            <a:br>
              <a:rPr lang="ru-RU" sz="1800" dirty="0"/>
            </a:br>
            <a:r>
              <a:rPr lang="ru-RU" sz="1800" dirty="0"/>
              <a:t>- внимание, память, пространственное и логическое мышление; </a:t>
            </a:r>
            <a:br>
              <a:rPr lang="ru-RU" sz="1800" dirty="0"/>
            </a:br>
            <a:r>
              <a:rPr lang="ru-RU" sz="1800" dirty="0"/>
              <a:t>- воображение, творческие способности; </a:t>
            </a:r>
            <a:br>
              <a:rPr lang="ru-RU" sz="1800" dirty="0"/>
            </a:br>
            <a:r>
              <a:rPr lang="ru-RU" sz="1800" dirty="0"/>
              <a:t>- мелкую моторику рук.</a:t>
            </a:r>
            <a:br>
              <a:rPr lang="ru-RU" sz="1800" dirty="0"/>
            </a:br>
            <a:r>
              <a:rPr lang="ru-RU" sz="1800" b="1" dirty="0"/>
              <a:t>Описание</a:t>
            </a:r>
            <a:r>
              <a:rPr lang="ru-RU" sz="1800" dirty="0"/>
              <a:t/>
            </a:r>
            <a:br>
              <a:rPr lang="ru-RU" sz="1800" dirty="0"/>
            </a:br>
            <a:r>
              <a:rPr lang="ru-RU" sz="1800" dirty="0"/>
              <a:t>Этот «Игровой квадрат» - головоломка. Ребенку или взрослому придется подумать, чтобы получить, на первый взгляд, легкую фигурку. Для этого нужно складывать «Квадрат» по линиям сгиба в разных направлениях до получения нарисованных в книжке «Квадратные забавы» фигур</a:t>
            </a:r>
          </a:p>
        </p:txBody>
      </p:sp>
    </p:spTree>
    <p:extLst>
      <p:ext uri="{BB962C8B-B14F-4D97-AF65-F5344CB8AC3E}">
        <p14:creationId xmlns:p14="http://schemas.microsoft.com/office/powerpoint/2010/main" val="199999094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3568" y="116633"/>
            <a:ext cx="7772400" cy="360040"/>
          </a:xfrm>
        </p:spPr>
        <p:txBody>
          <a:bodyPr>
            <a:normAutofit fontScale="90000"/>
          </a:bodyPr>
          <a:lstStyle/>
          <a:p>
            <a:r>
              <a:rPr lang="ru-RU" b="1" dirty="0" smtClean="0">
                <a:solidFill>
                  <a:srgbClr val="C00000"/>
                </a:solidFill>
              </a:rPr>
              <a:t>Палочки Кюизенера</a:t>
            </a:r>
            <a:endParaRPr lang="ru-RU" b="1" dirty="0">
              <a:solidFill>
                <a:srgbClr val="C00000"/>
              </a:solidFill>
            </a:endParaRPr>
          </a:p>
        </p:txBody>
      </p:sp>
      <p:sp>
        <p:nvSpPr>
          <p:cNvPr id="3" name="Подзаголовок 2"/>
          <p:cNvSpPr>
            <a:spLocks noGrp="1"/>
          </p:cNvSpPr>
          <p:nvPr>
            <p:ph type="subTitle" idx="1"/>
          </p:nvPr>
        </p:nvSpPr>
        <p:spPr>
          <a:xfrm>
            <a:off x="179512" y="548681"/>
            <a:ext cx="7344816" cy="4536504"/>
          </a:xfrm>
        </p:spPr>
        <p:txBody>
          <a:bodyPr>
            <a:normAutofit fontScale="85000" lnSpcReduction="20000"/>
          </a:bodyPr>
          <a:lstStyle/>
          <a:p>
            <a:pPr algn="l"/>
            <a:r>
              <a:rPr lang="ru-RU" sz="1900" dirty="0">
                <a:solidFill>
                  <a:schemeClr val="tx1"/>
                </a:solidFill>
              </a:rPr>
              <a:t>В России цветные счетные палочки английского математика Дж. Кюизенера выпускает ООО Корвет с 1993 года. Этот материал предназначен для интеллектуального развития детей дошкольного и младшего школьного возраста. Палочки друг от друга отличаются цветом и размером. Все палочки одного цвета одной длины. Например, белая палочка – самая короткая. Ей соответствует число 1. Розовая палочка в два раза длиннее. Это цифра 2. По такому же принципу сделаны все оставшиеся палочки. Каждой палочке соответствует число, равное ее длине.</a:t>
            </a:r>
          </a:p>
          <a:p>
            <a:pPr algn="l"/>
            <a:r>
              <a:rPr lang="ru-RU" sz="1900" dirty="0">
                <a:solidFill>
                  <a:schemeClr val="tx1"/>
                </a:solidFill>
              </a:rPr>
              <a:t>Основные особенности этого дидактического материала – абстрактность, универсальность, высокая эффективность.</a:t>
            </a:r>
          </a:p>
          <a:p>
            <a:pPr algn="l"/>
            <a:r>
              <a:rPr lang="ru-RU" sz="1900" dirty="0">
                <a:solidFill>
                  <a:schemeClr val="tx1"/>
                </a:solidFill>
              </a:rPr>
              <a:t>Палочки учат детей ориентироваться как в двухмерном, так и в трехмерном пространствах.</a:t>
            </a:r>
          </a:p>
          <a:p>
            <a:pPr algn="l"/>
            <a:r>
              <a:rPr lang="ru-RU" sz="1900" dirty="0">
                <a:solidFill>
                  <a:schemeClr val="tx1"/>
                </a:solidFill>
              </a:rPr>
              <a:t>Благодаря палочкам развивается логическое мышление. Палочки обеспечивают возможность получать знания в результате исследований.</a:t>
            </a:r>
          </a:p>
          <a:p>
            <a:pPr algn="l"/>
            <a:r>
              <a:rPr lang="ru-RU" sz="1900" dirty="0">
                <a:solidFill>
                  <a:schemeClr val="tx1"/>
                </a:solidFill>
              </a:rPr>
              <a:t>Игры с палочками научат детей сравнивать предметы по длине, ширине, расположению в пространстве; определять и называть числовые значения цветных палочек; осваивать счет; находить признаки сходства и различия между предметами; обобщать по цвету, количеству, числу.</a:t>
            </a:r>
          </a:p>
          <a:p>
            <a:pPr algn="l"/>
            <a:r>
              <a:rPr lang="ru-RU" sz="1900" dirty="0">
                <a:solidFill>
                  <a:schemeClr val="tx1"/>
                </a:solidFill>
              </a:rPr>
              <a:t>Игры с палочками дают возможность объединяться, что позволяет детям работать в команде, содержательно общаться.</a:t>
            </a:r>
          </a:p>
          <a:p>
            <a:pPr algn="l"/>
            <a:r>
              <a:rPr lang="ru-RU" sz="1900" dirty="0">
                <a:solidFill>
                  <a:schemeClr val="tx1"/>
                </a:solidFill>
              </a:rPr>
              <a:t>Палочки содействуют развитию восприятия, памяти, воображения, речи. </a:t>
            </a:r>
          </a:p>
          <a:p>
            <a:endParaRPr lang="ru-RU" dirty="0"/>
          </a:p>
        </p:txBody>
      </p:sp>
      <p:pic>
        <p:nvPicPr>
          <p:cNvPr id="4" name="Объект 3"/>
          <p:cNvPicPr>
            <a:picLocks/>
          </p:cNvPicPr>
          <p:nvPr/>
        </p:nvPicPr>
        <p:blipFill>
          <a:blip r:embed="rId2" cstate="email">
            <a:extLst>
              <a:ext uri="{28A0092B-C50C-407E-A947-70E740481C1C}">
                <a14:useLocalDpi xmlns:a14="http://schemas.microsoft.com/office/drawing/2010/main"/>
              </a:ext>
            </a:extLst>
          </a:blip>
          <a:srcRect/>
          <a:stretch>
            <a:fillRect/>
          </a:stretch>
        </p:blipFill>
        <p:spPr bwMode="auto">
          <a:xfrm rot="5400000">
            <a:off x="2390021" y="4919365"/>
            <a:ext cx="1555645" cy="1800200"/>
          </a:xfrm>
          <a:prstGeom prst="rect">
            <a:avLst/>
          </a:prstGeom>
          <a:noFill/>
          <a:ln>
            <a:noFill/>
          </a:ln>
        </p:spPr>
      </p:pic>
      <p:pic>
        <p:nvPicPr>
          <p:cNvPr id="5" name="Рисунок 4"/>
          <p:cNvPicPr/>
          <p:nvPr/>
        </p:nvPicPr>
        <p:blipFill>
          <a:blip r:embed="rId3" cstate="email">
            <a:extLst>
              <a:ext uri="{28A0092B-C50C-407E-A947-70E740481C1C}">
                <a14:useLocalDpi xmlns:a14="http://schemas.microsoft.com/office/drawing/2010/main"/>
              </a:ext>
            </a:extLst>
          </a:blip>
          <a:srcRect/>
          <a:stretch>
            <a:fillRect/>
          </a:stretch>
        </p:blipFill>
        <p:spPr bwMode="auto">
          <a:xfrm rot="5400000">
            <a:off x="4196000" y="4927716"/>
            <a:ext cx="1555647" cy="1783499"/>
          </a:xfrm>
          <a:prstGeom prst="rect">
            <a:avLst/>
          </a:prstGeom>
          <a:noFill/>
          <a:ln>
            <a:noFill/>
          </a:ln>
        </p:spPr>
      </p:pic>
    </p:spTree>
    <p:extLst>
      <p:ext uri="{BB962C8B-B14F-4D97-AF65-F5344CB8AC3E}">
        <p14:creationId xmlns:p14="http://schemas.microsoft.com/office/powerpoint/2010/main" val="262514515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332656"/>
            <a:ext cx="8229600" cy="1143000"/>
          </a:xfrm>
        </p:spPr>
        <p:txBody>
          <a:bodyPr/>
          <a:lstStyle/>
          <a:p>
            <a:r>
              <a:rPr lang="ru-RU" b="1" dirty="0" smtClean="0">
                <a:solidFill>
                  <a:schemeClr val="accent2"/>
                </a:solidFill>
              </a:rPr>
              <a:t>Змейка Воскобовича</a:t>
            </a:r>
            <a:endParaRPr lang="ru-RU" b="1" dirty="0">
              <a:solidFill>
                <a:schemeClr val="accent2"/>
              </a:solidFill>
            </a:endParaRPr>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2051720" y="1478023"/>
            <a:ext cx="4753822" cy="45365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noAutofit/>
          </a:bodyPr>
          <a:lstStyle/>
          <a:p>
            <a:pPr algn="l"/>
            <a:r>
              <a:rPr lang="ru-RU" sz="1800" b="1" dirty="0">
                <a:solidFill>
                  <a:srgbClr val="FF0000"/>
                </a:solidFill>
              </a:rPr>
              <a:t>Змейка Воскобовича</a:t>
            </a:r>
            <a:r>
              <a:rPr lang="ru-RU" sz="1800" dirty="0">
                <a:solidFill>
                  <a:srgbClr val="FF0000"/>
                </a:solidFill>
              </a:rPr>
              <a:t> </a:t>
            </a:r>
            <a:r>
              <a:rPr lang="ru-RU" sz="1800" dirty="0"/>
              <a:t>– это полоска ткани с наклеенными на нее разноцветными треугольниками – «вечное оригами». С одной стороны треугольники зеленые и красные, с другой – синие и желтые. Между треугольниками остаются полоски ткани, по которым Змейку можно сгибать. Во что можно превратить змейку? В домик, конфету, улитку, панаму, собаку (список далеко не полон). В альбоме есть около 100 заданий трех уровней сложности – плоскостные фигуры, цветовые фигуры, объемные фигуры. А ведь можно и самим что-то придумать!</a:t>
            </a:r>
          </a:p>
        </p:txBody>
      </p:sp>
    </p:spTree>
    <p:extLst>
      <p:ext uri="{BB962C8B-B14F-4D97-AF65-F5344CB8AC3E}">
        <p14:creationId xmlns:p14="http://schemas.microsoft.com/office/powerpoint/2010/main" val="404639430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normAutofit fontScale="90000"/>
          </a:bodyPr>
          <a:lstStyle/>
          <a:p>
            <a:pPr algn="l"/>
            <a:r>
              <a:rPr lang="ru-RU" sz="2200" dirty="0" smtClean="0"/>
              <a:t/>
            </a:r>
            <a:br>
              <a:rPr lang="ru-RU" sz="2200" dirty="0" smtClean="0"/>
            </a:br>
            <a:r>
              <a:rPr lang="ru-RU" sz="2200" dirty="0"/>
              <a:t/>
            </a:r>
            <a:br>
              <a:rPr lang="ru-RU" sz="2200" dirty="0"/>
            </a:br>
            <a:r>
              <a:rPr lang="ru-RU" sz="2200" dirty="0" smtClean="0"/>
              <a:t/>
            </a:r>
            <a:br>
              <a:rPr lang="ru-RU" sz="2200" dirty="0" smtClean="0"/>
            </a:br>
            <a:r>
              <a:rPr lang="ru-RU" sz="2200" dirty="0"/>
              <a:t/>
            </a:r>
            <a:br>
              <a:rPr lang="ru-RU" sz="2200" dirty="0"/>
            </a:br>
            <a:r>
              <a:rPr lang="ru-RU" sz="2200" dirty="0" smtClean="0"/>
              <a:t/>
            </a:r>
            <a:br>
              <a:rPr lang="ru-RU" sz="2200" dirty="0" smtClean="0"/>
            </a:br>
            <a:r>
              <a:rPr lang="ru-RU" sz="2200" dirty="0" smtClean="0"/>
              <a:t/>
            </a:r>
            <a:br>
              <a:rPr lang="ru-RU" sz="2200" dirty="0" smtClean="0"/>
            </a:br>
            <a:r>
              <a:rPr lang="ru-RU" sz="2000" dirty="0"/>
              <a:t/>
            </a:r>
            <a:br>
              <a:rPr lang="ru-RU" sz="2000" dirty="0"/>
            </a:br>
            <a:r>
              <a:rPr lang="ru-RU" sz="2700" b="1" dirty="0">
                <a:solidFill>
                  <a:srgbClr val="FF0000"/>
                </a:solidFill>
              </a:rPr>
              <a:t>"Прозрачный </a:t>
            </a:r>
            <a:r>
              <a:rPr lang="ru-RU" sz="2700" b="1" dirty="0" smtClean="0">
                <a:solidFill>
                  <a:srgbClr val="FF0000"/>
                </a:solidFill>
              </a:rPr>
              <a:t>квадрат» Воскобовича</a:t>
            </a:r>
            <a:r>
              <a:rPr lang="ru-RU" sz="2000" dirty="0"/>
              <a:t/>
            </a:r>
            <a:br>
              <a:rPr lang="ru-RU" sz="2000" dirty="0"/>
            </a:br>
            <a:r>
              <a:rPr lang="ru-RU" sz="2000" b="1" dirty="0"/>
              <a:t>Рекомендуемый возраст</a:t>
            </a:r>
            <a:r>
              <a:rPr lang="ru-RU" sz="2000" dirty="0"/>
              <a:t> – 3-9 лет.</a:t>
            </a:r>
            <a:br>
              <a:rPr lang="ru-RU" sz="2000" dirty="0"/>
            </a:br>
            <a:r>
              <a:rPr lang="ru-RU" sz="2000" b="1" dirty="0"/>
              <a:t>Состав игры</a:t>
            </a:r>
            <a:r>
              <a:rPr lang="ru-RU" sz="2000" dirty="0"/>
              <a:t/>
            </a:r>
            <a:br>
              <a:rPr lang="ru-RU" sz="2000" dirty="0"/>
            </a:br>
            <a:r>
              <a:rPr lang="ru-RU" sz="2000" dirty="0"/>
              <a:t>• 30 квадратных пластинок из прозрачной пленки ПВХ (62х62 мм) На каждую пластинку нанесено изображение одной геометрической фигуры - квадрата, прямоугольника, треугольника, прямоугольной трапеции, пятиугольника или шестиугольника.</a:t>
            </a:r>
            <a:br>
              <a:rPr lang="ru-RU" sz="2000" dirty="0"/>
            </a:br>
            <a:r>
              <a:rPr lang="ru-RU" sz="2000" dirty="0"/>
              <a:t>• Схемы сложения фигур.</a:t>
            </a:r>
            <a:br>
              <a:rPr lang="ru-RU" sz="2000" dirty="0"/>
            </a:br>
            <a:r>
              <a:rPr lang="ru-RU" sz="2000" dirty="0"/>
              <a:t>• Методика-сказка «Подарок хранителя озера Айс».</a:t>
            </a:r>
            <a:br>
              <a:rPr lang="ru-RU" sz="2000" dirty="0"/>
            </a:br>
            <a:r>
              <a:rPr lang="ru-RU" sz="2000" b="1" dirty="0"/>
              <a:t>Что развивает</a:t>
            </a:r>
            <a:r>
              <a:rPr lang="ru-RU" sz="2000" dirty="0"/>
              <a:t/>
            </a:r>
            <a:br>
              <a:rPr lang="ru-RU" sz="2000" dirty="0"/>
            </a:br>
            <a:r>
              <a:rPr lang="ru-RU" sz="2000" dirty="0"/>
              <a:t>- освоение названий и структуры геометрических фигур, их размера; </a:t>
            </a:r>
            <a:br>
              <a:rPr lang="ru-RU" sz="2000" dirty="0"/>
            </a:br>
            <a:r>
              <a:rPr lang="ru-RU" sz="2000" dirty="0"/>
              <a:t>- умение составлять геометрические фигуры из частей, понимание соотношения целого и части; </a:t>
            </a:r>
            <a:br>
              <a:rPr lang="ru-RU" sz="2000" dirty="0"/>
            </a:br>
            <a:r>
              <a:rPr lang="ru-RU" sz="2000" dirty="0"/>
              <a:t>- умение конструировать предметные силуэты путем наложения или приложения пластинок.</a:t>
            </a:r>
            <a:br>
              <a:rPr lang="ru-RU" sz="2000" dirty="0"/>
            </a:br>
            <a:r>
              <a:rPr lang="ru-RU" sz="2000" dirty="0"/>
              <a:t>- внимание, память, воображение, умение анализировать, сравнивать, творческие способности, речь, мелкую моторику рук</a:t>
            </a:r>
            <a:r>
              <a:rPr lang="ru-RU" sz="2000" dirty="0" smtClean="0"/>
              <a:t>.</a:t>
            </a:r>
            <a:r>
              <a:rPr lang="ru-RU" sz="2200" dirty="0" smtClean="0"/>
              <a:t/>
            </a:r>
            <a:br>
              <a:rPr lang="ru-RU" sz="2200" dirty="0" smtClean="0"/>
            </a:br>
            <a:r>
              <a:rPr lang="ru-RU" sz="1900" b="1" dirty="0"/>
              <a:t/>
            </a:r>
            <a:br>
              <a:rPr lang="ru-RU" sz="1900" b="1" dirty="0"/>
            </a:br>
            <a:r>
              <a:rPr lang="ru-RU" sz="1900" b="1" dirty="0">
                <a:solidFill>
                  <a:srgbClr val="FF0000"/>
                </a:solidFill>
              </a:rPr>
              <a:t>Правила конструирования квадрата.</a:t>
            </a:r>
            <a:r>
              <a:rPr lang="ru-RU" sz="1900" dirty="0"/>
              <a:t/>
            </a:r>
            <a:br>
              <a:rPr lang="ru-RU" sz="1900" dirty="0"/>
            </a:br>
            <a:r>
              <a:rPr lang="ru-RU" sz="1900" dirty="0"/>
              <a:t>При складывании квадратов пластинки накладываются друг на друга всей плоскостью. При наложении пластинок друг на друга не допускается совмещение ( пересечение) цветных элементов.</a:t>
            </a:r>
            <a:r>
              <a:rPr lang="ru-RU" dirty="0"/>
              <a:t/>
            </a:r>
            <a:br>
              <a:rPr lang="ru-RU" dirty="0"/>
            </a:br>
            <a:r>
              <a:rPr lang="ru-RU" dirty="0"/>
              <a:t/>
            </a:r>
            <a:br>
              <a:rPr lang="ru-RU" dirty="0"/>
            </a:br>
            <a:endParaRPr lang="ru-RU" dirty="0"/>
          </a:p>
        </p:txBody>
      </p:sp>
    </p:spTree>
    <p:extLst>
      <p:ext uri="{BB962C8B-B14F-4D97-AF65-F5344CB8AC3E}">
        <p14:creationId xmlns:p14="http://schemas.microsoft.com/office/powerpoint/2010/main" val="354992613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49188" y="260648"/>
            <a:ext cx="8229600" cy="490066"/>
          </a:xfrm>
        </p:spPr>
        <p:txBody>
          <a:bodyPr>
            <a:noAutofit/>
          </a:bodyPr>
          <a:lstStyle/>
          <a:p>
            <a:r>
              <a:rPr lang="ru-RU" sz="2800" b="1" dirty="0" smtClean="0">
                <a:solidFill>
                  <a:srgbClr val="FF0000"/>
                </a:solidFill>
              </a:rPr>
              <a:t>Прозрачный квадрат</a:t>
            </a:r>
            <a:r>
              <a:rPr lang="ru-RU" sz="2800" dirty="0" smtClean="0">
                <a:solidFill>
                  <a:srgbClr val="FF0000"/>
                </a:solidFill>
              </a:rPr>
              <a:t/>
            </a:r>
            <a:br>
              <a:rPr lang="ru-RU" sz="2800" dirty="0" smtClean="0">
                <a:solidFill>
                  <a:srgbClr val="FF0000"/>
                </a:solidFill>
              </a:rPr>
            </a:br>
            <a:r>
              <a:rPr lang="ru-RU" sz="1800" dirty="0"/>
              <a:t>В набор входят 30 квадратных прозрачных пластинок с нанесенными изображениями геометрических фигур.</a:t>
            </a:r>
            <a:r>
              <a:rPr lang="ru-RU" sz="2800" dirty="0"/>
              <a:t> </a:t>
            </a:r>
            <a:endParaRPr lang="ru-RU" sz="2800" dirty="0">
              <a:solidFill>
                <a:srgbClr val="FF0000"/>
              </a:solidFill>
            </a:endParaRPr>
          </a:p>
        </p:txBody>
      </p:sp>
      <p:pic>
        <p:nvPicPr>
          <p:cNvPr id="2050" name="Picture 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570762" y="1196752"/>
            <a:ext cx="5953566" cy="55245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7608604"/>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772816"/>
            <a:ext cx="8229600" cy="2520280"/>
          </a:xfrm>
        </p:spPr>
        <p:txBody>
          <a:bodyPr>
            <a:normAutofit/>
          </a:bodyPr>
          <a:lstStyle/>
          <a:p>
            <a:r>
              <a:rPr lang="ru-RU" b="1" dirty="0" smtClean="0">
                <a:solidFill>
                  <a:schemeClr val="accent2"/>
                </a:solidFill>
              </a:rPr>
              <a:t>Спасибо за внимание!</a:t>
            </a:r>
            <a:endParaRPr lang="ru-RU" b="1" dirty="0">
              <a:solidFill>
                <a:schemeClr val="accent2"/>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764704"/>
            <a:ext cx="7772400" cy="4536504"/>
          </a:xfrm>
        </p:spPr>
        <p:txBody>
          <a:bodyPr>
            <a:normAutofit/>
          </a:bodyPr>
          <a:lstStyle/>
          <a:p>
            <a:r>
              <a:rPr lang="ru-RU" sz="3600" dirty="0" smtClean="0"/>
              <a:t>Существует огромное количество игр с палочками Кюизенера. Здесь приведены лишь самые первые игры и упражнения с этими палочками!</a:t>
            </a:r>
            <a:endParaRPr lang="ru-RU" sz="3600" dirty="0"/>
          </a:p>
        </p:txBody>
      </p:sp>
    </p:spTree>
    <p:extLst>
      <p:ext uri="{BB962C8B-B14F-4D97-AF65-F5344CB8AC3E}">
        <p14:creationId xmlns:p14="http://schemas.microsoft.com/office/powerpoint/2010/main" val="283260441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7504" y="116632"/>
            <a:ext cx="8579296" cy="6741368"/>
          </a:xfrm>
        </p:spPr>
        <p:txBody>
          <a:bodyPr>
            <a:noAutofit/>
          </a:bodyPr>
          <a:lstStyle/>
          <a:p>
            <a:pPr algn="l"/>
            <a:r>
              <a:rPr lang="ru-RU" sz="1600" b="1" dirty="0"/>
              <a:t>Игры и упражнения с волшебными палочками «Знакомство»</a:t>
            </a:r>
            <a:r>
              <a:rPr lang="ru-RU" sz="1600" dirty="0"/>
              <a:t/>
            </a:r>
            <a:br>
              <a:rPr lang="ru-RU" sz="1600" dirty="0"/>
            </a:br>
            <a:r>
              <a:rPr lang="ru-RU" sz="1400" dirty="0"/>
              <a:t>1. Знакомимся с палочками. Вместе с ребенком рассмотрите, переберите, потрогайте все палочки, расскажите какого они цвета, длины.</a:t>
            </a:r>
            <a:br>
              <a:rPr lang="ru-RU" sz="1400" dirty="0"/>
            </a:br>
            <a:r>
              <a:rPr lang="ru-RU" sz="1400" dirty="0"/>
              <a:t>2. Возьми в правую руку как можно больше палочек, а теперь в левую.</a:t>
            </a:r>
            <a:br>
              <a:rPr lang="ru-RU" sz="1400" dirty="0"/>
            </a:br>
            <a:r>
              <a:rPr lang="ru-RU" sz="1400" dirty="0"/>
              <a:t>3. Можно выкладывать из палочек на плоскости дорожки, заборы, поезда, квадраты, прямоугольники, предметы мебели, разные домики, гаражи.</a:t>
            </a:r>
            <a:br>
              <a:rPr lang="ru-RU" sz="1400" dirty="0"/>
            </a:br>
            <a:r>
              <a:rPr lang="ru-RU" sz="1400" dirty="0"/>
              <a:t>4. Выкладываем лесенку из 10 палочек от меньшей (белой) к большей (оранжевой) и наоборот. Пройдитесь пальчиками по ступенькам лесенки, можно посчитать вслух от 1до 10 и обратно.</a:t>
            </a:r>
            <a:br>
              <a:rPr lang="ru-RU" sz="1400" dirty="0"/>
            </a:br>
            <a:r>
              <a:rPr lang="ru-RU" sz="1400" dirty="0"/>
              <a:t>5. Выкладываем лесенку, пропуская по 1 палочке. Ребенку нужно найти место для остальных палочек.</a:t>
            </a:r>
            <a:br>
              <a:rPr lang="ru-RU" sz="1400" dirty="0"/>
            </a:br>
            <a:r>
              <a:rPr lang="ru-RU" sz="1400" dirty="0"/>
              <a:t>6. Можно строить как из конструктора объемные постройки: колодцы, башенки, избушки и т.п.</a:t>
            </a:r>
            <a:br>
              <a:rPr lang="ru-RU" sz="1400" dirty="0"/>
            </a:br>
            <a:r>
              <a:rPr lang="ru-RU" sz="1400" dirty="0"/>
              <a:t>7. Раскладываем палочки по цвету, длине.</a:t>
            </a:r>
            <a:br>
              <a:rPr lang="ru-RU" sz="1400" dirty="0"/>
            </a:br>
            <a:r>
              <a:rPr lang="ru-RU" sz="1400" dirty="0"/>
              <a:t>8. Найди палочку того же цвета, что и у меня. Какого они цвета?</a:t>
            </a:r>
            <a:br>
              <a:rPr lang="ru-RU" sz="1400" dirty="0"/>
            </a:br>
            <a:r>
              <a:rPr lang="ru-RU" sz="1400" dirty="0"/>
              <a:t>9. Положи столько же палочек, сколько и у меня.</a:t>
            </a:r>
            <a:br>
              <a:rPr lang="ru-RU" sz="1400" dirty="0"/>
            </a:br>
            <a:r>
              <a:rPr lang="ru-RU" sz="1400" dirty="0"/>
              <a:t>10. Выложи чередующиеся палочки: красная, желтая, красная, желтая (в дальнейшем ритм усложняется).</a:t>
            </a:r>
            <a:br>
              <a:rPr lang="ru-RU" sz="1400" dirty="0"/>
            </a:br>
            <a:r>
              <a:rPr lang="ru-RU" sz="1400" dirty="0"/>
              <a:t>11. Выложите несколько палочек, предложите ребенку их запомнить, а потом, пока ребенок не видит, спрячьте одну из палочек. Ребенку нужно догадаться, какая палочка исчезла.</a:t>
            </a:r>
            <a:br>
              <a:rPr lang="ru-RU" sz="1400" dirty="0"/>
            </a:br>
            <a:r>
              <a:rPr lang="ru-RU" sz="1400" dirty="0"/>
              <a:t>12. Выложите несколько палочек и поменяйте их местами. Малышу надо вернуть все на место.</a:t>
            </a:r>
            <a:br>
              <a:rPr lang="ru-RU" sz="1400" dirty="0"/>
            </a:br>
            <a:r>
              <a:rPr lang="ru-RU" sz="1400" dirty="0"/>
              <a:t>13. Выложите перед ребенком две палочки. Какая палочка длиннее? Какая короче? Наложите эти палочки друг на друга, подровняв концы, и проверьте.</a:t>
            </a:r>
            <a:br>
              <a:rPr lang="ru-RU" sz="1400" dirty="0"/>
            </a:br>
            <a:r>
              <a:rPr lang="ru-RU" sz="1400" dirty="0"/>
              <a:t>14. Выложите перед ребенком несколько палочек и спросите: «Какая самая длинная? Какая самая короткая?»</a:t>
            </a:r>
            <a:br>
              <a:rPr lang="ru-RU" sz="1400" dirty="0"/>
            </a:br>
            <a:r>
              <a:rPr lang="ru-RU" sz="1400" dirty="0"/>
              <a:t>15. Найди любую палочку, которая короче синей, длиннее красной.</a:t>
            </a:r>
            <a:br>
              <a:rPr lang="ru-RU" sz="1400" dirty="0"/>
            </a:br>
            <a:r>
              <a:rPr lang="ru-RU" sz="1400" dirty="0"/>
              <a:t>16. </a:t>
            </a:r>
            <a:r>
              <a:rPr lang="ru-RU" sz="1400" dirty="0" smtClean="0"/>
              <a:t>Разложите </a:t>
            </a:r>
            <a:r>
              <a:rPr lang="ru-RU" sz="1400" dirty="0"/>
              <a:t>палочки на 2 кучки: в одной 10 штук, а в другой 2. Спросите, где палочек больше.</a:t>
            </a:r>
            <a:br>
              <a:rPr lang="ru-RU" sz="1400" dirty="0"/>
            </a:br>
            <a:r>
              <a:rPr lang="ru-RU" sz="1400" dirty="0"/>
              <a:t>17. Попросите показать вам красную палочку, синюю, желтую.</a:t>
            </a:r>
            <a:br>
              <a:rPr lang="ru-RU" sz="1400" dirty="0"/>
            </a:br>
            <a:r>
              <a:rPr lang="ru-RU" sz="1400" dirty="0"/>
              <a:t>18. Покажи палочку, чтобы она была не желтой.</a:t>
            </a:r>
            <a:br>
              <a:rPr lang="ru-RU" sz="1400" dirty="0"/>
            </a:br>
            <a:r>
              <a:rPr lang="ru-RU" sz="1400" dirty="0"/>
              <a:t>19. Попросите найти 2 абсолютно одинаковые палочки. Какие они по длине? Какого они цвета?</a:t>
            </a:r>
            <a:br>
              <a:rPr lang="ru-RU" sz="1400" dirty="0"/>
            </a:br>
            <a:r>
              <a:rPr lang="ru-RU" sz="1400" dirty="0"/>
              <a:t>20. Постройте поезд из вагонов разной длины, начиная от самого короткого и заканчивая самым длинным. Спросите, какого цвета вагон стоит пятым, восьмым. Какой вагон справа от синего, слева от желтого. Какой вагон тут самый короткий, самый длинный? Какие вагоны длиннее желтого, короче синего</a:t>
            </a:r>
            <a:r>
              <a:rPr lang="ru-RU" sz="1400" dirty="0" smtClean="0"/>
              <a:t>.</a:t>
            </a:r>
            <a:br>
              <a:rPr lang="ru-RU" sz="1400" dirty="0" smtClean="0"/>
            </a:br>
            <a:r>
              <a:rPr lang="ru-RU" sz="1400" dirty="0"/>
              <a:t>21. Выложите несколько пар одинаковых палочек и попросите ребенка «поставить палочки парами».</a:t>
            </a:r>
            <a:br>
              <a:rPr lang="ru-RU" sz="1400" dirty="0"/>
            </a:br>
            <a:r>
              <a:rPr lang="ru-RU" sz="1400" dirty="0"/>
              <a:t/>
            </a:r>
            <a:br>
              <a:rPr lang="ru-RU" sz="1400" dirty="0"/>
            </a:br>
            <a:r>
              <a:rPr lang="ru-RU" sz="1400" dirty="0"/>
              <a:t/>
            </a:r>
            <a:br>
              <a:rPr lang="ru-RU" sz="1400" dirty="0"/>
            </a:br>
            <a:endParaRPr lang="ru-RU" sz="1400" dirty="0"/>
          </a:p>
        </p:txBody>
      </p:sp>
    </p:spTree>
    <p:extLst>
      <p:ext uri="{BB962C8B-B14F-4D97-AF65-F5344CB8AC3E}">
        <p14:creationId xmlns:p14="http://schemas.microsoft.com/office/powerpoint/2010/main" val="396209809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7504" y="274638"/>
            <a:ext cx="8579296" cy="6394722"/>
          </a:xfrm>
        </p:spPr>
        <p:txBody>
          <a:bodyPr>
            <a:normAutofit fontScale="90000"/>
          </a:bodyPr>
          <a:lstStyle/>
          <a:p>
            <a:pPr algn="l"/>
            <a:r>
              <a:rPr lang="ru-RU" sz="1600" dirty="0"/>
              <a:t>26. С помощью оранжевой палочки нужно измерить длину книги, карандаша и т.п.</a:t>
            </a:r>
            <a:br>
              <a:rPr lang="ru-RU" sz="1600" dirty="0"/>
            </a:br>
            <a:r>
              <a:rPr lang="ru-RU" sz="1600" dirty="0"/>
              <a:t>27. Перечисли все цвета палочек, лежащих на столе.</a:t>
            </a:r>
            <a:br>
              <a:rPr lang="ru-RU" sz="1600" dirty="0"/>
            </a:br>
            <a:r>
              <a:rPr lang="ru-RU" sz="1600" dirty="0"/>
              <a:t>28. Найди в наборе самую длинную и самую короткую палочку. Поставь их друг на друга; а теперь рядом друг с другом.</a:t>
            </a:r>
            <a:br>
              <a:rPr lang="ru-RU" sz="1600" dirty="0"/>
            </a:br>
            <a:r>
              <a:rPr lang="ru-RU" sz="1600" dirty="0"/>
              <a:t>29. Выбери 2 палочки одного цвета. Какие они по длине? Теперь найди 2 палочки одной длины. Какого они цвета?</a:t>
            </a:r>
            <a:br>
              <a:rPr lang="ru-RU" sz="1600" dirty="0"/>
            </a:br>
            <a:r>
              <a:rPr lang="ru-RU" sz="1600" dirty="0"/>
              <a:t>30. Возьми любые 2 палочки и положи их так, чтобы длинная оказалась внизу.</a:t>
            </a:r>
            <a:br>
              <a:rPr lang="ru-RU" sz="1600" dirty="0"/>
            </a:br>
            <a:r>
              <a:rPr lang="ru-RU" sz="1600" dirty="0"/>
              <a:t>31. Положите параллельно друг другу три бордовые палочки, а справа четыре такого же цвета. Спросите, какая фигура шире, а какая уже.</a:t>
            </a:r>
            <a:br>
              <a:rPr lang="ru-RU" sz="1600" dirty="0"/>
            </a:br>
            <a:r>
              <a:rPr lang="ru-RU" sz="1600" dirty="0"/>
              <a:t>32. Поставь палочки от самой низкой к самой большой (параллельно друг другу). К этим палочкам пристрой сверху такой же ряд, только в обратном порядке. Получится плоскостной квадрат.</a:t>
            </a:r>
            <a:br>
              <a:rPr lang="ru-RU" sz="1600" dirty="0"/>
            </a:br>
            <a:r>
              <a:rPr lang="ru-RU" sz="1600" dirty="0"/>
              <a:t>33. Положи синюю палочку между красной и желтой, а оранжевую слева от красной, розовую слева от красной.</a:t>
            </a:r>
            <a:br>
              <a:rPr lang="ru-RU" sz="1600" dirty="0"/>
            </a:br>
            <a:r>
              <a:rPr lang="ru-RU" sz="1600" dirty="0"/>
              <a:t>34. С закрытыми глазами возьми любую палочку из коробки, посмотри на нее и назови ее цвет (позже можно определять цвет палочек даже с закрытыми глазами).</a:t>
            </a:r>
            <a:br>
              <a:rPr lang="ru-RU" sz="1600" dirty="0"/>
            </a:br>
            <a:r>
              <a:rPr lang="ru-RU" sz="1600" dirty="0"/>
              <a:t>35. С закрытыми глазами найди в наборе 2 палочки одинаковой длины. Одна из палочек у тебя в руках синяя, а другая тогда какого цвета?</a:t>
            </a:r>
            <a:br>
              <a:rPr lang="ru-RU" sz="1600" dirty="0"/>
            </a:br>
            <a:r>
              <a:rPr lang="ru-RU" sz="1600" dirty="0"/>
              <a:t>36. С закрытыми глазами найди 2 палочки разной длины. Если одна из палочек желтая, то можешь определить цвет другой палочки?</a:t>
            </a:r>
            <a:br>
              <a:rPr lang="ru-RU" sz="1600" dirty="0"/>
            </a:br>
            <a:r>
              <a:rPr lang="ru-RU" sz="1600" dirty="0"/>
              <a:t>37. У меня в руках палочка чуть-чуть длиннее голубой, угадай ее цвет.</a:t>
            </a:r>
            <a:br>
              <a:rPr lang="ru-RU" sz="1600" dirty="0"/>
            </a:br>
            <a:r>
              <a:rPr lang="ru-RU" sz="1600" dirty="0"/>
              <a:t>38. Назови все палочки длиннее красной, короче синей и т.д.</a:t>
            </a:r>
            <a:br>
              <a:rPr lang="ru-RU" sz="1600" dirty="0"/>
            </a:br>
            <a:r>
              <a:rPr lang="ru-RU" sz="1600" dirty="0"/>
              <a:t>39. Найди две любые палочки, которые не будут равны этой палочке.</a:t>
            </a:r>
            <a:br>
              <a:rPr lang="ru-RU" sz="1600" dirty="0"/>
            </a:br>
            <a:r>
              <a:rPr lang="ru-RU" sz="1600" dirty="0"/>
              <a:t>40. Строим из палочек пирамидку и определяем, какая палочка в самом низу, какая в верху, какая между голубой и желтой, под синей, над розовой, какая палочка ниже: бордовая или синяя.</a:t>
            </a:r>
            <a:br>
              <a:rPr lang="ru-RU" sz="1600" dirty="0"/>
            </a:br>
            <a:r>
              <a:rPr lang="ru-RU" sz="1600" dirty="0"/>
              <a:t>41. Выложи из двух белых палочек одну, а рядом положи соответствующую их длине палочку (розовую). Теперь кладем три белых палочки – им соответствует голубая и т.д.</a:t>
            </a:r>
            <a:br>
              <a:rPr lang="ru-RU" sz="1600" dirty="0"/>
            </a:br>
            <a:r>
              <a:rPr lang="ru-RU" sz="1600" dirty="0"/>
              <a:t>42. Возьми в руку палочки. Посчитай, сколько палочек у тебя в руке.</a:t>
            </a:r>
            <a:br>
              <a:rPr lang="ru-RU" sz="1600" dirty="0"/>
            </a:br>
            <a:r>
              <a:rPr lang="ru-RU" sz="1600" dirty="0"/>
              <a:t>43. Из каких двух палочек можно составить красную? (состав чисел)</a:t>
            </a:r>
            <a:br>
              <a:rPr lang="ru-RU" sz="1600" dirty="0"/>
            </a:br>
            <a:r>
              <a:rPr lang="ru-RU" sz="1600" dirty="0"/>
              <a:t>44. У нас лежит белая палочка. Какую палочку надо добавить, чтобы она стала по длине, как красная.</a:t>
            </a:r>
            <a:br>
              <a:rPr lang="ru-RU" sz="1600" dirty="0"/>
            </a:br>
            <a:r>
              <a:rPr lang="ru-RU" sz="1600" dirty="0"/>
              <a:t>45. Из каких палочек можно составить число 5? (разные способы)</a:t>
            </a:r>
            <a:br>
              <a:rPr lang="ru-RU" sz="1600" dirty="0"/>
            </a:br>
            <a:r>
              <a:rPr lang="ru-RU" sz="1600" dirty="0"/>
              <a:t>46. На сколько голубая палочка длиннее розовой?.</a:t>
            </a:r>
            <a:r>
              <a:rPr lang="ru-RU" sz="1400" dirty="0"/>
              <a:t/>
            </a:r>
            <a:br>
              <a:rPr lang="ru-RU" sz="1400" dirty="0"/>
            </a:br>
            <a:endParaRPr lang="ru-RU" sz="1400" dirty="0"/>
          </a:p>
        </p:txBody>
      </p:sp>
    </p:spTree>
    <p:extLst>
      <p:ext uri="{BB962C8B-B14F-4D97-AF65-F5344CB8AC3E}">
        <p14:creationId xmlns:p14="http://schemas.microsoft.com/office/powerpoint/2010/main" val="374366256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261257" y="116633"/>
            <a:ext cx="8196943" cy="3744415"/>
          </a:xfrm>
        </p:spPr>
        <p:txBody>
          <a:bodyPr>
            <a:normAutofit/>
          </a:bodyPr>
          <a:lstStyle/>
          <a:p>
            <a:pPr algn="l"/>
            <a:r>
              <a:rPr lang="ru-RU" sz="1400" dirty="0"/>
              <a:t>47. Составь два поезда. Первый из розовой и фиолетовой, а второй из голубой и красной.</a:t>
            </a:r>
            <a:br>
              <a:rPr lang="ru-RU" sz="1400" dirty="0"/>
            </a:br>
            <a:r>
              <a:rPr lang="ru-RU" sz="1400" dirty="0"/>
              <a:t>48. Один поезд состоит из голубой и красной палочки. Из белых палочек составь поезд длиннее имеющегося на 1 вагон.</a:t>
            </a:r>
            <a:br>
              <a:rPr lang="ru-RU" sz="1400" dirty="0"/>
            </a:br>
            <a:r>
              <a:rPr lang="ru-RU" sz="1400" dirty="0"/>
              <a:t>49. Составь поезд из двух желтых палочек. Выстрой поезд такой же длины из белых палочек.</a:t>
            </a:r>
            <a:br>
              <a:rPr lang="ru-RU" sz="1400" dirty="0"/>
            </a:br>
            <a:r>
              <a:rPr lang="ru-RU" sz="1400" dirty="0"/>
              <a:t>50. Сколько розовых палочек уместится в оранжевой?</a:t>
            </a:r>
            <a:br>
              <a:rPr lang="ru-RU" sz="1400" dirty="0"/>
            </a:br>
            <a:r>
              <a:rPr lang="ru-RU" sz="1400" dirty="0"/>
              <a:t>51. Выложи четыре белые палочки, чтобы получился квадрат. На основе этого квадрата можно познакомить ребенка с долями и дробями. Покажи одну часть из четырех, две части из четырех. Что больше - ¼ или 2/4?</a:t>
            </a:r>
            <a:br>
              <a:rPr lang="ru-RU" sz="1400" dirty="0"/>
            </a:br>
            <a:r>
              <a:rPr lang="ru-RU" sz="1400" dirty="0"/>
              <a:t>52. Составь из палочек каждое из чисел от 11 до 20.</a:t>
            </a:r>
            <a:br>
              <a:rPr lang="ru-RU" sz="1400" dirty="0"/>
            </a:br>
            <a:r>
              <a:rPr lang="ru-RU" sz="1400" dirty="0"/>
              <a:t>53. Выложите из палочек фигуру, и попросите ребенка сделать такую же (в дальнейшем свою фигуру можно прикрывать от ребенка листом бумаги).</a:t>
            </a:r>
            <a:br>
              <a:rPr lang="ru-RU" sz="1400" dirty="0"/>
            </a:br>
            <a:r>
              <a:rPr lang="ru-RU" sz="1400" dirty="0"/>
              <a:t>54. Ребенок выкладывает палочки, следуя вашим инструкциям: положи красную палочку на стол, справа положи синюю, снизу желтую и т.д.</a:t>
            </a:r>
            <a:br>
              <a:rPr lang="ru-RU" sz="1400" dirty="0"/>
            </a:br>
            <a:r>
              <a:rPr lang="ru-RU" sz="1400" dirty="0"/>
              <a:t>55. Нарисуйте на листе бумаги разные геометрические фигуры или буквы и попросите малыша положить красную палочку рядом с буквой а или в квадрат.</a:t>
            </a:r>
            <a:br>
              <a:rPr lang="ru-RU" sz="1400" dirty="0"/>
            </a:br>
            <a:r>
              <a:rPr lang="ru-RU" sz="1400" dirty="0"/>
              <a:t>56. Из палочек можно строить лабиринты, какие-то замысловатые узоры, коврики, фигурки.</a:t>
            </a:r>
            <a:br>
              <a:rPr lang="ru-RU" sz="1400" dirty="0"/>
            </a:br>
            <a:endParaRPr lang="ru-RU" sz="1400" dirty="0"/>
          </a:p>
        </p:txBody>
      </p:sp>
    </p:spTree>
    <p:extLst>
      <p:ext uri="{BB962C8B-B14F-4D97-AF65-F5344CB8AC3E}">
        <p14:creationId xmlns:p14="http://schemas.microsoft.com/office/powerpoint/2010/main" val="249000102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323528" y="116633"/>
            <a:ext cx="7772400" cy="648071"/>
          </a:xfrm>
        </p:spPr>
        <p:txBody>
          <a:bodyPr>
            <a:normAutofit fontScale="90000"/>
          </a:bodyPr>
          <a:lstStyle/>
          <a:p>
            <a:r>
              <a:rPr lang="ru-RU" b="1" dirty="0" smtClean="0">
                <a:solidFill>
                  <a:schemeClr val="accent2"/>
                </a:solidFill>
              </a:rPr>
              <a:t>Блоки Дьенеша</a:t>
            </a:r>
            <a:endParaRPr lang="ru-RU" b="1" dirty="0">
              <a:solidFill>
                <a:schemeClr val="accent2"/>
              </a:solidFill>
            </a:endParaRPr>
          </a:p>
        </p:txBody>
      </p:sp>
      <p:sp>
        <p:nvSpPr>
          <p:cNvPr id="3" name="Подзаголовок 2"/>
          <p:cNvSpPr>
            <a:spLocks noGrp="1"/>
          </p:cNvSpPr>
          <p:nvPr>
            <p:ph type="subTitle" idx="1"/>
          </p:nvPr>
        </p:nvSpPr>
        <p:spPr>
          <a:xfrm>
            <a:off x="971600" y="764704"/>
            <a:ext cx="6984776" cy="3312368"/>
          </a:xfrm>
        </p:spPr>
        <p:txBody>
          <a:bodyPr>
            <a:normAutofit fontScale="85000" lnSpcReduction="20000"/>
          </a:bodyPr>
          <a:lstStyle/>
          <a:p>
            <a:pPr algn="l"/>
            <a:r>
              <a:rPr lang="ru-RU" sz="2100" dirty="0">
                <a:solidFill>
                  <a:schemeClr val="tx1"/>
                </a:solidFill>
              </a:rPr>
              <a:t>Логические блоки Дьенеша – это одно из наиболее эффективных пособий для развития умственных </a:t>
            </a:r>
            <a:r>
              <a:rPr lang="ru-RU" sz="2100" dirty="0" smtClean="0">
                <a:solidFill>
                  <a:schemeClr val="tx1"/>
                </a:solidFill>
              </a:rPr>
              <a:t>способностей </a:t>
            </a:r>
            <a:r>
              <a:rPr lang="ru-RU" sz="2100" dirty="0">
                <a:solidFill>
                  <a:schemeClr val="tx1"/>
                </a:solidFill>
              </a:rPr>
              <a:t>детей</a:t>
            </a:r>
            <a:r>
              <a:rPr lang="ru-RU" sz="2100" b="1" i="1" dirty="0">
                <a:solidFill>
                  <a:schemeClr val="tx1"/>
                </a:solidFill>
              </a:rPr>
              <a:t>. Это целый кладезь игр на развитие логического, </a:t>
            </a:r>
            <a:r>
              <a:rPr lang="ru-RU" sz="2100" b="1" i="1" dirty="0" smtClean="0">
                <a:solidFill>
                  <a:schemeClr val="tx1"/>
                </a:solidFill>
              </a:rPr>
              <a:t>математического </a:t>
            </a:r>
            <a:r>
              <a:rPr lang="ru-RU" sz="2100" b="1" i="1" dirty="0">
                <a:solidFill>
                  <a:schemeClr val="tx1"/>
                </a:solidFill>
              </a:rPr>
              <a:t>и пространственного мышления! </a:t>
            </a:r>
            <a:r>
              <a:rPr lang="ru-RU" sz="2100" dirty="0">
                <a:solidFill>
                  <a:schemeClr val="tx1"/>
                </a:solidFill>
              </a:rPr>
              <a:t>Пособие состоит из 48 объемных геометрических фигур, и главная особенность набора в том, что ни одна из фигур в нем не повторяется! Все блоки отличаются между собой по четырем свойствам: форма, цвет, размер, толщина. Такой набор характеристик позволяет предложить детям  много интересных аналитических задач на сравнение, обобщение, классификацию.</a:t>
            </a:r>
          </a:p>
          <a:p>
            <a:pPr algn="l"/>
            <a:r>
              <a:rPr lang="ru-RU" sz="2100" dirty="0">
                <a:solidFill>
                  <a:schemeClr val="tx1"/>
                </a:solidFill>
              </a:rPr>
              <a:t> Пространственные представления детей постоянно расширяются и закрепляются в процессе всех видов деятельности. Дети овладевают пространственными представлениями: слева, справа, вверху, внизу, впереди,  сзади,   далеко,  близко. </a:t>
            </a:r>
          </a:p>
          <a:p>
            <a:endParaRPr lang="ru-RU" dirty="0"/>
          </a:p>
        </p:txBody>
      </p:sp>
      <p:pic>
        <p:nvPicPr>
          <p:cNvPr id="4" name="Рисунок 3" descr="Описание: D:\самообра\фотографии для аттестации\игры\20200625_132618.jpg"/>
          <p:cNvPicPr/>
          <p:nvPr/>
        </p:nvPicPr>
        <p:blipFill>
          <a:blip r:embed="rId2" cstate="email">
            <a:extLst>
              <a:ext uri="{28A0092B-C50C-407E-A947-70E740481C1C}">
                <a14:useLocalDpi xmlns:a14="http://schemas.microsoft.com/office/drawing/2010/main"/>
              </a:ext>
            </a:extLst>
          </a:blip>
          <a:srcRect/>
          <a:stretch>
            <a:fillRect/>
          </a:stretch>
        </p:blipFill>
        <p:spPr bwMode="auto">
          <a:xfrm rot="5400000">
            <a:off x="1403648" y="3861048"/>
            <a:ext cx="2376264" cy="2520280"/>
          </a:xfrm>
          <a:prstGeom prst="rect">
            <a:avLst/>
          </a:prstGeom>
          <a:noFill/>
          <a:ln>
            <a:noFill/>
          </a:ln>
        </p:spPr>
      </p:pic>
      <p:pic>
        <p:nvPicPr>
          <p:cNvPr id="5" name="Рисунок 4" descr="Описание: D:\самообра\фотографии для аттестации\игры\20200625_132718.jpg"/>
          <p:cNvPicPr/>
          <p:nvPr/>
        </p:nvPicPr>
        <p:blipFill>
          <a:blip r:embed="rId3" cstate="email">
            <a:extLst>
              <a:ext uri="{28A0092B-C50C-407E-A947-70E740481C1C}">
                <a14:useLocalDpi xmlns:a14="http://schemas.microsoft.com/office/drawing/2010/main"/>
              </a:ext>
            </a:extLst>
          </a:blip>
          <a:srcRect/>
          <a:stretch>
            <a:fillRect/>
          </a:stretch>
        </p:blipFill>
        <p:spPr bwMode="auto">
          <a:xfrm rot="5400000">
            <a:off x="5400092" y="3897052"/>
            <a:ext cx="2304256" cy="2376264"/>
          </a:xfrm>
          <a:prstGeom prst="rect">
            <a:avLst/>
          </a:prstGeom>
          <a:noFill/>
          <a:ln>
            <a:noFill/>
          </a:ln>
        </p:spPr>
      </p:pic>
    </p:spTree>
    <p:extLst>
      <p:ext uri="{BB962C8B-B14F-4D97-AF65-F5344CB8AC3E}">
        <p14:creationId xmlns:p14="http://schemas.microsoft.com/office/powerpoint/2010/main" val="563040849"/>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296</TotalTime>
  <Words>1108</Words>
  <Application>Microsoft Office PowerPoint</Application>
  <PresentationFormat>Экран (4:3)</PresentationFormat>
  <Paragraphs>92</Paragraphs>
  <Slides>44</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44</vt:i4>
      </vt:variant>
    </vt:vector>
  </HeadingPairs>
  <TitlesOfParts>
    <vt:vector size="45" baseType="lpstr">
      <vt:lpstr>Тема Office</vt:lpstr>
      <vt:lpstr>   Математические игры для развития интеллектуальных способностей детей                                                    Воспитатель: Сартакова Л.В.</vt:lpstr>
      <vt:lpstr>Актуальность. Одним из основных показателей готовности ребенка к успешному обучению является развитие интеллектуально-познавательных способностей. Часто бывает так, что читающий, считающий и пишущий ребенок, начиная учиться, испытывают затруднения при выполнении заданий на логическое мышление. Поэтому в дошкольном возрасте важно сформировать у ребенка внимательность, умение рассуждать, анализировать и сравнивать, обобщать и выделять существенные признаки предметов, развить познавательную активность. Именно математическое содержание оптимально для развития интеллектуальных способностей, что приводит к активному развитию умственных способностей ребенка </vt:lpstr>
      <vt:lpstr>Цель работы: показать самые эффективные математические игры для развития интеллектуальных способностей детей.</vt:lpstr>
      <vt:lpstr>Палочки Кюизенера</vt:lpstr>
      <vt:lpstr>Существует огромное количество игр с палочками Кюизенера. Здесь приведены лишь самые первые игры и упражнения с этими палочками!</vt:lpstr>
      <vt:lpstr>Игры и упражнения с волшебными палочками «Знакомство» 1. Знакомимся с палочками. Вместе с ребенком рассмотрите, переберите, потрогайте все палочки, расскажите какого они цвета, длины. 2. Возьми в правую руку как можно больше палочек, а теперь в левую. 3. Можно выкладывать из палочек на плоскости дорожки, заборы, поезда, квадраты, прямоугольники, предметы мебели, разные домики, гаражи. 4. Выкладываем лесенку из 10 палочек от меньшей (белой) к большей (оранжевой) и наоборот. Пройдитесь пальчиками по ступенькам лесенки, можно посчитать вслух от 1до 10 и обратно. 5. Выкладываем лесенку, пропуская по 1 палочке. Ребенку нужно найти место для остальных палочек. 6. Можно строить как из конструктора объемные постройки: колодцы, башенки, избушки и т.п. 7. Раскладываем палочки по цвету, длине. 8. Найди палочку того же цвета, что и у меня. Какого они цвета? 9. Положи столько же палочек, сколько и у меня. 10. Выложи чередующиеся палочки: красная, желтая, красная, желтая (в дальнейшем ритм усложняется). 11. Выложите несколько палочек, предложите ребенку их запомнить, а потом, пока ребенок не видит, спрячьте одну из палочек. Ребенку нужно догадаться, какая палочка исчезла. 12. Выложите несколько палочек и поменяйте их местами. Малышу надо вернуть все на место. 13. Выложите перед ребенком две палочки. Какая палочка длиннее? Какая короче? Наложите эти палочки друг на друга, подровняв концы, и проверьте. 14. Выложите перед ребенком несколько палочек и спросите: «Какая самая длинная? Какая самая короткая?» 15. Найди любую палочку, которая короче синей, длиннее красной. 16. Разложите палочки на 2 кучки: в одной 10 штук, а в другой 2. Спросите, где палочек больше. 17. Попросите показать вам красную палочку, синюю, желтую. 18. Покажи палочку, чтобы она была не желтой. 19. Попросите найти 2 абсолютно одинаковые палочки. Какие они по длине? Какого они цвета? 20. Постройте поезд из вагонов разной длины, начиная от самого короткого и заканчивая самым длинным. Спросите, какого цвета вагон стоит пятым, восьмым. Какой вагон справа от синего, слева от желтого. Какой вагон тут самый короткий, самый длинный? Какие вагоны длиннее желтого, короче синего. 21. Выложите несколько пар одинаковых палочек и попросите ребенка «поставить палочки парами».   </vt:lpstr>
      <vt:lpstr>26. С помощью оранжевой палочки нужно измерить длину книги, карандаша и т.п. 27. Перечисли все цвета палочек, лежащих на столе. 28. Найди в наборе самую длинную и самую короткую палочку. Поставь их друг на друга; а теперь рядом друг с другом. 29. Выбери 2 палочки одного цвета. Какие они по длине? Теперь найди 2 палочки одной длины. Какого они цвета? 30. Возьми любые 2 палочки и положи их так, чтобы длинная оказалась внизу. 31. Положите параллельно друг другу три бордовые палочки, а справа четыре такого же цвета. Спросите, какая фигура шире, а какая уже. 32. Поставь палочки от самой низкой к самой большой (параллельно друг другу). К этим палочкам пристрой сверху такой же ряд, только в обратном порядке. Получится плоскостной квадрат. 33. Положи синюю палочку между красной и желтой, а оранжевую слева от красной, розовую слева от красной. 34. С закрытыми глазами возьми любую палочку из коробки, посмотри на нее и назови ее цвет (позже можно определять цвет палочек даже с закрытыми глазами). 35. С закрытыми глазами найди в наборе 2 палочки одинаковой длины. Одна из палочек у тебя в руках синяя, а другая тогда какого цвета? 36. С закрытыми глазами найди 2 палочки разной длины. Если одна из палочек желтая, то можешь определить цвет другой палочки? 37. У меня в руках палочка чуть-чуть длиннее голубой, угадай ее цвет. 38. Назови все палочки длиннее красной, короче синей и т.д. 39. Найди две любые палочки, которые не будут равны этой палочке. 40. Строим из палочек пирамидку и определяем, какая палочка в самом низу, какая в верху, какая между голубой и желтой, под синей, над розовой, какая палочка ниже: бордовая или синяя. 41. Выложи из двух белых палочек одну, а рядом положи соответствующую их длине палочку (розовую). Теперь кладем три белых палочки – им соответствует голубая и т.д. 42. Возьми в руку палочки. Посчитай, сколько палочек у тебя в руке. 43. Из каких двух палочек можно составить красную? (состав чисел) 44. У нас лежит белая палочка. Какую палочку надо добавить, чтобы она стала по длине, как красная. 45. Из каких палочек можно составить число 5? (разные способы) 46. На сколько голубая палочка длиннее розовой?. </vt:lpstr>
      <vt:lpstr>47. Составь два поезда. Первый из розовой и фиолетовой, а второй из голубой и красной. 48. Один поезд состоит из голубой и красной палочки. Из белых палочек составь поезд длиннее имеющегося на 1 вагон. 49. Составь поезд из двух желтых палочек. Выстрой поезд такой же длины из белых палочек. 50. Сколько розовых палочек уместится в оранжевой? 51. Выложи четыре белые палочки, чтобы получился квадрат. На основе этого квадрата можно познакомить ребенка с долями и дробями. Покажи одну часть из четырех, две части из четырех. Что больше - ¼ или 2/4? 52. Составь из палочек каждое из чисел от 11 до 20. 53. Выложите из палочек фигуру, и попросите ребенка сделать такую же (в дальнейшем свою фигуру можно прикрывать от ребенка листом бумаги). 54. Ребенок выкладывает палочки, следуя вашим инструкциям: положи красную палочку на стол, справа положи синюю, снизу желтую и т.д. 55. Нарисуйте на листе бумаги разные геометрические фигуры или буквы и попросите малыша положить красную палочку рядом с буквой а или в квадрат. 56. Из палочек можно строить лабиринты, какие-то замысловатые узоры, коврики, фигурки. </vt:lpstr>
      <vt:lpstr>Блоки Дьенеша</vt:lpstr>
      <vt:lpstr>Презентация PowerPoint</vt:lpstr>
      <vt:lpstr>Головоломки на составление геометрических фигур на плоскости:  «Танграм» «Пифагор» «Монгольская игра» «Колумбово яйцо» «Волшебный круг» «Сфинкс» «Листик»  «Вьетнамская игра»  «Пентамино»    </vt:lpstr>
      <vt:lpstr>етн</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Лабиринты</vt:lpstr>
      <vt:lpstr>Логические задачи </vt:lpstr>
      <vt:lpstr>Задачи на поиск закономерностей   Цель: учат сравнивать, рассуждать, классифицировать, делать собственные выводы и фантазировать.  Примеры задач по математике: восстановить закономерность — 0,10,110….11110 (1110); продолжить цифровой ряд: 23, 23, 21, 25, 19, 27 (17 и 29 — на 2 меньше и на 2 больше). Также могут быть задачи с выбором представленных вариантов ответа, из которых нужно найти верный результат. Например, продолжить ряд чисел: 29, 28, 26, 23. Варианты ответов: 20, 17, 14… 19, 14, 8… 26, 28, 29… 16, 10, 4…</vt:lpstr>
      <vt:lpstr>Задачи - шутки</vt:lpstr>
      <vt:lpstr>Задачи на пространственное мышление</vt:lpstr>
      <vt:lpstr>Игры на составление объемных фигур из кубиков: </vt:lpstr>
      <vt:lpstr>Кубики «Сложи узор» (по методике Б.П. Никитина)</vt:lpstr>
      <vt:lpstr>Презентация PowerPoint</vt:lpstr>
      <vt:lpstr>Кубики Хамелеон</vt:lpstr>
      <vt:lpstr>Презентация PowerPoint</vt:lpstr>
      <vt:lpstr>Кубики для всех</vt:lpstr>
      <vt:lpstr>Игра Воскобовича «Счетовозик»</vt:lpstr>
      <vt:lpstr>                               Какие знания везет Счетовозик Пассажир этого занимательного паровоза – персонаж по имени Магнолик. Его любимое занятие – рассматривать окошки: среди них нет ни одного одинакового, в каждом горит разное количество «фонариков» (красных клеточек). Это количество соответствует номеру окошка – от 0 до 20. Таким образом, в игре ваш ребенок знакомится не только с цифрами (на первый взгляд непонятными закорючками), но и с их количественным значением. Рядом с каждым окошком находится штырек. Шнур, который также входит в комплект, может огибать штырьки, закручиваться вокруг них или продеваться внутрь. Соединяя с помощью шнурочка цифры и знаки, ваш ребенок составляет арифметические примеры и неравенства. Числа в окошках Счетовозика Игровое поле состоит из трех рядов: верхний – числа первого десятка (1-10); средний – пустое окошко с цифрой 0 и арифметические знаки (+, -, =, ?, &lt;, &gt;); нижний – числа второго десятка (11-20). Что развивает Счетовозик Разнообразные игры, описанные в инструкции, развивают у вашего ребенка пространственно-логическое мышление, внимание, память, мелкую моторику рук, знакомят его с составом числа. I этап: Считаем. Расскажите ребенку сказку про Магнолика-путешественника. Если вы с малышом уже ездили поездом, он наверняка вспомнит впечатления от своих поездок – получится замечательная беседа, во время которой можно задать ребенку вопросы на развитие речи. Затем сформулируйте несколько заданий для счета. Например, попросите его найти окошко, в котором три фонарика. А в каком окошке фонариков в два раза больше? Какой номер у окошка, в котором вообще не горит свет? И так далее. </vt:lpstr>
      <vt:lpstr> II этап. Сравниваем числа первого десятка. Для выполнения этих игровых заданий познакомьте ребенка со знаками неравенства. Чтобы наглядно показать, какое число больше, меньше или неравно другому, нужно при помощи шнурка соединить эти числа со знаком. Малыш быстро разберется со знаками-птичками, если объяснить ему, что клювик всегда смотрит в сторону меньшего, а крылья – в сторону большего числа.  III этап. Составляем числа второго десятка. Прибавляем частичку «-дцать» к числу первого десятка, немного изменяем звучание – и получаем число второго десятка. Просто, наглядно и увлекательно! Делать это можно и с помощью шнурочка: соединять 10 с различными цифрами верхнего ряда и называть получившееся число.  IV этап. Решаем примеры, составляет задачи. Отличным счетным материалом станут фонарики в окошках «Счетовозика». Например, поинтересуйтесь у ребенка, сумма каких окошек дает 10 или 20 фонариков. Можно и вычитать: сколько фонариков нужно убрать из окна под номером 12, чтобы получилось окно номер 7? И так далее. Волшебный шнурок поможет юному математику в его начинаниях! Чтобы во время игры развивались не только математические способности ребенка, но и его речь, предложите ему придумывать свои собственные примеры и самостоятельно формулировать задачи. </vt:lpstr>
      <vt:lpstr>   Квадрат Воскобовича двухцветный</vt:lpstr>
      <vt:lpstr>"Квадрат Воскобовича 2-х цветный" Складывая «Квадрат» по линиям сгиба в разных направлениях, ребенок конструирует геометрические и предметные фигуры по схеме или собственному замыслу. Вариантов сложения - 1000000. Можете проверить. Рекомендуемый возраст 2-5 лет Состав • На квадратную основу из ткани (140х140 мм) на некотором расстоянии друг от друга наклеены треугольники из плотного картона. Одна сторона «Квадрата» - красного цвета, другая – зеленого.  • Цветные пооперационные схемы сложения 19 фигур  </vt:lpstr>
      <vt:lpstr>      Квадрат Воскобовича четырехцветный   </vt:lpstr>
      <vt:lpstr>"Квадрат Воскобовича 4-хцветный" Рекомендуемый возраст 5-9 лет Состав • На квадратную основу из ткани (140х140 мм) на некотором расстоянии друг от друга наклеены треугольники из плотного картона. Одна сторона «Квадрата» - зеленого и желтого цвета, другая – синего и красного.  • Цветные рисунки 18 сложенных фигур в книжечке «Квадратные забавы» (100х95 мм, цветная печать). Что развивает - умение ориентироваться в форме и размере геометрических фигур, пространственных отношениях; - умение конструировать плоскостные и объемные фигуры; - внимание, память, пространственное и логическое мышление;  - воображение, творческие способности;  - мелкую моторику рук. Описание Этот «Игровой квадрат» - головоломка. Ребенку или взрослому придется подумать, чтобы получить, на первый взгляд, легкую фигурку. Для этого нужно складывать «Квадрат» по линиям сгиба в разных направлениях до получения нарисованных в книжке «Квадратные забавы» фигур</vt:lpstr>
      <vt:lpstr>Змейка Воскобовича</vt:lpstr>
      <vt:lpstr>Змейка Воскобовича – это полоска ткани с наклеенными на нее разноцветными треугольниками – «вечное оригами». С одной стороны треугольники зеленые и красные, с другой – синие и желтые. Между треугольниками остаются полоски ткани, по которым Змейку можно сгибать. Во что можно превратить змейку? В домик, конфету, улитку, панаму, собаку (список далеко не полон). В альбоме есть около 100 заданий трех уровней сложности – плоскостные фигуры, цветовые фигуры, объемные фигуры. А ведь можно и самим что-то придумать!</vt:lpstr>
      <vt:lpstr>       "Прозрачный квадрат» Воскобовича Рекомендуемый возраст – 3-9 лет. Состав игры • 30 квадратных пластинок из прозрачной пленки ПВХ (62х62 мм) На каждую пластинку нанесено изображение одной геометрической фигуры - квадрата, прямоугольника, треугольника, прямоугольной трапеции, пятиугольника или шестиугольника. • Схемы сложения фигур. • Методика-сказка «Подарок хранителя озера Айс». Что развивает - освоение названий и структуры геометрических фигур, их размера;  - умение составлять геометрические фигуры из частей, понимание соотношения целого и части;  - умение конструировать предметные силуэты путем наложения или приложения пластинок. - внимание, память, воображение, умение анализировать, сравнивать, творческие способности, речь, мелкую моторику рук.  Правила конструирования квадрата. При складывании квадратов пластинки накладываются друг на друга всей плоскостью. При наложении пластинок друг на друга не допускается совмещение ( пересечение) цветных элементов.  </vt:lpstr>
      <vt:lpstr>Прозрачный квадрат В набор входят 30 квадратных прозрачных пластинок с нанесенными изображениями геометрических фигур. </vt:lpstr>
      <vt:lpstr>Спасибо за внимание!</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Математические игры для развития интеллектуальных способностей детей                                                    Воспитатель: Сартакова Л.В.</dc:title>
  <dc:creator>Admin</dc:creator>
  <cp:lastModifiedBy>Admin</cp:lastModifiedBy>
  <cp:revision>35</cp:revision>
  <dcterms:created xsi:type="dcterms:W3CDTF">2020-07-26T04:32:04Z</dcterms:created>
  <dcterms:modified xsi:type="dcterms:W3CDTF">2020-07-28T12:45:05Z</dcterms:modified>
</cp:coreProperties>
</file>