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7" r:id="rId10"/>
    <p:sldId id="269" r:id="rId11"/>
    <p:sldId id="271" r:id="rId12"/>
    <p:sldId id="265"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96"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BDD1B2C-12DC-4835-AC7F-5D0AE40B3F5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9292B7-422C-43A3-860C-2856A99B3F9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D1B2C-12DC-4835-AC7F-5D0AE40B3F5C}" type="datetimeFigureOut">
              <a:rPr lang="ru-RU" smtClean="0"/>
              <a:pPr/>
              <a:t>28.07.2020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292B7-422C-43A3-860C-2856A99B3F9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I:\IYA_-_Beregite_svoih_detej.mp3"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11560" y="836712"/>
            <a:ext cx="7772400" cy="1730623"/>
          </a:xfrm>
        </p:spPr>
        <p:txBody>
          <a:bodyPr>
            <a:normAutofit fontScale="90000"/>
          </a:bodyPr>
          <a:lstStyle/>
          <a:p>
            <a:r>
              <a:rPr lang="ru-RU" b="1" dirty="0" smtClean="0">
                <a:solidFill>
                  <a:schemeClr val="tx2">
                    <a:lumMod val="75000"/>
                  </a:schemeClr>
                </a:solidFill>
                <a:latin typeface="Times New Roman" pitchFamily="18" charset="0"/>
                <a:cs typeface="Times New Roman" pitchFamily="18" charset="0"/>
              </a:rPr>
              <a:t>Семинар – практикум для родителей «Кризис трех лет. Понять и пережить»</a:t>
            </a:r>
            <a:endParaRPr lang="ru-RU" b="1" dirty="0">
              <a:solidFill>
                <a:schemeClr val="tx2">
                  <a:lumMod val="7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187624" y="3933056"/>
            <a:ext cx="6400800" cy="1752600"/>
          </a:xfrm>
        </p:spPr>
        <p:txBody>
          <a:bodyPr/>
          <a:lstStyle/>
          <a:p>
            <a:pPr algn="r"/>
            <a:r>
              <a:rPr lang="ru-RU" b="1" dirty="0" smtClean="0">
                <a:solidFill>
                  <a:schemeClr val="tx2">
                    <a:lumMod val="75000"/>
                  </a:schemeClr>
                </a:solidFill>
                <a:latin typeface="Times New Roman" pitchFamily="18" charset="0"/>
                <a:cs typeface="Times New Roman" pitchFamily="18" charset="0"/>
              </a:rPr>
              <a:t>Выполнила: Педагог – психолог</a:t>
            </a:r>
          </a:p>
          <a:p>
            <a:pPr algn="r"/>
            <a:r>
              <a:rPr lang="ru-RU" b="1" dirty="0" smtClean="0">
                <a:solidFill>
                  <a:schemeClr val="tx2">
                    <a:lumMod val="75000"/>
                  </a:schemeClr>
                </a:solidFill>
                <a:latin typeface="Times New Roman" pitchFamily="18" charset="0"/>
                <a:cs typeface="Times New Roman" pitchFamily="18" charset="0"/>
              </a:rPr>
              <a:t>Исмаилова Д.Ж.</a:t>
            </a: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sz="half" idx="1"/>
          </p:nvPr>
        </p:nvSpPr>
        <p:spPr>
          <a:xfrm>
            <a:off x="457200" y="332657"/>
            <a:ext cx="3898776" cy="5256584"/>
          </a:xfrm>
        </p:spPr>
        <p:txBody>
          <a:bodyPr>
            <a:normAutofit/>
          </a:bodyPr>
          <a:lstStyle/>
          <a:p>
            <a:pPr lvl="0"/>
            <a:r>
              <a:rPr lang="ru-RU" sz="2400" b="1" dirty="0" smtClean="0">
                <a:latin typeface="Times New Roman" pitchFamily="18" charset="0"/>
                <a:cs typeface="Times New Roman" pitchFamily="18" charset="0"/>
              </a:rPr>
              <a:t>Не мешай</a:t>
            </a:r>
          </a:p>
          <a:p>
            <a:pPr lvl="0"/>
            <a:endParaRPr lang="ru-RU" sz="2400" b="1" dirty="0" smtClean="0">
              <a:latin typeface="Times New Roman" pitchFamily="18" charset="0"/>
              <a:cs typeface="Times New Roman" pitchFamily="18" charset="0"/>
            </a:endParaRPr>
          </a:p>
          <a:p>
            <a:pPr lvl="0"/>
            <a:endParaRPr lang="ru-RU" sz="2400" b="1" dirty="0" smtClean="0">
              <a:latin typeface="Times New Roman" pitchFamily="18" charset="0"/>
              <a:cs typeface="Times New Roman" pitchFamily="18" charset="0"/>
            </a:endParaRPr>
          </a:p>
          <a:p>
            <a:pPr lvl="0"/>
            <a:r>
              <a:rPr lang="ru-RU" sz="2400" b="1" dirty="0" smtClean="0">
                <a:latin typeface="Times New Roman" pitchFamily="18" charset="0"/>
                <a:cs typeface="Times New Roman" pitchFamily="18" charset="0"/>
              </a:rPr>
              <a:t>Не капризничай, любимая футболка на стирке. Надевай ту, которая есть</a:t>
            </a:r>
          </a:p>
          <a:p>
            <a:pPr lvl="0"/>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Ляжешь ты, наконец спать</a:t>
            </a:r>
          </a:p>
          <a:p>
            <a:pPr lvl="0"/>
            <a:endParaRPr lang="ru-RU" b="1" dirty="0" smtClean="0">
              <a:latin typeface="Times New Roman" pitchFamily="18" charset="0"/>
              <a:cs typeface="Times New Roman" pitchFamily="18" charset="0"/>
            </a:endParaRPr>
          </a:p>
          <a:p>
            <a:endParaRPr lang="ru-RU" dirty="0"/>
          </a:p>
        </p:txBody>
      </p:sp>
      <p:sp>
        <p:nvSpPr>
          <p:cNvPr id="4" name="Содержимое 3"/>
          <p:cNvSpPr>
            <a:spLocks noGrp="1"/>
          </p:cNvSpPr>
          <p:nvPr>
            <p:ph sz="half" idx="2"/>
          </p:nvPr>
        </p:nvSpPr>
        <p:spPr>
          <a:xfrm>
            <a:off x="4067944" y="260648"/>
            <a:ext cx="4824536" cy="5865515"/>
          </a:xfrm>
        </p:spPr>
        <p:txBody>
          <a:bodyPr>
            <a:normAutofit/>
          </a:bodyPr>
          <a:lstStyle/>
          <a:p>
            <a:pPr lvl="0"/>
            <a:r>
              <a:rPr lang="ru-RU" sz="2400" b="1" dirty="0" smtClean="0">
                <a:latin typeface="Times New Roman" pitchFamily="18" charset="0"/>
                <a:cs typeface="Times New Roman" pitchFamily="18" charset="0"/>
              </a:rPr>
              <a:t>Иди, поиграй немного сам, а когда я освобожусь мы устроим с тобой мини – праздник</a:t>
            </a:r>
          </a:p>
          <a:p>
            <a:pPr lvl="0"/>
            <a:r>
              <a:rPr lang="ru-RU" sz="2400" b="1" dirty="0" smtClean="0">
                <a:latin typeface="Times New Roman" pitchFamily="18" charset="0"/>
                <a:cs typeface="Times New Roman" pitchFamily="18" charset="0"/>
              </a:rPr>
              <a:t>Смотри-ка а вот родственница твоей любимой футболки, давай ее наденем?</a:t>
            </a:r>
          </a:p>
          <a:p>
            <a:pPr lvl="0"/>
            <a:endParaRPr lang="ru-RU" sz="2400" b="1" dirty="0" smtClean="0">
              <a:latin typeface="Times New Roman" pitchFamily="18" charset="0"/>
              <a:cs typeface="Times New Roman" pitchFamily="18" charset="0"/>
            </a:endParaRPr>
          </a:p>
          <a:p>
            <a:pPr lvl="0"/>
            <a:r>
              <a:rPr lang="ru-RU" sz="2400" b="1" dirty="0" smtClean="0">
                <a:latin typeface="Times New Roman" pitchFamily="18" charset="0"/>
                <a:cs typeface="Times New Roman" pitchFamily="18" charset="0"/>
              </a:rPr>
              <a:t>Показать тебе хитрый способ укрывания одеялом?</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 calcmode="lin" valueType="num">
                                      <p:cBhvr additive="base">
                                        <p:cTn id="1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sz="half" idx="1"/>
          </p:nvPr>
        </p:nvSpPr>
        <p:spPr>
          <a:xfrm>
            <a:off x="457200" y="188640"/>
            <a:ext cx="4038600" cy="5937523"/>
          </a:xfrm>
        </p:spPr>
        <p:txBody>
          <a:bodyPr>
            <a:normAutofit/>
          </a:bodyPr>
          <a:lstStyle/>
          <a:p>
            <a:pPr lvl="0"/>
            <a:r>
              <a:rPr lang="ru-RU" sz="2400" b="1" dirty="0" smtClean="0">
                <a:latin typeface="Times New Roman" pitchFamily="18" charset="0"/>
                <a:cs typeface="Times New Roman" pitchFamily="18" charset="0"/>
              </a:rPr>
              <a:t>Ты по попе захотел</a:t>
            </a:r>
          </a:p>
          <a:p>
            <a:pPr lvl="0"/>
            <a:endParaRPr lang="ru-RU" sz="2400" b="1" dirty="0" smtClean="0">
              <a:latin typeface="Times New Roman" pitchFamily="18" charset="0"/>
              <a:cs typeface="Times New Roman" pitchFamily="18" charset="0"/>
            </a:endParaRPr>
          </a:p>
          <a:p>
            <a:pPr lvl="0"/>
            <a:endParaRPr lang="ru-RU" sz="2400" b="1" dirty="0" smtClean="0">
              <a:latin typeface="Times New Roman" pitchFamily="18" charset="0"/>
              <a:cs typeface="Times New Roman" pitchFamily="18" charset="0"/>
            </a:endParaRPr>
          </a:p>
          <a:p>
            <a:pPr lvl="0"/>
            <a:r>
              <a:rPr lang="ru-RU" sz="2400" b="1" dirty="0" smtClean="0">
                <a:latin typeface="Times New Roman" pitchFamily="18" charset="0"/>
                <a:cs typeface="Times New Roman" pitchFamily="18" charset="0"/>
              </a:rPr>
              <a:t>Чтобы я никаких «не хочу» не слышала</a:t>
            </a:r>
          </a:p>
          <a:p>
            <a:pPr lvl="0"/>
            <a:endParaRPr lang="ru-RU" sz="2400" b="1" dirty="0" smtClean="0">
              <a:latin typeface="Times New Roman" pitchFamily="18" charset="0"/>
              <a:cs typeface="Times New Roman" pitchFamily="18" charset="0"/>
            </a:endParaRPr>
          </a:p>
          <a:p>
            <a:pPr lvl="0"/>
            <a:r>
              <a:rPr lang="ru-RU" sz="2400" b="1" dirty="0" smtClean="0">
                <a:latin typeface="Times New Roman" pitchFamily="18" charset="0"/>
                <a:cs typeface="Times New Roman" pitchFamily="18" charset="0"/>
              </a:rPr>
              <a:t>Сколько раз повторять</a:t>
            </a:r>
          </a:p>
          <a:p>
            <a:endParaRPr lang="ru-RU" sz="2400" dirty="0" smtClean="0"/>
          </a:p>
          <a:p>
            <a:endParaRPr lang="ru-RU" sz="2400" dirty="0" smtClean="0"/>
          </a:p>
          <a:p>
            <a:pPr lvl="0"/>
            <a:r>
              <a:rPr lang="ru-RU" sz="2400" b="1" dirty="0" smtClean="0">
                <a:latin typeface="Times New Roman" pitchFamily="18" charset="0"/>
                <a:cs typeface="Times New Roman" pitchFamily="18" charset="0"/>
              </a:rPr>
              <a:t>Ты руки помыл?</a:t>
            </a:r>
          </a:p>
          <a:p>
            <a:endParaRPr lang="ru-RU" dirty="0"/>
          </a:p>
        </p:txBody>
      </p:sp>
      <p:sp>
        <p:nvSpPr>
          <p:cNvPr id="4" name="Содержимое 3"/>
          <p:cNvSpPr>
            <a:spLocks noGrp="1"/>
          </p:cNvSpPr>
          <p:nvPr>
            <p:ph sz="half" idx="2"/>
          </p:nvPr>
        </p:nvSpPr>
        <p:spPr>
          <a:xfrm>
            <a:off x="4644008" y="188640"/>
            <a:ext cx="4038600" cy="6120680"/>
          </a:xfrm>
        </p:spPr>
        <p:txBody>
          <a:bodyPr>
            <a:normAutofit/>
          </a:bodyPr>
          <a:lstStyle/>
          <a:p>
            <a:pPr lvl="0"/>
            <a:r>
              <a:rPr lang="ru-RU" sz="2200" b="1" dirty="0" smtClean="0">
                <a:latin typeface="Times New Roman" pitchFamily="18" charset="0"/>
                <a:cs typeface="Times New Roman" pitchFamily="18" charset="0"/>
              </a:rPr>
              <a:t>Интересно кому это я сейчас уши покусаю?</a:t>
            </a:r>
          </a:p>
          <a:p>
            <a:pPr lvl="0"/>
            <a:endParaRPr lang="ru-RU" sz="2200" b="1" dirty="0" smtClean="0">
              <a:latin typeface="Times New Roman" pitchFamily="18" charset="0"/>
              <a:cs typeface="Times New Roman" pitchFamily="18" charset="0"/>
            </a:endParaRPr>
          </a:p>
          <a:p>
            <a:pPr lvl="0"/>
            <a:r>
              <a:rPr lang="ru-RU" sz="2200" b="1" dirty="0" smtClean="0">
                <a:latin typeface="Times New Roman" pitchFamily="18" charset="0"/>
                <a:cs typeface="Times New Roman" pitchFamily="18" charset="0"/>
              </a:rPr>
              <a:t>Ой, смотри, </a:t>
            </a:r>
            <a:r>
              <a:rPr lang="ru-RU" sz="2200" b="1" dirty="0" err="1" smtClean="0">
                <a:latin typeface="Times New Roman" pitchFamily="18" charset="0"/>
                <a:cs typeface="Times New Roman" pitchFamily="18" charset="0"/>
              </a:rPr>
              <a:t>капризка</a:t>
            </a:r>
            <a:r>
              <a:rPr lang="ru-RU" sz="2200" b="1" dirty="0" smtClean="0">
                <a:latin typeface="Times New Roman" pitchFamily="18" charset="0"/>
                <a:cs typeface="Times New Roman" pitchFamily="18" charset="0"/>
              </a:rPr>
              <a:t> прибежал. Лови, лови его быстрее, пока он нам настроение не испортил.</a:t>
            </a:r>
          </a:p>
          <a:p>
            <a:pPr lvl="0"/>
            <a:r>
              <a:rPr lang="ru-RU" sz="2200" b="1" dirty="0" smtClean="0">
                <a:latin typeface="Times New Roman" pitchFamily="18" charset="0"/>
                <a:cs typeface="Times New Roman" pitchFamily="18" charset="0"/>
              </a:rPr>
              <a:t>Раз – два –три передаю секретную информацию….повторите, как слышали?</a:t>
            </a:r>
          </a:p>
          <a:p>
            <a:r>
              <a:rPr lang="ru-RU" sz="2200" b="1" dirty="0" smtClean="0">
                <a:latin typeface="Times New Roman" pitchFamily="18" charset="0"/>
                <a:cs typeface="Times New Roman" pitchFamily="18" charset="0"/>
              </a:rPr>
              <a:t>Спорим, что с твоих рук потечет черная вода?</a:t>
            </a:r>
          </a:p>
          <a:p>
            <a:pPr lvl="0"/>
            <a:endParaRPr lang="ru-RU"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755576" y="1268760"/>
            <a:ext cx="7704856" cy="4104456"/>
          </a:xfrm>
        </p:spPr>
        <p:txBody>
          <a:bodyPr>
            <a:normAutofit fontScale="90000"/>
          </a:bodyPr>
          <a:lstStyle/>
          <a:p>
            <a:pPr>
              <a:lnSpc>
                <a:spcPct val="150000"/>
              </a:lnSpc>
            </a:pP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«Хочу знать, что можно и нельзя»</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«Хочу знать свои обязанности!»</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«Хочу, чтобы меня хвалили!»</a:t>
            </a:r>
            <a:r>
              <a:rPr lang="ru-RU" sz="1800" dirty="0"/>
              <a:t/>
            </a:r>
            <a:br>
              <a:rPr lang="ru-RU" sz="1800" dirty="0"/>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1026" name="Picture 2" descr="G:\261dbaeb142e383c6f46e6011dc0593c.jpeg"/>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pic>
        <p:nvPicPr>
          <p:cNvPr id="6" name="IYA_-_Beregite_svoih_detej.mp3">
            <a:hlinkClick r:id="" action="ppaction://media"/>
          </p:cNvPr>
          <p:cNvPicPr>
            <a:picLocks noRot="1" noChangeAspect="1"/>
          </p:cNvPicPr>
          <p:nvPr>
            <a:audioFile r:link="rId1"/>
          </p:nvPr>
        </p:nvPicPr>
        <p:blipFill>
          <a:blip r:embed="rId5" cstate="print"/>
          <a:stretch>
            <a:fillRect/>
          </a:stretch>
        </p:blipFill>
        <p:spPr>
          <a:xfrm>
            <a:off x="7929586" y="5857892"/>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277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11560" y="332656"/>
            <a:ext cx="7772400" cy="5184576"/>
          </a:xfrm>
        </p:spPr>
        <p:txBody>
          <a:bodyPr>
            <a:normAutofit fontScale="90000"/>
          </a:bodyPr>
          <a:lstStyle/>
          <a:p>
            <a:pPr>
              <a:lnSpc>
                <a:spcPct val="150000"/>
              </a:lnSpc>
            </a:pPr>
            <a:r>
              <a:rPr lang="ru-RU" sz="2000" b="1" dirty="0" smtClean="0">
                <a:latin typeface="Times New Roman" pitchFamily="18" charset="0"/>
                <a:cs typeface="Times New Roman" pitchFamily="18" charset="0"/>
              </a:rPr>
              <a:t>1. Как угодно лишь бы не так!</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2000" b="1" dirty="0">
                <a:latin typeface="Times New Roman" pitchFamily="18" charset="0"/>
                <a:cs typeface="Times New Roman" pitchFamily="18" charset="0"/>
              </a:rPr>
              <a:t>В последнее время у вашего ребёнка любимыми словами стали «не хочу» и «не буду». Это негативизм. Именно он вынуждает ребёнка поступать вопреки не только родителям, но порой даже своему собственному желанию. Да, малыш отказывается выполнять просьбы других не потому, что его об этом попросили. Взрослый может провоцировать приступы негативизма всякий раз, когда отдаёт строгий приказ: «Не трогай! Ешь быстро! » Гораздо лучше сказать: «Не люблю, когда трогают мои вещи! Главный мотив, который движет ребёнком, сделать не так, как просят, а наоборот.</a:t>
            </a: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11560" y="836712"/>
            <a:ext cx="7772400" cy="4968552"/>
          </a:xfrm>
        </p:spPr>
        <p:txBody>
          <a:bodyPr>
            <a:normAutofit fontScale="90000"/>
          </a:bodyPr>
          <a:lstStyle/>
          <a:p>
            <a:pPr>
              <a:lnSpc>
                <a:spcPct val="150000"/>
              </a:lnSpc>
            </a:pPr>
            <a:r>
              <a:rPr lang="ru-RU" sz="2000" b="1" dirty="0" smtClean="0">
                <a:latin typeface="Times New Roman" pitchFamily="18" charset="0"/>
                <a:cs typeface="Times New Roman" pitchFamily="18" charset="0"/>
              </a:rPr>
              <a:t>2. Я </a:t>
            </a:r>
            <a:r>
              <a:rPr lang="ru-RU" sz="2000" b="1" dirty="0">
                <a:latin typeface="Times New Roman" pitchFamily="18" charset="0"/>
                <a:cs typeface="Times New Roman" pitchFamily="18" charset="0"/>
              </a:rPr>
              <a:t>так решил!</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Упрямство. Когда ребёнка упрямится, он настаивает на чём-либо не потому, что ему этого сильно хочется, а потому, что он это потребовал. Малыш делает наперекор другим из-за того, что он так сказал и не желает менять своего решения. Зачастую родители используют метод «кто кого переупрямит», тем самым усугубляя и закрепляя проявления упрямства и загоняя ребёнка в угол, лишая возможности выйти с достоинством из конфликтной ситуации.</a:t>
            </a: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11560" y="836712"/>
            <a:ext cx="7772400" cy="4968552"/>
          </a:xfrm>
        </p:spPr>
        <p:txBody>
          <a:bodyPr>
            <a:normAutofit/>
          </a:bodyPr>
          <a:lstStyle/>
          <a:p>
            <a:pPr>
              <a:lnSpc>
                <a:spcPct val="150000"/>
              </a:lnSpc>
            </a:pPr>
            <a:r>
              <a:rPr lang="ru-RU" dirty="0"/>
              <a:t/>
            </a:r>
            <a:br>
              <a:rPr lang="ru-RU" dirty="0"/>
            </a:br>
            <a:r>
              <a:rPr lang="ru-RU" sz="2000" b="1" dirty="0" smtClean="0">
                <a:latin typeface="Times New Roman" pitchFamily="18" charset="0"/>
                <a:cs typeface="Times New Roman" pitchFamily="18" charset="0"/>
              </a:rPr>
              <a:t>3. Пойди </a:t>
            </a:r>
            <a:r>
              <a:rPr lang="ru-RU" sz="2000" b="1" dirty="0">
                <a:latin typeface="Times New Roman" pitchFamily="18" charset="0"/>
                <a:cs typeface="Times New Roman" pitchFamily="18" charset="0"/>
              </a:rPr>
              <a:t>туда не знаю куда.</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Строптивость – очень похожа на негативизм, но отличается тем, что не направлена на определённого человека. Это протест против самого образа жизни.</a:t>
            </a: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1547664" y="980728"/>
            <a:ext cx="6120680" cy="4464496"/>
          </a:xfrm>
        </p:spPr>
        <p:txBody>
          <a:bodyPr>
            <a:normAutofit fontScale="90000"/>
          </a:bodyPr>
          <a:lstStyle/>
          <a:p>
            <a:pPr>
              <a:lnSpc>
                <a:spcPct val="150000"/>
              </a:lnSpc>
            </a:pPr>
            <a:r>
              <a:rPr lang="ru-RU" dirty="0"/>
              <a:t/>
            </a:r>
            <a:br>
              <a:rPr lang="ru-RU" dirty="0"/>
            </a:br>
            <a:r>
              <a:rPr lang="ru-RU" sz="2200" b="1" dirty="0" smtClean="0">
                <a:latin typeface="Times New Roman" pitchFamily="18" charset="0"/>
                <a:cs typeface="Times New Roman" pitchFamily="18" charset="0"/>
              </a:rPr>
              <a:t>4</a:t>
            </a:r>
            <a:r>
              <a:rPr lang="ru-RU" dirty="0" smtClean="0"/>
              <a:t>. </a:t>
            </a:r>
            <a:r>
              <a:rPr lang="ru-RU" sz="2200" b="1" dirty="0" smtClean="0">
                <a:latin typeface="Times New Roman" pitchFamily="18" charset="0"/>
                <a:cs typeface="Times New Roman" pitchFamily="18" charset="0"/>
              </a:rPr>
              <a:t>Я </a:t>
            </a:r>
            <a:r>
              <a:rPr lang="ru-RU" sz="2200" b="1" dirty="0">
                <a:latin typeface="Times New Roman" pitchFamily="18" charset="0"/>
                <a:cs typeface="Times New Roman" pitchFamily="18" charset="0"/>
              </a:rPr>
              <a:t>сам.</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Своеволие – оно проявляется в том, что ребёнок хочет всё делать сам, даже если не умеет. Это потребность в самостоятельности - жизненно важная для трёхлетних малышей.</a:t>
            </a:r>
            <a:r>
              <a:rPr lang="ru-RU" dirty="0"/>
              <a:t/>
            </a:r>
            <a:br>
              <a:rPr lang="ru-RU" dirty="0"/>
            </a:b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3568" y="836712"/>
            <a:ext cx="7776864" cy="4896544"/>
          </a:xfrm>
        </p:spPr>
        <p:txBody>
          <a:bodyPr>
            <a:normAutofit fontScale="90000"/>
          </a:bodyPr>
          <a:lstStyle/>
          <a:p>
            <a:pPr>
              <a:lnSpc>
                <a:spcPct val="150000"/>
              </a:lnSpc>
            </a:pP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5. Бунт </a:t>
            </a:r>
            <a:r>
              <a:rPr lang="ru-RU" sz="2000" b="1" dirty="0">
                <a:latin typeface="Times New Roman" pitchFamily="18" charset="0"/>
                <a:cs typeface="Times New Roman" pitchFamily="18" charset="0"/>
              </a:rPr>
              <a:t>на корабле.</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Ваш ребёнок каждый день протестует против чего-то: вермишель не любит, то причесали не той расчёской, то из садика уходить не хочет. Если что-то не по нему, сразу истерика. И родители поддаются.</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Протест – бунт – проявляется в том, что поведение ребёнка носит протестующий характер, как будто малыш находится в состоянии войны, постоянном конфликте с окружающими. В результате кроха часто ссорится с родителями.</a:t>
            </a: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755576" y="620688"/>
            <a:ext cx="7776864" cy="5256584"/>
          </a:xfrm>
        </p:spPr>
        <p:txBody>
          <a:bodyPr>
            <a:normAutofit fontScale="90000"/>
          </a:bodyPr>
          <a:lstStyle/>
          <a:p>
            <a:pPr>
              <a:lnSpc>
                <a:spcPct val="150000"/>
              </a:lnSpc>
            </a:pP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6.  </a:t>
            </a:r>
            <a:r>
              <a:rPr lang="ru-RU" sz="2200" b="1" dirty="0" smtClean="0">
                <a:latin typeface="Times New Roman" pitchFamily="18" charset="0"/>
                <a:cs typeface="Times New Roman" pitchFamily="18" charset="0"/>
              </a:rPr>
              <a:t>Не </a:t>
            </a:r>
            <a:r>
              <a:rPr lang="ru-RU" sz="2200" b="1" dirty="0">
                <a:latin typeface="Times New Roman" pitchFamily="18" charset="0"/>
                <a:cs typeface="Times New Roman" pitchFamily="18" charset="0"/>
              </a:rPr>
              <a:t>нужны мне ваши книжки.</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Ваш ребёнок любил рассматривать книжки, любил, когда вы ему читали, учил на память стихи. Но в один момент он как бы потерял ко всему интерес – это обесценивание. Теряются старые привязанности ребёнка к людям, правилам поведения, вещам. Ребёнок может начать употреблять бранные слова, которые до сих пор было не принято произносить дома. Иногда малыш позволяет себе грубо обзывать любимых бабушек и дедушек и даже мам.</a:t>
            </a: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3568" y="980728"/>
            <a:ext cx="7776864" cy="5256584"/>
          </a:xfrm>
        </p:spPr>
        <p:txBody>
          <a:bodyPr>
            <a:normAutofit fontScale="90000"/>
          </a:bodyPr>
          <a:lstStyle/>
          <a:p>
            <a:pPr>
              <a:lnSpc>
                <a:spcPct val="150000"/>
              </a:lnSpc>
            </a:pP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200" b="1" dirty="0" smtClean="0">
                <a:latin typeface="Times New Roman" pitchFamily="18" charset="0"/>
                <a:cs typeface="Times New Roman" pitchFamily="18" charset="0"/>
              </a:rPr>
              <a:t>7. Властелин </a:t>
            </a:r>
            <a:r>
              <a:rPr lang="ru-RU" sz="2200" b="1" dirty="0">
                <a:latin typeface="Times New Roman" pitchFamily="18" charset="0"/>
                <a:cs typeface="Times New Roman" pitchFamily="18" charset="0"/>
              </a:rPr>
              <a:t>семьи.</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Ваше чадо пытается установить над вами власть: играть так, спать этак; есть вот то; купить естественно всё и сразу – это деспотизм.</a:t>
            </a:r>
            <a:r>
              <a:rPr lang="ru-RU" sz="1800" dirty="0"/>
              <a:t/>
            </a:r>
            <a:br>
              <a:rPr lang="ru-RU" sz="1800" dirty="0"/>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r>
              <a:rPr lang="ru-RU" dirty="0"/>
              <a:t/>
            </a:r>
            <a:br>
              <a:rPr lang="ru-RU" dirty="0"/>
            </a:br>
            <a:endParaRPr lang="ru-RU" b="1" dirty="0">
              <a:solidFill>
                <a:schemeClr val="tx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myshared.ru/10/970667/slide_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Содержимое 4"/>
          <p:cNvSpPr>
            <a:spLocks noGrp="1"/>
          </p:cNvSpPr>
          <p:nvPr>
            <p:ph sz="half" idx="1"/>
          </p:nvPr>
        </p:nvSpPr>
        <p:spPr>
          <a:xfrm>
            <a:off x="179512" y="285729"/>
            <a:ext cx="4248472" cy="5231504"/>
          </a:xfrm>
        </p:spPr>
        <p:txBody>
          <a:bodyPr>
            <a:normAutofit/>
          </a:bodyPr>
          <a:lstStyle/>
          <a:p>
            <a:r>
              <a:rPr lang="ru-RU" b="1" dirty="0" smtClean="0">
                <a:latin typeface="Times New Roman" pitchFamily="18" charset="0"/>
                <a:cs typeface="Times New Roman" pitchFamily="18" charset="0"/>
              </a:rPr>
              <a:t>Пошли скорее, сколько тебя ждать</a:t>
            </a:r>
          </a:p>
          <a:p>
            <a:endParaRPr lang="ru-RU" b="1" dirty="0" smtClean="0">
              <a:latin typeface="Times New Roman" pitchFamily="18" charset="0"/>
              <a:cs typeface="Times New Roman" pitchFamily="18" charset="0"/>
            </a:endParaRPr>
          </a:p>
          <a:p>
            <a:pPr lvl="0"/>
            <a:r>
              <a:rPr lang="ru-RU" b="1" dirty="0" smtClean="0">
                <a:latin typeface="Times New Roman" pitchFamily="18" charset="0"/>
                <a:cs typeface="Times New Roman" pitchFamily="18" charset="0"/>
              </a:rPr>
              <a:t>Ешь быстрее иначе не получишь десерт</a:t>
            </a:r>
          </a:p>
          <a:p>
            <a:endParaRPr lang="ru-RU" b="1" dirty="0" smtClean="0">
              <a:latin typeface="Times New Roman" pitchFamily="18" charset="0"/>
              <a:cs typeface="Times New Roman" pitchFamily="18" charset="0"/>
            </a:endParaRPr>
          </a:p>
          <a:p>
            <a:pPr lvl="0"/>
            <a:endParaRPr lang="ru-RU" b="1" dirty="0" smtClean="0">
              <a:latin typeface="Times New Roman" pitchFamily="18" charset="0"/>
              <a:cs typeface="Times New Roman" pitchFamily="18" charset="0"/>
            </a:endParaRPr>
          </a:p>
          <a:p>
            <a:pPr lvl="0"/>
            <a:r>
              <a:rPr lang="ru-RU" b="1" dirty="0" smtClean="0">
                <a:latin typeface="Times New Roman" pitchFamily="18" charset="0"/>
                <a:cs typeface="Times New Roman" pitchFamily="18" charset="0"/>
              </a:rPr>
              <a:t>Убери за собой</a:t>
            </a:r>
          </a:p>
          <a:p>
            <a:endParaRPr lang="ru-RU" dirty="0"/>
          </a:p>
        </p:txBody>
      </p:sp>
      <p:sp>
        <p:nvSpPr>
          <p:cNvPr id="6" name="Содержимое 5"/>
          <p:cNvSpPr>
            <a:spLocks noGrp="1"/>
          </p:cNvSpPr>
          <p:nvPr>
            <p:ph sz="half" idx="2"/>
          </p:nvPr>
        </p:nvSpPr>
        <p:spPr>
          <a:xfrm>
            <a:off x="4648200" y="285728"/>
            <a:ext cx="4038600" cy="5840435"/>
          </a:xfrm>
        </p:spPr>
        <p:txBody>
          <a:bodyPr>
            <a:normAutofit/>
          </a:bodyPr>
          <a:lstStyle/>
          <a:p>
            <a:r>
              <a:rPr lang="ru-RU" sz="2400" b="1" dirty="0" smtClean="0">
                <a:latin typeface="Times New Roman" pitchFamily="18" charset="0"/>
                <a:cs typeface="Times New Roman" pitchFamily="18" charset="0"/>
              </a:rPr>
              <a:t>На старт, внимание…марш, Побежали!</a:t>
            </a:r>
          </a:p>
          <a:p>
            <a:endParaRPr lang="ru-RU" sz="2400" b="1" dirty="0" smtClean="0">
              <a:latin typeface="Times New Roman" pitchFamily="18" charset="0"/>
              <a:cs typeface="Times New Roman" pitchFamily="18" charset="0"/>
            </a:endParaRPr>
          </a:p>
          <a:p>
            <a:pPr lvl="0"/>
            <a:r>
              <a:rPr lang="ru-RU" sz="2400" b="1" dirty="0" smtClean="0">
                <a:latin typeface="Times New Roman" pitchFamily="18" charset="0"/>
                <a:cs typeface="Times New Roman" pitchFamily="18" charset="0"/>
              </a:rPr>
              <a:t>После того, как исчезнет это маленькая котлетка, к тебе прилетит что – то вкусное</a:t>
            </a:r>
            <a:endParaRPr lang="ru-RU" sz="2400" dirty="0" smtClean="0"/>
          </a:p>
          <a:p>
            <a:pPr lvl="0"/>
            <a:r>
              <a:rPr lang="ru-RU" sz="2400" b="1" dirty="0" smtClean="0">
                <a:latin typeface="Times New Roman" pitchFamily="18" charset="0"/>
                <a:cs typeface="Times New Roman" pitchFamily="18" charset="0"/>
              </a:rPr>
              <a:t>Вот если бы ты был волшебником, и смог бы наколдовать порядок на своем столе</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200</TotalTime>
  <Words>218</Words>
  <Application>Microsoft Office PowerPoint</Application>
  <PresentationFormat>Экран (4:3)</PresentationFormat>
  <Paragraphs>45</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Семинар – практикум для родителей «Кризис трех лет. Понять и пережить»</vt:lpstr>
      <vt:lpstr>1. Как угодно лишь бы не так!  В последнее время у вашего ребёнка любимыми словами стали «не хочу» и «не буду». Это негативизм. Именно он вынуждает ребёнка поступать вопреки не только родителям, но порой даже своему собственному желанию. Да, малыш отказывается выполнять просьбы других не потому, что его об этом попросили. Взрослый может провоцировать приступы негативизма всякий раз, когда отдаёт строгий приказ: «Не трогай! Ешь быстро! » Гораздо лучше сказать: «Не люблю, когда трогают мои вещи! Главный мотив, который движет ребёнком, сделать не так, как просят, а наоборот. </vt:lpstr>
      <vt:lpstr>2. Я так решил! Упрямство. Когда ребёнка упрямится, он настаивает на чём-либо не потому, что ему этого сильно хочется, а потому, что он это потребовал. Малыш делает наперекор другим из-за того, что он так сказал и не желает менять своего решения. Зачастую родители используют метод «кто кого переупрямит», тем самым усугубляя и закрепляя проявления упрямства и загоняя ребёнка в угол, лишая возможности выйти с достоинством из конфликтной ситуации.  </vt:lpstr>
      <vt:lpstr> 3. Пойди туда не знаю куда. Строптивость – очень похожа на негативизм, но отличается тем, что не направлена на определённого человека. Это протест против самого образа жизни.  </vt:lpstr>
      <vt:lpstr> 4. Я сам. Своеволие – оно проявляется в том, что ребёнок хочет всё делать сам, даже если не умеет. Это потребность в самостоятельности - жизненно важная для трёхлетних малышей.   </vt:lpstr>
      <vt:lpstr>        5. Бунт на корабле. Ваш ребёнок каждый день протестует против чего-то: вермишель не любит, то причесали не той расчёской, то из садика уходить не хочет. Если что-то не по нему, сразу истерика. И родители поддаются. Протест – бунт – проявляется в том, что поведение ребёнка носит протестующий характер, как будто малыш находится в состоянии войны, постоянном конфликте с окружающими. В результате кроха часто ссорится с родителями.     </vt:lpstr>
      <vt:lpstr>           6.  Не нужны мне ваши книжки. Ваш ребёнок любил рассматривать книжки, любил, когда вы ему читали, учил на память стихи. Но в один момент он как бы потерял ко всему интерес – это обесценивание. Теряются старые привязанности ребёнка к людям, правилам поведения, вещам. Ребёнок может начать употреблять бранные слова, которые до сих пор было не принято произносить дома. Иногда малыш позволяет себе грубо обзывать любимых бабушек и дедушек и даже мам.      </vt:lpstr>
      <vt:lpstr>              7. Властелин семьи. Ваше чадо пытается установить над вами власть: играть так, спать этак; есть вот то; купить естественно всё и сразу – это деспотизм.           </vt:lpstr>
      <vt:lpstr>Слайд 9</vt:lpstr>
      <vt:lpstr>Слайд 10</vt:lpstr>
      <vt:lpstr>Слайд 11</vt:lpstr>
      <vt:lpstr>              «Хочу знать, что можно и нельзя» «Хочу знать свои обязанности!» «Хочу, чтобы меня хвалили!»           </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Семинар – практикум для родителей «Кризис трех лет. Понять и пережить»</dc:title>
  <dc:creator>User</dc:creator>
  <cp:lastModifiedBy>Damira</cp:lastModifiedBy>
  <cp:revision>30</cp:revision>
  <dcterms:created xsi:type="dcterms:W3CDTF">2018-01-15T11:53:19Z</dcterms:created>
  <dcterms:modified xsi:type="dcterms:W3CDTF">2020-07-28T12:25:27Z</dcterms:modified>
</cp:coreProperties>
</file>