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1066799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Словарь: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4191000"/>
          </a:xfrm>
        </p:spPr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chemeClr val="tx1"/>
                </a:solidFill>
              </a:rPr>
              <a:t>Like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i="1" dirty="0" smtClean="0">
                <a:solidFill>
                  <a:schemeClr val="tx1"/>
                </a:solidFill>
              </a:rPr>
              <a:t>нравится, любить</a:t>
            </a:r>
            <a:endParaRPr lang="en-US" i="1" dirty="0" smtClean="0">
              <a:solidFill>
                <a:schemeClr val="tx1"/>
              </a:solidFill>
            </a:endParaRPr>
          </a:p>
          <a:p>
            <a:pPr algn="just"/>
            <a:r>
              <a:rPr lang="en-US" b="1" dirty="0" smtClean="0">
                <a:solidFill>
                  <a:schemeClr val="tx1"/>
                </a:solidFill>
              </a:rPr>
              <a:t>Want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  <a:r>
              <a:rPr lang="ru-RU" i="1" dirty="0" smtClean="0">
                <a:solidFill>
                  <a:schemeClr val="tx1"/>
                </a:solidFill>
              </a:rPr>
              <a:t>хотеть</a:t>
            </a:r>
            <a:endParaRPr lang="en-US" i="1" dirty="0" smtClean="0">
              <a:solidFill>
                <a:schemeClr val="tx1"/>
              </a:solidFill>
            </a:endParaRPr>
          </a:p>
          <a:p>
            <a:pPr algn="just"/>
            <a:r>
              <a:rPr lang="en-US" b="1" dirty="0" smtClean="0">
                <a:solidFill>
                  <a:schemeClr val="tx1"/>
                </a:solidFill>
              </a:rPr>
              <a:t>Work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  <a:r>
              <a:rPr lang="ru-RU" i="1" dirty="0" smtClean="0">
                <a:solidFill>
                  <a:schemeClr val="tx1"/>
                </a:solidFill>
              </a:rPr>
              <a:t>работать</a:t>
            </a:r>
            <a:endParaRPr lang="en-US" i="1" dirty="0" smtClean="0">
              <a:solidFill>
                <a:schemeClr val="tx1"/>
              </a:solidFill>
            </a:endParaRPr>
          </a:p>
          <a:p>
            <a:pPr algn="just"/>
            <a:r>
              <a:rPr lang="en-US" b="1" dirty="0" smtClean="0">
                <a:solidFill>
                  <a:schemeClr val="tx1"/>
                </a:solidFill>
              </a:rPr>
              <a:t>Tea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  <a:r>
              <a:rPr lang="ru-RU" i="1" dirty="0" smtClean="0">
                <a:solidFill>
                  <a:schemeClr val="tx1"/>
                </a:solidFill>
              </a:rPr>
              <a:t>чай</a:t>
            </a:r>
            <a:endParaRPr lang="en-US" i="1" dirty="0" smtClean="0">
              <a:solidFill>
                <a:schemeClr val="tx1"/>
              </a:solidFill>
            </a:endParaRPr>
          </a:p>
          <a:p>
            <a:pPr algn="just"/>
            <a:r>
              <a:rPr lang="en-US" b="1" dirty="0" smtClean="0">
                <a:solidFill>
                  <a:schemeClr val="tx1"/>
                </a:solidFill>
              </a:rPr>
              <a:t>Coffee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  <a:r>
              <a:rPr lang="ru-RU" i="1" dirty="0" smtClean="0">
                <a:solidFill>
                  <a:schemeClr val="tx1"/>
                </a:solidFill>
              </a:rPr>
              <a:t>кофе</a:t>
            </a:r>
            <a:endParaRPr lang="en-US" i="1" dirty="0" smtClean="0">
              <a:solidFill>
                <a:schemeClr val="tx1"/>
              </a:solidFill>
            </a:endParaRPr>
          </a:p>
          <a:p>
            <a:pPr algn="just"/>
            <a:r>
              <a:rPr lang="en-US" b="1" dirty="0" smtClean="0">
                <a:solidFill>
                  <a:schemeClr val="tx1"/>
                </a:solidFill>
              </a:rPr>
              <a:t>Here</a:t>
            </a:r>
            <a:r>
              <a:rPr lang="ru-RU" dirty="0" smtClean="0">
                <a:solidFill>
                  <a:schemeClr val="tx1"/>
                </a:solidFill>
              </a:rPr>
              <a:t> -  </a:t>
            </a:r>
            <a:r>
              <a:rPr lang="ru-RU" i="1" dirty="0" smtClean="0">
                <a:solidFill>
                  <a:schemeClr val="tx1"/>
                </a:solidFill>
              </a:rPr>
              <a:t>здесь</a:t>
            </a:r>
            <a:endParaRPr lang="en-US" i="1" dirty="0" smtClean="0">
              <a:solidFill>
                <a:schemeClr val="tx1"/>
              </a:solidFill>
            </a:endParaRPr>
          </a:p>
          <a:p>
            <a:pPr algn="just"/>
            <a:r>
              <a:rPr lang="en-US" b="1" dirty="0" smtClean="0">
                <a:solidFill>
                  <a:schemeClr val="tx1"/>
                </a:solidFill>
              </a:rPr>
              <a:t>Chocolate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i="1" dirty="0" smtClean="0">
                <a:solidFill>
                  <a:schemeClr val="tx1"/>
                </a:solidFill>
              </a:rPr>
              <a:t>шоколад</a:t>
            </a:r>
            <a:endParaRPr lang="en-US" i="1" dirty="0" smtClean="0">
              <a:solidFill>
                <a:schemeClr val="tx1"/>
              </a:solidFill>
            </a:endParaRPr>
          </a:p>
          <a:p>
            <a:pPr algn="just"/>
            <a:endParaRPr lang="en-US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Множественное число существительных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/>
              <a:t>Словарь:</a:t>
            </a:r>
          </a:p>
          <a:p>
            <a:pPr marL="514350" indent="-514350">
              <a:buAutoNum type="arabicPeriod"/>
            </a:pPr>
            <a:r>
              <a:rPr lang="en-US" dirty="0" smtClean="0"/>
              <a:t>Live -</a:t>
            </a:r>
            <a:r>
              <a:rPr lang="ru-RU" dirty="0" smtClean="0"/>
              <a:t> жить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Need </a:t>
            </a:r>
            <a:r>
              <a:rPr lang="ru-RU" dirty="0" smtClean="0"/>
              <a:t>- нуждаться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Cat</a:t>
            </a:r>
            <a:r>
              <a:rPr lang="ru-RU" dirty="0" smtClean="0"/>
              <a:t> - кот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Dog</a:t>
            </a:r>
            <a:r>
              <a:rPr lang="ru-RU" dirty="0" smtClean="0"/>
              <a:t> - собака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Water</a:t>
            </a:r>
            <a:r>
              <a:rPr lang="ru-RU" dirty="0" smtClean="0"/>
              <a:t> - вода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Food</a:t>
            </a:r>
            <a:r>
              <a:rPr lang="ru-RU" dirty="0" smtClean="0"/>
              <a:t> - еда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Box </a:t>
            </a:r>
            <a:r>
              <a:rPr lang="ru-RU" dirty="0" smtClean="0"/>
              <a:t>- коробка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/>
              <a:t>Для образования множественного числа добавляйте к окончанию существительного </a:t>
            </a:r>
            <a:r>
              <a:rPr lang="ru-RU" sz="2800" dirty="0" smtClean="0">
                <a:solidFill>
                  <a:srgbClr val="00B050"/>
                </a:solidFill>
              </a:rPr>
              <a:t>– </a:t>
            </a:r>
            <a:r>
              <a:rPr lang="en-US" sz="2800" dirty="0" smtClean="0">
                <a:solidFill>
                  <a:srgbClr val="00B050"/>
                </a:solidFill>
              </a:rPr>
              <a:t>s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00B050"/>
                </a:solidFill>
              </a:rPr>
              <a:t>- </a:t>
            </a:r>
            <a:r>
              <a:rPr lang="en-US" sz="2800" dirty="0" err="1" smtClean="0">
                <a:solidFill>
                  <a:srgbClr val="00B050"/>
                </a:solidFill>
              </a:rPr>
              <a:t>es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b="1" dirty="0" smtClean="0"/>
              <a:t>1. </a:t>
            </a:r>
            <a:r>
              <a:rPr lang="ru-RU" dirty="0" smtClean="0"/>
              <a:t>Я люблю кошек</a:t>
            </a:r>
          </a:p>
          <a:p>
            <a:pPr marL="514350" indent="-514350">
              <a:buNone/>
            </a:pPr>
            <a:r>
              <a:rPr lang="en-US" dirty="0" smtClean="0">
                <a:latin typeface="Berlin Sans FB Demi" pitchFamily="34" charset="0"/>
              </a:rPr>
              <a:t>I like cats</a:t>
            </a:r>
          </a:p>
          <a:p>
            <a:pPr marL="514350" indent="-514350">
              <a:buNone/>
            </a:pPr>
            <a:r>
              <a:rPr lang="en-US" dirty="0" smtClean="0">
                <a:latin typeface="Berlin Sans FB Demi" pitchFamily="34" charset="0"/>
              </a:rPr>
              <a:t>2. </a:t>
            </a:r>
            <a:r>
              <a:rPr lang="ru-RU" dirty="0" smtClean="0"/>
              <a:t>Кошки любят коробки</a:t>
            </a:r>
          </a:p>
          <a:p>
            <a:pPr marL="514350" indent="-514350">
              <a:buNone/>
            </a:pPr>
            <a:r>
              <a:rPr lang="en-US" dirty="0" smtClean="0">
                <a:latin typeface="Berlin Sans FB Demi" pitchFamily="34" charset="0"/>
              </a:rPr>
              <a:t>Cats like boxes</a:t>
            </a:r>
          </a:p>
          <a:p>
            <a:pPr marL="514350" indent="-514350">
              <a:buNone/>
            </a:pPr>
            <a:r>
              <a:rPr lang="en-US" dirty="0" smtClean="0">
                <a:latin typeface="Berlin Sans FB Demi" pitchFamily="34" charset="0"/>
              </a:rPr>
              <a:t>3. </a:t>
            </a:r>
            <a:r>
              <a:rPr lang="ru-RU" dirty="0" smtClean="0"/>
              <a:t>Собаки нуждаются в еде</a:t>
            </a:r>
          </a:p>
          <a:p>
            <a:pPr marL="514350" indent="-514350">
              <a:buNone/>
            </a:pPr>
            <a:r>
              <a:rPr lang="en-US" dirty="0" smtClean="0">
                <a:latin typeface="Berlin Sans FB Demi" pitchFamily="34" charset="0"/>
              </a:rPr>
              <a:t>Dogs need food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уськины\Desktop\Poryadok-obrazovaniya-okonchani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8001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Тренажер: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2000" dirty="0" smtClean="0"/>
              <a:t>Dogs live here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Собаки нуждаются в еде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Кошки нуждаются в воде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Женщины любят кошек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(</a:t>
            </a:r>
            <a:r>
              <a:rPr lang="en-US" sz="2000" dirty="0" smtClean="0"/>
              <a:t> Children, a child) lives here</a:t>
            </a:r>
          </a:p>
          <a:p>
            <a:pPr marL="514350" indent="-514350">
              <a:buAutoNum type="arabicPeriod"/>
            </a:pPr>
            <a:r>
              <a:rPr lang="en-US" sz="2000" dirty="0" smtClean="0"/>
              <a:t>( Men, the man) like dogs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Дети любят шоколад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Кошки любят коробки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( </a:t>
            </a:r>
            <a:r>
              <a:rPr lang="en-US" sz="2000" dirty="0" smtClean="0"/>
              <a:t>the cat, cats) need water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Мужчины работают здесь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( </a:t>
            </a:r>
            <a:r>
              <a:rPr lang="en-US" sz="2000" dirty="0" smtClean="0"/>
              <a:t>cats, the cat) lives here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Мужчина нуждается в еде</a:t>
            </a:r>
          </a:p>
          <a:p>
            <a:pPr marL="514350" indent="-514350">
              <a:buAutoNum type="arabicPeriod"/>
            </a:pPr>
            <a:r>
              <a:rPr lang="en-US" sz="2000" dirty="0" smtClean="0"/>
              <a:t>Children like dogs</a:t>
            </a:r>
          </a:p>
          <a:p>
            <a:pPr marL="514350" indent="-514350">
              <a:buAutoNum type="arabicPeriod"/>
            </a:pPr>
            <a:r>
              <a:rPr lang="en-US" sz="2000" dirty="0" smtClean="0"/>
              <a:t>( the dog, dogs) need food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Тебе нужна женщина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0070C0"/>
                </a:solidFill>
              </a:rPr>
              <a:t>Настоящее простое время ( вопрос) </a:t>
            </a:r>
            <a:endParaRPr lang="ru-RU" i="1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Словарь: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Eat</a:t>
            </a:r>
            <a:r>
              <a:rPr lang="en-US" dirty="0" smtClean="0"/>
              <a:t>  </a:t>
            </a:r>
            <a:r>
              <a:rPr lang="ru-RU" dirty="0" smtClean="0"/>
              <a:t>- есть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Drink</a:t>
            </a:r>
            <a:r>
              <a:rPr lang="ru-RU" dirty="0" smtClean="0"/>
              <a:t> - пить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Meat</a:t>
            </a:r>
            <a:r>
              <a:rPr lang="ru-RU" dirty="0" smtClean="0"/>
              <a:t> - мясо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Milk</a:t>
            </a:r>
            <a:r>
              <a:rPr lang="ru-RU" dirty="0" smtClean="0"/>
              <a:t> - молоко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Sugar</a:t>
            </a:r>
            <a:r>
              <a:rPr lang="ru-RU" dirty="0" smtClean="0"/>
              <a:t> - сахар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Fish</a:t>
            </a:r>
            <a:r>
              <a:rPr lang="ru-RU" dirty="0" smtClean="0"/>
              <a:t> - рыба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60198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Do +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подлежащее + глагол +........</a:t>
            </a:r>
          </a:p>
          <a:p>
            <a:pPr algn="ctr">
              <a:buNone/>
            </a:pPr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Ты ешь мясо?</a:t>
            </a:r>
          </a:p>
          <a:p>
            <a:pPr algn="ctr">
              <a:buNone/>
            </a:pPr>
            <a:r>
              <a:rPr lang="en-US" dirty="0" smtClean="0">
                <a:solidFill>
                  <a:srgbClr val="C00000"/>
                </a:solidFill>
                <a:latin typeface="Berlin Sans FB" pitchFamily="34" charset="0"/>
              </a:rPr>
              <a:t>Do you eat meat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?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Я люблю кофе?</a:t>
            </a:r>
          </a:p>
          <a:p>
            <a:pPr algn="ctr">
              <a:buNone/>
            </a:pPr>
            <a:r>
              <a:rPr lang="en-US" dirty="0" smtClean="0">
                <a:solidFill>
                  <a:srgbClr val="C00000"/>
                </a:solidFill>
                <a:latin typeface="Berlin Sans FB" pitchFamily="34" charset="0"/>
              </a:rPr>
              <a:t>Do I like coffee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?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Они едят мясо?</a:t>
            </a:r>
          </a:p>
          <a:p>
            <a:pPr algn="ctr">
              <a:buNone/>
            </a:pPr>
            <a:r>
              <a:rPr lang="en-US" dirty="0" smtClean="0">
                <a:solidFill>
                  <a:srgbClr val="C00000"/>
                </a:solidFill>
                <a:latin typeface="Berlin Sans FB" pitchFamily="34" charset="0"/>
              </a:rPr>
              <a:t>Do they eat meat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?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Вместо 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do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ставится 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does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 подлежащим в 3-м лице ед. ч. ( 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he, she, it)</a:t>
            </a:r>
          </a:p>
          <a:p>
            <a:pPr algn="ctr">
              <a:buNone/>
            </a:pP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Она пьет кофе?</a:t>
            </a:r>
          </a:p>
          <a:p>
            <a:pPr algn="ctr">
              <a:buNone/>
            </a:pPr>
            <a:r>
              <a:rPr lang="en-US" b="1" i="1" dirty="0" smtClean="0">
                <a:solidFill>
                  <a:srgbClr val="FF0000"/>
                </a:solidFill>
                <a:latin typeface="Berlin Sans FB" pitchFamily="34" charset="0"/>
              </a:rPr>
              <a:t>Do</a:t>
            </a:r>
            <a:r>
              <a:rPr lang="en-US" b="1" i="1" u="sng" dirty="0" smtClean="0">
                <a:solidFill>
                  <a:srgbClr val="FF0000"/>
                </a:solidFill>
                <a:latin typeface="Berlin Sans FB" pitchFamily="34" charset="0"/>
              </a:rPr>
              <a:t>es</a:t>
            </a:r>
            <a:r>
              <a:rPr lang="en-US" b="1" i="1" dirty="0" smtClean="0">
                <a:solidFill>
                  <a:srgbClr val="FF0000"/>
                </a:solidFill>
                <a:latin typeface="Berlin Sans FB" pitchFamily="34" charset="0"/>
              </a:rPr>
              <a:t> she drink coffee</a:t>
            </a:r>
            <a:r>
              <a:rPr lang="ru-RU" b="1" i="1" dirty="0" smtClean="0">
                <a:solidFill>
                  <a:srgbClr val="FF0000"/>
                </a:solidFill>
              </a:rPr>
              <a:t>?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Оно ест мясо?</a:t>
            </a:r>
          </a:p>
          <a:p>
            <a:pPr algn="ctr">
              <a:buNone/>
            </a:pPr>
            <a:r>
              <a:rPr lang="en-US" b="1" i="1" dirty="0" smtClean="0">
                <a:solidFill>
                  <a:srgbClr val="FF0000"/>
                </a:solidFill>
                <a:latin typeface="Berlin Sans FB" pitchFamily="34" charset="0"/>
              </a:rPr>
              <a:t>Do</a:t>
            </a:r>
            <a:r>
              <a:rPr lang="en-US" b="1" i="1" u="sng" dirty="0" smtClean="0">
                <a:solidFill>
                  <a:srgbClr val="FF0000"/>
                </a:solidFill>
                <a:latin typeface="Berlin Sans FB" pitchFamily="34" charset="0"/>
              </a:rPr>
              <a:t>es</a:t>
            </a:r>
            <a:r>
              <a:rPr lang="en-US" b="1" i="1" dirty="0" smtClean="0">
                <a:solidFill>
                  <a:srgbClr val="FF0000"/>
                </a:solidFill>
                <a:latin typeface="Berlin Sans FB" pitchFamily="34" charset="0"/>
              </a:rPr>
              <a:t> it eat meat</a:t>
            </a:r>
            <a:r>
              <a:rPr lang="ru-RU" b="1" i="1" dirty="0" smtClean="0">
                <a:solidFill>
                  <a:srgbClr val="FF0000"/>
                </a:solidFill>
              </a:rPr>
              <a:t>?</a:t>
            </a:r>
          </a:p>
          <a:p>
            <a:pPr algn="ctr">
              <a:buNone/>
            </a:pP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Тренажер</a:t>
            </a:r>
            <a:endParaRPr lang="ru-RU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1. </a:t>
            </a:r>
            <a:r>
              <a:rPr lang="en-US" sz="3400" dirty="0" smtClean="0"/>
              <a:t>Do you eat fish</a:t>
            </a:r>
            <a:r>
              <a:rPr lang="ru-RU" sz="3400" dirty="0" smtClean="0"/>
              <a:t>?</a:t>
            </a:r>
          </a:p>
          <a:p>
            <a:pPr>
              <a:buNone/>
            </a:pPr>
            <a:r>
              <a:rPr lang="ru-RU" sz="3400" dirty="0" smtClean="0"/>
              <a:t>2. Она хочет кофе?</a:t>
            </a:r>
          </a:p>
          <a:p>
            <a:pPr>
              <a:buNone/>
            </a:pPr>
            <a:r>
              <a:rPr lang="en-US" sz="3400" dirty="0" smtClean="0"/>
              <a:t>3. Do cats like fish</a:t>
            </a:r>
            <a:r>
              <a:rPr lang="ru-RU" sz="3400" dirty="0" smtClean="0"/>
              <a:t>?</a:t>
            </a:r>
          </a:p>
          <a:p>
            <a:pPr>
              <a:buNone/>
            </a:pPr>
            <a:r>
              <a:rPr lang="ru-RU" sz="3400" dirty="0" smtClean="0"/>
              <a:t>4. Собаки едят мясо?</a:t>
            </a:r>
          </a:p>
          <a:p>
            <a:pPr>
              <a:buNone/>
            </a:pPr>
            <a:r>
              <a:rPr lang="ru-RU" sz="3400" dirty="0" smtClean="0"/>
              <a:t>5. Он работает здесь?</a:t>
            </a:r>
          </a:p>
          <a:p>
            <a:pPr>
              <a:buNone/>
            </a:pPr>
            <a:r>
              <a:rPr lang="ru-RU" sz="3400" dirty="0" smtClean="0"/>
              <a:t>6. </a:t>
            </a:r>
            <a:r>
              <a:rPr lang="en-US" sz="3400" dirty="0" smtClean="0"/>
              <a:t>(do, does) she drink milk</a:t>
            </a:r>
            <a:r>
              <a:rPr lang="ru-RU" sz="3400" dirty="0" smtClean="0"/>
              <a:t>?</a:t>
            </a:r>
          </a:p>
          <a:p>
            <a:pPr>
              <a:buNone/>
            </a:pPr>
            <a:r>
              <a:rPr lang="ru-RU" sz="3400" dirty="0" smtClean="0"/>
              <a:t>7. </a:t>
            </a:r>
            <a:r>
              <a:rPr lang="en-US" sz="3400" dirty="0" smtClean="0"/>
              <a:t>Do we need water</a:t>
            </a:r>
            <a:r>
              <a:rPr lang="ru-RU" sz="3400" dirty="0" smtClean="0"/>
              <a:t>?</a:t>
            </a:r>
          </a:p>
          <a:p>
            <a:pPr>
              <a:buNone/>
            </a:pPr>
            <a:r>
              <a:rPr lang="ru-RU" sz="3400" dirty="0" smtClean="0"/>
              <a:t>8. Тебе нужна еда?</a:t>
            </a:r>
          </a:p>
          <a:p>
            <a:pPr>
              <a:buNone/>
            </a:pPr>
            <a:r>
              <a:rPr lang="ru-RU" sz="3400" dirty="0" smtClean="0"/>
              <a:t>9. Оно ест сахар?</a:t>
            </a:r>
          </a:p>
          <a:p>
            <a:pPr>
              <a:buNone/>
            </a:pPr>
            <a:r>
              <a:rPr lang="ru-RU" sz="3400" dirty="0" smtClean="0"/>
              <a:t>10. </a:t>
            </a:r>
            <a:r>
              <a:rPr lang="en-US" sz="3400" dirty="0" smtClean="0"/>
              <a:t>Do children like chocolate</a:t>
            </a:r>
            <a:r>
              <a:rPr lang="ru-RU" sz="3400" dirty="0" smtClean="0"/>
              <a:t>?</a:t>
            </a:r>
          </a:p>
          <a:p>
            <a:pPr>
              <a:buNone/>
            </a:pPr>
            <a:r>
              <a:rPr lang="ru-RU" sz="3400" dirty="0" smtClean="0"/>
              <a:t>11. Она ест мясо?</a:t>
            </a:r>
          </a:p>
          <a:p>
            <a:pPr>
              <a:buNone/>
            </a:pPr>
            <a:r>
              <a:rPr lang="ru-RU" sz="3400" dirty="0" smtClean="0"/>
              <a:t>12. ( </a:t>
            </a:r>
            <a:r>
              <a:rPr lang="en-US" sz="3400" dirty="0" smtClean="0"/>
              <a:t>does, do) you need sugar</a:t>
            </a:r>
            <a:r>
              <a:rPr lang="ru-RU" sz="3400" dirty="0" smtClean="0"/>
              <a:t>?</a:t>
            </a:r>
          </a:p>
          <a:p>
            <a:pPr>
              <a:buNone/>
            </a:pPr>
            <a:r>
              <a:rPr lang="ru-RU" sz="3400" dirty="0" smtClean="0"/>
              <a:t>13. Вы пьете молоко?</a:t>
            </a:r>
          </a:p>
          <a:p>
            <a:pPr>
              <a:buNone/>
            </a:pPr>
            <a:r>
              <a:rPr lang="ru-RU" sz="3400" dirty="0" smtClean="0"/>
              <a:t>14. </a:t>
            </a:r>
            <a:r>
              <a:rPr lang="en-US" sz="3400" dirty="0" smtClean="0"/>
              <a:t>Does he live here</a:t>
            </a:r>
            <a:r>
              <a:rPr lang="ru-RU" sz="3400" dirty="0" smtClean="0"/>
              <a:t>?</a:t>
            </a:r>
          </a:p>
          <a:p>
            <a:pPr>
              <a:buNone/>
            </a:pPr>
            <a:r>
              <a:rPr lang="ru-RU" sz="3400" dirty="0" smtClean="0"/>
              <a:t>15. Мы пьем молоко?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>Present Simple Tense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(утверждение)</a:t>
            </a:r>
            <a:endParaRPr lang="ru-RU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Настоящее простое время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использования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Правило 1.</a:t>
            </a:r>
            <a:r>
              <a:rPr lang="ru-RU" dirty="0" smtClean="0"/>
              <a:t> Если действие в предложении происходит в настоящем времени НЕ в данный момент, то можете смело употреблять простое настоящее время глагола — The Present Simple Tense.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Правило 2.</a:t>
            </a:r>
            <a:r>
              <a:rPr lang="ru-RU" dirty="0" smtClean="0"/>
              <a:t> Если в предложении есть временные выражения </a:t>
            </a:r>
            <a:r>
              <a:rPr lang="ru-RU" i="1" dirty="0" smtClean="0"/>
              <a:t>always — never, often — seldom, usually — sometimes</a:t>
            </a:r>
            <a:r>
              <a:rPr lang="ru-RU" dirty="0" smtClean="0"/>
              <a:t> </a:t>
            </a:r>
            <a:r>
              <a:rPr lang="ru-RU" i="1" dirty="0" smtClean="0"/>
              <a:t>и др.</a:t>
            </a:r>
            <a:r>
              <a:rPr lang="ru-RU" dirty="0" smtClean="0"/>
              <a:t>  и действие происходит в настоящем времени, то можете смело употреблять простое настоящее время глагола —</a:t>
            </a:r>
            <a:r>
              <a:rPr lang="ru-RU" b="1" dirty="0" smtClean="0"/>
              <a:t> The Present Simple Tense.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Правило 3.</a:t>
            </a:r>
            <a:r>
              <a:rPr lang="ru-RU" dirty="0" smtClean="0"/>
              <a:t> Глагол в простом настоящем времени стоит в</a:t>
            </a:r>
            <a:r>
              <a:rPr lang="ru-RU" b="1" dirty="0" smtClean="0"/>
              <a:t> первой форме</a:t>
            </a:r>
            <a:r>
              <a:rPr lang="ru-RU" dirty="0" smtClean="0"/>
              <a:t>.  Эта основная форма глагола и ее вы найдете в словаре. Иногда ее называют —  </a:t>
            </a:r>
            <a:r>
              <a:rPr lang="ru-RU" b="1" dirty="0" smtClean="0"/>
              <a:t>инфинитив глагола без частицы to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Конструкция для утвердительного предложения: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100" dirty="0" smtClean="0">
                <a:solidFill>
                  <a:srgbClr val="FF0000"/>
                </a:solidFill>
              </a:rPr>
              <a:t>Подлежащее + Глагол + остальные члены предложения (дополнительные)</a:t>
            </a:r>
          </a:p>
          <a:p>
            <a:pPr>
              <a:buNone/>
            </a:pPr>
            <a:r>
              <a:rPr lang="ru-RU" sz="5100" dirty="0" smtClean="0"/>
              <a:t> Н-р: 1. Я работаю здесь</a:t>
            </a:r>
            <a:endParaRPr lang="en-US" sz="5100" dirty="0" smtClean="0">
              <a:latin typeface="Berlin Sans FB Demi" pitchFamily="34" charset="0"/>
            </a:endParaRPr>
          </a:p>
          <a:p>
            <a:pPr>
              <a:buNone/>
            </a:pPr>
            <a:r>
              <a:rPr lang="en-US" sz="5100" dirty="0" smtClean="0">
                <a:latin typeface="Berlin Sans FB Demi" pitchFamily="34" charset="0"/>
              </a:rPr>
              <a:t>         </a:t>
            </a:r>
            <a:r>
              <a:rPr lang="ru-RU" sz="5100" dirty="0" smtClean="0">
                <a:latin typeface="Berlin Sans FB Demi" pitchFamily="34" charset="0"/>
              </a:rPr>
              <a:t>   </a:t>
            </a:r>
            <a:r>
              <a:rPr lang="en-US" sz="5100" dirty="0" smtClean="0">
                <a:latin typeface="Berlin Sans FB Demi" pitchFamily="34" charset="0"/>
              </a:rPr>
              <a:t> I work here</a:t>
            </a:r>
            <a:endParaRPr lang="ru-RU" sz="5100" dirty="0" smtClean="0"/>
          </a:p>
          <a:p>
            <a:pPr>
              <a:buNone/>
            </a:pPr>
            <a:r>
              <a:rPr lang="ru-RU" sz="5100" dirty="0" smtClean="0"/>
              <a:t>          2.  Мы работаем здесь</a:t>
            </a:r>
          </a:p>
          <a:p>
            <a:pPr>
              <a:buNone/>
            </a:pPr>
            <a:r>
              <a:rPr lang="ru-RU" sz="5100" dirty="0" smtClean="0">
                <a:latin typeface="Berlin Sans FB Demi" pitchFamily="34" charset="0"/>
              </a:rPr>
              <a:t>              </a:t>
            </a:r>
            <a:r>
              <a:rPr lang="en-US" sz="5100" dirty="0" smtClean="0">
                <a:latin typeface="Berlin Sans FB Demi" pitchFamily="34" charset="0"/>
              </a:rPr>
              <a:t>We work here</a:t>
            </a:r>
            <a:endParaRPr lang="ru-RU" sz="5100" dirty="0" smtClean="0"/>
          </a:p>
          <a:p>
            <a:pPr>
              <a:buNone/>
            </a:pPr>
            <a:r>
              <a:rPr lang="ru-RU" sz="5100" dirty="0" smtClean="0"/>
              <a:t>           3.Ты любишь кофе</a:t>
            </a:r>
          </a:p>
          <a:p>
            <a:pPr>
              <a:buNone/>
            </a:pPr>
            <a:r>
              <a:rPr lang="ru-RU" sz="5100" dirty="0" smtClean="0">
                <a:latin typeface="Berlin Sans FB Demi" pitchFamily="34" charset="0"/>
              </a:rPr>
              <a:t>             </a:t>
            </a:r>
            <a:r>
              <a:rPr lang="en-US" sz="5100" dirty="0" smtClean="0">
                <a:latin typeface="Berlin Sans FB Demi" pitchFamily="34" charset="0"/>
              </a:rPr>
              <a:t>You like coffee</a:t>
            </a:r>
            <a:endParaRPr lang="ru-RU" sz="5100" dirty="0" smtClean="0"/>
          </a:p>
          <a:p>
            <a:pPr>
              <a:buNone/>
            </a:pPr>
            <a:r>
              <a:rPr lang="ru-RU" sz="5100" dirty="0" smtClean="0"/>
              <a:t>           4. Они любят чай</a:t>
            </a:r>
            <a:endParaRPr lang="en-US" sz="5100" dirty="0" smtClean="0">
              <a:latin typeface="Berlin Sans FB Demi" pitchFamily="34" charset="0"/>
            </a:endParaRPr>
          </a:p>
          <a:p>
            <a:pPr>
              <a:buNone/>
            </a:pPr>
            <a:r>
              <a:rPr lang="ru-RU" sz="5100" dirty="0" smtClean="0">
                <a:latin typeface="Berlin Sans FB Demi" pitchFamily="34" charset="0"/>
              </a:rPr>
              <a:t>              </a:t>
            </a:r>
            <a:r>
              <a:rPr lang="en-US" sz="5100" dirty="0" smtClean="0">
                <a:latin typeface="Berlin Sans FB Demi" pitchFamily="34" charset="0"/>
              </a:rPr>
              <a:t>They like tea</a:t>
            </a:r>
            <a:endParaRPr lang="ru-RU" sz="51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Добавляйте к глаголу окончания </a:t>
            </a:r>
            <a:r>
              <a:rPr lang="en-US" sz="4800" dirty="0" smtClean="0"/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– </a:t>
            </a:r>
            <a:r>
              <a:rPr lang="en-US" sz="4800" dirty="0" smtClean="0">
                <a:solidFill>
                  <a:srgbClr val="FF0000"/>
                </a:solidFill>
              </a:rPr>
              <a:t>s </a:t>
            </a:r>
            <a:r>
              <a:rPr lang="ru-RU" sz="4800" dirty="0" smtClean="0"/>
              <a:t>или </a:t>
            </a:r>
            <a:r>
              <a:rPr lang="ru-RU" sz="4800" dirty="0" smtClean="0">
                <a:solidFill>
                  <a:srgbClr val="FF0000"/>
                </a:solidFill>
              </a:rPr>
              <a:t>– </a:t>
            </a:r>
            <a:r>
              <a:rPr lang="en-US" sz="4800" dirty="0" err="1" smtClean="0">
                <a:solidFill>
                  <a:srgbClr val="FF0000"/>
                </a:solidFill>
              </a:rPr>
              <a:t>es</a:t>
            </a:r>
            <a:r>
              <a:rPr lang="ru-RU" sz="4800" dirty="0" smtClean="0"/>
              <a:t>, если подлежащее стоит в 3-м лице единственного числа ( он, она, оно)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Примеры: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ru-RU" dirty="0" smtClean="0"/>
              <a:t>Он здесь работает</a:t>
            </a:r>
          </a:p>
          <a:p>
            <a:pPr>
              <a:buNone/>
            </a:pPr>
            <a:r>
              <a:rPr lang="en-US" dirty="0" smtClean="0">
                <a:latin typeface="Berlin Sans FB Demi" pitchFamily="34" charset="0"/>
              </a:rPr>
              <a:t>    He works here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ru-RU" dirty="0" smtClean="0"/>
              <a:t>Она любит кофе</a:t>
            </a:r>
          </a:p>
          <a:p>
            <a:pPr>
              <a:buNone/>
            </a:pPr>
            <a:r>
              <a:rPr lang="en-US" dirty="0" smtClean="0">
                <a:latin typeface="Berlin Sans FB Demi" pitchFamily="34" charset="0"/>
              </a:rPr>
              <a:t>    She likes coffee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ru-RU" dirty="0" smtClean="0"/>
              <a:t>Оно (неодушевленное) любит чай</a:t>
            </a:r>
          </a:p>
          <a:p>
            <a:pPr>
              <a:buNone/>
            </a:pPr>
            <a:r>
              <a:rPr lang="en-US" dirty="0" smtClean="0">
                <a:latin typeface="Berlin Sans FB Demi" pitchFamily="34" charset="0"/>
              </a:rPr>
              <a:t>    It likes tea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Тренажер: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400" dirty="0" smtClean="0"/>
              <a:t>Мы хотим кофе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They work here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She (like, likes) chocolate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Он хочет чай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I work here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Вы любите кофе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Они здесь работают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It likes chocolate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Я люблю чай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She works here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 </a:t>
            </a:r>
            <a:r>
              <a:rPr lang="ru-RU" sz="2400" dirty="0" smtClean="0"/>
              <a:t>Оно любит шоколад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We ( work, works) here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544</Words>
  <Application>Microsoft Office PowerPoint</Application>
  <PresentationFormat>On-screen Show (4:3)</PresentationFormat>
  <Paragraphs>119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Словарь:</vt:lpstr>
      <vt:lpstr>Present Simple Tense (утверждение)</vt:lpstr>
      <vt:lpstr>Правила использования</vt:lpstr>
      <vt:lpstr>Slide 4</vt:lpstr>
      <vt:lpstr>Slide 5</vt:lpstr>
      <vt:lpstr>Конструкция для утвердительного предложения:</vt:lpstr>
      <vt:lpstr>Slide 7</vt:lpstr>
      <vt:lpstr>Примеры:</vt:lpstr>
      <vt:lpstr>Тренажер:</vt:lpstr>
      <vt:lpstr>Множественное число существительных</vt:lpstr>
      <vt:lpstr>Для образования множественного числа добавляйте к окончанию существительного – s, - es</vt:lpstr>
      <vt:lpstr>Slide 12</vt:lpstr>
      <vt:lpstr>Тренажер:</vt:lpstr>
      <vt:lpstr>Настоящее простое время ( вопрос) </vt:lpstr>
      <vt:lpstr>Slide 15</vt:lpstr>
      <vt:lpstr>Slide 16</vt:lpstr>
      <vt:lpstr>Тренажер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Tense (утверждение)</dc:title>
  <dc:creator>Руськины</dc:creator>
  <cp:lastModifiedBy>Вячеслав</cp:lastModifiedBy>
  <cp:revision>13</cp:revision>
  <dcterms:created xsi:type="dcterms:W3CDTF">2006-08-16T00:00:00Z</dcterms:created>
  <dcterms:modified xsi:type="dcterms:W3CDTF">2019-09-29T12:47:13Z</dcterms:modified>
</cp:coreProperties>
</file>