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63" r:id="rId3"/>
    <p:sldId id="257" r:id="rId4"/>
    <p:sldId id="258" r:id="rId5"/>
    <p:sldId id="259" r:id="rId6"/>
    <p:sldId id="260" r:id="rId7"/>
    <p:sldId id="261" r:id="rId8"/>
    <p:sldId id="262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8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29.07.2020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29.07.2020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29.07.2020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29.07.2020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29.07.2020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571481"/>
            <a:ext cx="7772400" cy="2071701"/>
          </a:xfrm>
        </p:spPr>
        <p:txBody>
          <a:bodyPr>
            <a:normAutofit fontScale="90000"/>
          </a:bodyPr>
          <a:lstStyle/>
          <a:p>
            <a:r>
              <a:rPr lang="ru-RU" sz="3200" dirty="0" smtClean="0"/>
              <a:t>Лингвистический анализ текстов русской литературы рубежа веков (19-20)на примере стихотворения И.А.Бунина </a:t>
            </a:r>
            <a:r>
              <a:rPr lang="ru-RU" sz="3200" b="1" dirty="0" smtClean="0"/>
              <a:t>«Одиночество» </a:t>
            </a:r>
            <a:r>
              <a:rPr lang="ru-RU" sz="3200" dirty="0" smtClean="0"/>
              <a:t>и рассказа </a:t>
            </a:r>
            <a:r>
              <a:rPr lang="ru-RU" sz="3200" b="1" dirty="0" smtClean="0"/>
              <a:t>«Господин из Сан-Франциско»</a:t>
            </a:r>
            <a:endParaRPr lang="ru-RU" sz="32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214686"/>
            <a:ext cx="6400800" cy="2424114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Рисунок 3" descr="https://rumozg.ru/wp-content/uploads/2018/08/gospodin-iz-san-francisko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85852" y="2571744"/>
            <a:ext cx="6643734" cy="33575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857232"/>
            <a:ext cx="8229600" cy="785818"/>
          </a:xfrm>
        </p:spPr>
        <p:txBody>
          <a:bodyPr>
            <a:normAutofit/>
          </a:bodyPr>
          <a:lstStyle/>
          <a:p>
            <a:r>
              <a:rPr lang="ru-RU" dirty="0" smtClean="0"/>
              <a:t>Задание группам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000240"/>
            <a:ext cx="8229600" cy="4125923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Сравните данное стихотворение (1903 г.) с другим одноимённым текстом (1915 г.)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определите</a:t>
            </a:r>
            <a:r>
              <a:rPr lang="ru-RU" dirty="0" smtClean="0"/>
              <a:t> основные параметры сравнения(состояние лирического «Я»и героини стихотворения);</a:t>
            </a:r>
          </a:p>
          <a:p>
            <a:r>
              <a:rPr lang="ru-RU" dirty="0" smtClean="0"/>
              <a:t>функции образа собаки в тексте;</a:t>
            </a:r>
          </a:p>
          <a:p>
            <a:r>
              <a:rPr lang="ru-RU" dirty="0" smtClean="0"/>
              <a:t>наличие слов с семантикой «одиночество» и лексики, поддерживающей её.</a:t>
            </a:r>
          </a:p>
          <a:p>
            <a:r>
              <a:rPr lang="ru-RU" dirty="0" smtClean="0"/>
              <a:t>Какие </a:t>
            </a:r>
            <a:r>
              <a:rPr lang="ru-RU" dirty="0" smtClean="0">
                <a:solidFill>
                  <a:srgbClr val="FF0000"/>
                </a:solidFill>
              </a:rPr>
              <a:t>ассоциации</a:t>
            </a:r>
            <a:r>
              <a:rPr lang="ru-RU" dirty="0" smtClean="0"/>
              <a:t> возникают у вас при прочтении этих стихотворений?</a:t>
            </a:r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Домашнее задание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Является ли мотив одиночества доминирующим в лирике И.Бунина? </a:t>
            </a:r>
          </a:p>
          <a:p>
            <a:r>
              <a:rPr lang="ru-RU" dirty="0" smtClean="0"/>
              <a:t>Докажите это, проанализировав другие тексты стихотворений.</a:t>
            </a:r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dirty="0" smtClean="0">
                <a:solidFill>
                  <a:srgbClr val="FF0000"/>
                </a:solidFill>
              </a:rPr>
              <a:t>Рассказ «Господин из Сан-Франциско»</a:t>
            </a:r>
            <a:br>
              <a:rPr lang="ru-RU" sz="3600" dirty="0" smtClean="0">
                <a:solidFill>
                  <a:srgbClr val="FF0000"/>
                </a:solidFill>
              </a:rPr>
            </a:br>
            <a:r>
              <a:rPr lang="ru-RU" sz="3100" dirty="0" smtClean="0">
                <a:solidFill>
                  <a:srgbClr val="002060"/>
                </a:solidFill>
              </a:rPr>
              <a:t>(вопросы для обсуждения)</a:t>
            </a:r>
            <a:endParaRPr lang="ru-RU" sz="3100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Время написания рассказа?</a:t>
            </a:r>
          </a:p>
          <a:p>
            <a:r>
              <a:rPr lang="ru-RU" dirty="0" smtClean="0"/>
              <a:t>В чём специфика названия?</a:t>
            </a:r>
          </a:p>
          <a:p>
            <a:r>
              <a:rPr lang="ru-RU" dirty="0" smtClean="0"/>
              <a:t>Какие мотивы представлены в рассказе?</a:t>
            </a:r>
          </a:p>
          <a:p>
            <a:r>
              <a:rPr lang="ru-RU" dirty="0" smtClean="0"/>
              <a:t>Какой мотив, по вашему мнению, является доминирующим и его роль в понимании смысла произведения?</a:t>
            </a:r>
          </a:p>
          <a:p>
            <a:r>
              <a:rPr lang="ru-RU" dirty="0" smtClean="0"/>
              <a:t>Какова роль семантики ключевых слов (детали) в рассказе и выражении основной идее текста?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</a:rPr>
              <a:t>Задания для работы в группах</a:t>
            </a:r>
            <a:endParaRPr lang="ru-RU" sz="2800" b="1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b="1" dirty="0" smtClean="0"/>
              <a:t>1группа</a:t>
            </a:r>
          </a:p>
          <a:p>
            <a:pPr>
              <a:buNone/>
            </a:pPr>
            <a:r>
              <a:rPr lang="ru-RU" dirty="0" smtClean="0"/>
              <a:t>-Пользуясь методом лингвистического комментирования и компонентного анализа, рассмотрите парадигму с общим смыслом </a:t>
            </a:r>
            <a:r>
              <a:rPr lang="ru-RU" dirty="0" smtClean="0">
                <a:solidFill>
                  <a:srgbClr val="FF0000"/>
                </a:solidFill>
              </a:rPr>
              <a:t>«смерть» </a:t>
            </a:r>
            <a:r>
              <a:rPr lang="ru-RU" i="1" dirty="0" smtClean="0"/>
              <a:t>(совокупность слов, имеющих сходство с этим понятием)</a:t>
            </a:r>
          </a:p>
          <a:p>
            <a:pPr>
              <a:buNone/>
            </a:pPr>
            <a:r>
              <a:rPr lang="ru-RU" dirty="0" smtClean="0"/>
              <a:t>-Сделайте выводы</a:t>
            </a:r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FF0000"/>
                </a:solidFill>
              </a:rPr>
              <a:t>Ключ(подсказка)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Название парохода «Атлантида»(затонувший континент)</a:t>
            </a:r>
          </a:p>
          <a:p>
            <a:r>
              <a:rPr lang="ru-RU" dirty="0" smtClean="0"/>
              <a:t>Трубные звуки(отсылка к трубам ангелов, возвещающих начало Апокалипсиса)</a:t>
            </a:r>
          </a:p>
          <a:p>
            <a:r>
              <a:rPr lang="ru-RU" dirty="0" smtClean="0"/>
              <a:t>Семантика глагола «лежать»(</a:t>
            </a:r>
            <a:r>
              <a:rPr lang="ru-RU" dirty="0" err="1" smtClean="0"/>
              <a:t>статального</a:t>
            </a:r>
            <a:r>
              <a:rPr lang="ru-RU" dirty="0" smtClean="0"/>
              <a:t> глагола),лексика (гроб, могила и др.)</a:t>
            </a:r>
          </a:p>
          <a:p>
            <a:r>
              <a:rPr lang="ru-RU" dirty="0" smtClean="0"/>
              <a:t>Окружение господина и антураж(портрет наследного принца, изображение путешествия, приезд в Неаполь, Везувий)</a:t>
            </a:r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</a:rPr>
              <a:t>Задания для работы в группах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2группа</a:t>
            </a:r>
          </a:p>
          <a:p>
            <a:r>
              <a:rPr lang="ru-RU" dirty="0" smtClean="0"/>
              <a:t>Выявите социальные мотивы в рассказе, используя семантику слова Атлантида, </a:t>
            </a:r>
            <a:r>
              <a:rPr lang="ru-RU" dirty="0" err="1" smtClean="0"/>
              <a:t>Старый-Новый</a:t>
            </a:r>
            <a:r>
              <a:rPr lang="ru-RU" dirty="0" smtClean="0"/>
              <a:t> свет.(см. словарные статьи)</a:t>
            </a:r>
          </a:p>
          <a:p>
            <a:r>
              <a:rPr lang="ru-RU" dirty="0" smtClean="0"/>
              <a:t>Сделайте выводы</a:t>
            </a:r>
            <a:endParaRPr lang="ru-RU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>
                <a:solidFill>
                  <a:srgbClr val="FF0000"/>
                </a:solidFill>
              </a:rPr>
              <a:t>Ключ(подсказка)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Корабль «Атлантида»-некая модель государства, отсылка к мифу об «Атлантиде</a:t>
            </a:r>
            <a:r>
              <a:rPr lang="ru-RU" dirty="0" smtClean="0"/>
              <a:t>».</a:t>
            </a:r>
            <a:endParaRPr lang="ru-RU" dirty="0" smtClean="0"/>
          </a:p>
          <a:p>
            <a:r>
              <a:rPr lang="ru-RU" dirty="0" smtClean="0"/>
              <a:t>Семантика </a:t>
            </a:r>
            <a:r>
              <a:rPr lang="ru-RU" u="sng" dirty="0" smtClean="0"/>
              <a:t>верха и низа</a:t>
            </a:r>
            <a:r>
              <a:rPr lang="ru-RU" dirty="0" smtClean="0"/>
              <a:t>(верхняя и нижняя палуба)как образ двух миров(старого и нового</a:t>
            </a:r>
            <a:r>
              <a:rPr lang="ru-RU" dirty="0" smtClean="0"/>
              <a:t>).</a:t>
            </a:r>
            <a:endParaRPr lang="ru-RU" dirty="0" smtClean="0"/>
          </a:p>
          <a:p>
            <a:r>
              <a:rPr lang="ru-RU" dirty="0" smtClean="0"/>
              <a:t>Образ </a:t>
            </a:r>
            <a:r>
              <a:rPr lang="ru-RU" dirty="0" smtClean="0">
                <a:solidFill>
                  <a:srgbClr val="FF0000"/>
                </a:solidFill>
              </a:rPr>
              <a:t>Д</a:t>
            </a:r>
            <a:r>
              <a:rPr lang="ru-RU" dirty="0" smtClean="0"/>
              <a:t>ьявола и Нового человека(сравнение)</a:t>
            </a:r>
          </a:p>
          <a:p>
            <a:r>
              <a:rPr lang="ru-RU" sz="3000" dirty="0" err="1" smtClean="0"/>
              <a:t>Вывод:в</a:t>
            </a:r>
            <a:r>
              <a:rPr lang="ru-RU" sz="3000" dirty="0" smtClean="0"/>
              <a:t> новой модели мироустройства нет места </a:t>
            </a:r>
            <a:r>
              <a:rPr lang="ru-RU" sz="3000" dirty="0" err="1" smtClean="0"/>
              <a:t>Богу,его</a:t>
            </a:r>
            <a:r>
              <a:rPr lang="ru-RU" sz="3000" dirty="0" smtClean="0"/>
              <a:t> место занимает человек, созданный его гордыней </a:t>
            </a:r>
            <a:r>
              <a:rPr lang="ru-RU" sz="3000" dirty="0" err="1" smtClean="0"/>
              <a:t>Дьявол,равнодушие</a:t>
            </a:r>
            <a:r>
              <a:rPr lang="ru-RU" sz="3000" dirty="0" smtClean="0"/>
              <a:t> .</a:t>
            </a:r>
            <a:endParaRPr lang="ru-RU" sz="3000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Делаем вывод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 новой модели мироустройства нет места Богу, его место занимает человек, созданный его гордыней Дьявол. Равнодушие  окружающих к смерти господина  подводит к идее текста, что человек одинок и в жизни, и в смерти. Богатство и роскошь не могут отсрочить смерть, скорее , напротив, приближают его.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</a:rPr>
              <a:t>Задания для работы в группах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b="1" dirty="0" smtClean="0"/>
              <a:t>3 группа</a:t>
            </a:r>
          </a:p>
          <a:p>
            <a:r>
              <a:rPr lang="ru-RU" sz="4000" dirty="0" smtClean="0"/>
              <a:t>Рассмотрите фонетику текста(доминирование определённых групп гласных и их цветовое значение)</a:t>
            </a:r>
          </a:p>
          <a:p>
            <a:endParaRPr lang="ru-RU" sz="4000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</a:rPr>
              <a:t>Задания для работы в группах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b="1" dirty="0" smtClean="0"/>
              <a:t>4 группа</a:t>
            </a:r>
          </a:p>
          <a:p>
            <a:r>
              <a:rPr lang="ru-RU" sz="4000" dirty="0" smtClean="0"/>
              <a:t>Рассмотрите морфологию текста (слова каких частей речи преобладают и как это «работает» на идею текста.</a:t>
            </a:r>
            <a:endParaRPr lang="ru-RU" sz="40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Цель </a:t>
            </a:r>
            <a:r>
              <a:rPr lang="ru-RU" dirty="0" smtClean="0"/>
              <a:t>урока 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2000240"/>
            <a:ext cx="8229600" cy="4168773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познакомить со спецификой </a:t>
            </a:r>
            <a:r>
              <a:rPr lang="ru-RU" dirty="0" err="1" smtClean="0"/>
              <a:t>идиостиля</a:t>
            </a:r>
            <a:r>
              <a:rPr lang="ru-RU" dirty="0" smtClean="0"/>
              <a:t> </a:t>
            </a:r>
            <a:r>
              <a:rPr lang="ru-RU" dirty="0" smtClean="0"/>
              <a:t>И.А.Бунина ;</a:t>
            </a:r>
            <a:endParaRPr lang="ru-RU" dirty="0" smtClean="0"/>
          </a:p>
          <a:p>
            <a:r>
              <a:rPr lang="ru-RU" dirty="0" smtClean="0"/>
              <a:t>рассмотреть сюжетную организацию </a:t>
            </a:r>
            <a:r>
              <a:rPr lang="ru-RU" dirty="0" smtClean="0"/>
              <a:t>рассказа ;</a:t>
            </a:r>
            <a:endParaRPr lang="ru-RU" dirty="0" smtClean="0"/>
          </a:p>
          <a:p>
            <a:r>
              <a:rPr lang="ru-RU" dirty="0" smtClean="0"/>
              <a:t>рассмотреть предметную детализацию </a:t>
            </a:r>
            <a:r>
              <a:rPr lang="ru-RU" dirty="0" err="1" smtClean="0"/>
              <a:t>бунинского</a:t>
            </a:r>
            <a:r>
              <a:rPr lang="ru-RU" dirty="0" smtClean="0"/>
              <a:t> </a:t>
            </a:r>
            <a:r>
              <a:rPr lang="ru-RU" dirty="0" smtClean="0"/>
              <a:t>текста;</a:t>
            </a:r>
            <a:endParaRPr lang="ru-RU" dirty="0" smtClean="0"/>
          </a:p>
          <a:p>
            <a:r>
              <a:rPr lang="ru-RU" dirty="0" smtClean="0"/>
              <a:t>в</a:t>
            </a:r>
            <a:r>
              <a:rPr lang="ru-RU" dirty="0" smtClean="0"/>
              <a:t>ыявить </a:t>
            </a:r>
            <a:r>
              <a:rPr lang="ru-RU" dirty="0" smtClean="0"/>
              <a:t>основные мотивы и языковые средства и их </a:t>
            </a:r>
            <a:r>
              <a:rPr lang="ru-RU" dirty="0" smtClean="0"/>
              <a:t>репрезентации ;</a:t>
            </a:r>
            <a:endParaRPr lang="ru-RU" dirty="0" smtClean="0"/>
          </a:p>
          <a:p>
            <a:r>
              <a:rPr lang="ru-RU" dirty="0" smtClean="0"/>
              <a:t>о</a:t>
            </a:r>
            <a:r>
              <a:rPr lang="ru-RU" dirty="0" smtClean="0"/>
              <a:t>пределить </a:t>
            </a:r>
            <a:r>
              <a:rPr lang="ru-RU" dirty="0" err="1" smtClean="0"/>
              <a:t>бунинскую</a:t>
            </a:r>
            <a:r>
              <a:rPr lang="ru-RU" dirty="0" smtClean="0"/>
              <a:t> концепцию мира и </a:t>
            </a:r>
            <a:r>
              <a:rPr lang="ru-RU" dirty="0" smtClean="0"/>
              <a:t>человека.</a:t>
            </a:r>
            <a:endParaRPr lang="ru-RU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</a:rPr>
              <a:t>Задания для работы в группах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b="1" dirty="0" smtClean="0"/>
              <a:t>5 группа</a:t>
            </a:r>
          </a:p>
          <a:p>
            <a:pPr>
              <a:buNone/>
            </a:pPr>
            <a:r>
              <a:rPr lang="ru-RU" sz="4000" b="1" dirty="0" smtClean="0"/>
              <a:t>*</a:t>
            </a:r>
            <a:r>
              <a:rPr lang="ru-RU" sz="4000" dirty="0" smtClean="0"/>
              <a:t>Рассмотрите синтаксис текста (какие типы конструкций и с какой целью использует автор для создания художественных образов)</a:t>
            </a:r>
            <a:endParaRPr lang="ru-RU" sz="4000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857232"/>
            <a:ext cx="8229600" cy="785818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002060"/>
                </a:solidFill>
              </a:rPr>
              <a:t>Подводим итоги.   Рефлексия.</a:t>
            </a:r>
            <a:endParaRPr lang="ru-RU" sz="3200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643050"/>
            <a:ext cx="8258204" cy="4643470"/>
          </a:xfrm>
        </p:spPr>
        <p:txBody>
          <a:bodyPr>
            <a:normAutofit fontScale="25000" lnSpcReduction="20000"/>
          </a:bodyPr>
          <a:lstStyle/>
          <a:p>
            <a:endParaRPr lang="ru-RU" dirty="0" smtClean="0"/>
          </a:p>
          <a:p>
            <a:pPr>
              <a:defRPr/>
            </a:pPr>
            <a:r>
              <a:rPr lang="ru-RU" sz="11200" b="1" dirty="0" smtClean="0">
                <a:solidFill>
                  <a:srgbClr val="FF0000"/>
                </a:solidFill>
              </a:rPr>
              <a:t> Вернёмся к цели  и вопросам нашего урока, сделаем выводы по проблематике и идее рассмотренных текстов.</a:t>
            </a:r>
            <a:endParaRPr lang="ru-RU" sz="11200" dirty="0" smtClean="0"/>
          </a:p>
          <a:p>
            <a:pPr>
              <a:defRPr/>
            </a:pPr>
            <a:r>
              <a:rPr lang="ru-RU" sz="9600" dirty="0" smtClean="0"/>
              <a:t>Что нужно было сделать </a:t>
            </a:r>
            <a:r>
              <a:rPr lang="ru-RU" sz="9600" smtClean="0"/>
              <a:t>в вашем задании</a:t>
            </a:r>
            <a:endParaRPr lang="ru-RU" sz="9600" dirty="0" smtClean="0"/>
          </a:p>
          <a:p>
            <a:pPr>
              <a:defRPr/>
            </a:pPr>
            <a:r>
              <a:rPr lang="ru-RU" sz="9600" dirty="0" smtClean="0"/>
              <a:t>Какая была цель, что нужно было получить в результате? </a:t>
            </a:r>
          </a:p>
          <a:p>
            <a:pPr>
              <a:defRPr/>
            </a:pPr>
            <a:r>
              <a:rPr lang="ru-RU" sz="9600" dirty="0" smtClean="0"/>
              <a:t>Удалось получить результат? Найдено решение, ответ? </a:t>
            </a:r>
          </a:p>
          <a:p>
            <a:pPr>
              <a:defRPr/>
            </a:pPr>
            <a:r>
              <a:rPr lang="ru-RU" sz="9600" dirty="0" smtClean="0"/>
              <a:t>Справился полностью правильно или с незначительной ошибкой (какой, в чём)?</a:t>
            </a:r>
          </a:p>
          <a:p>
            <a:pPr>
              <a:defRPr/>
            </a:pPr>
            <a:r>
              <a:rPr lang="ru-RU" sz="9600" dirty="0" smtClean="0"/>
              <a:t>Справился полностью самостоятельно или с небольшой помощью (кто помогал, в чём)? </a:t>
            </a:r>
          </a:p>
          <a:p>
            <a:pPr>
              <a:defRPr/>
            </a:pPr>
            <a:r>
              <a:rPr lang="ru-RU" sz="9600" i="1" dirty="0" smtClean="0"/>
              <a:t>К</a:t>
            </a:r>
            <a:r>
              <a:rPr lang="ru-RU" sz="9600" dirty="0" smtClean="0"/>
              <a:t>акую ты ставишь себе отметку?</a:t>
            </a:r>
          </a:p>
          <a:p>
            <a:endParaRPr lang="ru-RU" dirty="0" smtClean="0"/>
          </a:p>
          <a:p>
            <a:pPr>
              <a:buNone/>
            </a:pPr>
            <a:r>
              <a:rPr lang="ru-RU" sz="4000" b="1" dirty="0" smtClean="0">
                <a:solidFill>
                  <a:srgbClr val="FF0000"/>
                </a:solidFill>
              </a:rPr>
              <a:t>     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Прочитайте стихотворение И. Бунина </a:t>
            </a:r>
            <a:r>
              <a:rPr lang="ru-RU" sz="2400" b="1" dirty="0" smtClean="0">
                <a:solidFill>
                  <a:srgbClr val="FF0000"/>
                </a:solidFill>
              </a:rPr>
              <a:t>« Одиночество»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00108"/>
            <a:ext cx="8229600" cy="5126055"/>
          </a:xfrm>
        </p:spPr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ru-RU" b="1" dirty="0" smtClean="0"/>
              <a:t>И ветер, и дождик, и мгла холодной пустыней воды.</a:t>
            </a:r>
          </a:p>
          <a:p>
            <a:pPr>
              <a:buNone/>
            </a:pPr>
            <a:r>
              <a:rPr lang="ru-RU" b="1" dirty="0" smtClean="0"/>
              <a:t>Здесь жизнь до весны умерла,</a:t>
            </a:r>
          </a:p>
          <a:p>
            <a:pPr>
              <a:buNone/>
            </a:pPr>
            <a:r>
              <a:rPr lang="ru-RU" b="1" dirty="0" smtClean="0"/>
              <a:t>До весны опустели сады.</a:t>
            </a:r>
          </a:p>
          <a:p>
            <a:pPr>
              <a:buNone/>
            </a:pPr>
            <a:r>
              <a:rPr lang="ru-RU" b="1" dirty="0" smtClean="0"/>
              <a:t>Я на даче один. </a:t>
            </a:r>
          </a:p>
          <a:p>
            <a:pPr>
              <a:buNone/>
            </a:pPr>
            <a:r>
              <a:rPr lang="ru-RU" b="1" dirty="0" smtClean="0"/>
              <a:t>Мне темно</a:t>
            </a:r>
          </a:p>
          <a:p>
            <a:pPr>
              <a:buNone/>
            </a:pPr>
            <a:r>
              <a:rPr lang="ru-RU" b="1" dirty="0" smtClean="0"/>
              <a:t>За мольбертом, и дует в окно.</a:t>
            </a:r>
          </a:p>
          <a:p>
            <a:pPr>
              <a:buNone/>
            </a:pPr>
            <a:r>
              <a:rPr lang="ru-RU" b="1" dirty="0" smtClean="0"/>
              <a:t>Вчера ты была у меня,</a:t>
            </a:r>
          </a:p>
          <a:p>
            <a:pPr>
              <a:buNone/>
            </a:pPr>
            <a:r>
              <a:rPr lang="ru-RU" b="1" dirty="0" smtClean="0"/>
              <a:t>Но тебе уж тоскливо со мной.</a:t>
            </a:r>
          </a:p>
          <a:p>
            <a:pPr>
              <a:buNone/>
            </a:pPr>
            <a:r>
              <a:rPr lang="ru-RU" b="1" dirty="0" smtClean="0"/>
              <a:t>Под вечер ненастного дня</a:t>
            </a:r>
          </a:p>
          <a:p>
            <a:pPr>
              <a:buNone/>
            </a:pPr>
            <a:r>
              <a:rPr lang="ru-RU" b="1" dirty="0" smtClean="0"/>
              <a:t>Ты мне стала казаться женой…</a:t>
            </a:r>
          </a:p>
          <a:p>
            <a:pPr>
              <a:buNone/>
            </a:pPr>
            <a:r>
              <a:rPr lang="ru-RU" b="1" dirty="0" smtClean="0"/>
              <a:t>Что ж, прощай! Как-нибудь до весны</a:t>
            </a:r>
          </a:p>
          <a:p>
            <a:pPr>
              <a:buNone/>
            </a:pPr>
            <a:r>
              <a:rPr lang="ru-RU" b="1" dirty="0" smtClean="0"/>
              <a:t>Проживу и один — без жены…</a:t>
            </a:r>
          </a:p>
          <a:p>
            <a:pPr>
              <a:buNone/>
            </a:pPr>
            <a:r>
              <a:rPr lang="ru-RU" b="1" dirty="0" smtClean="0"/>
              <a:t>Сегодня идут без конца</a:t>
            </a:r>
          </a:p>
          <a:p>
            <a:pPr>
              <a:buNone/>
            </a:pPr>
            <a:r>
              <a:rPr lang="ru-RU" b="1" dirty="0" smtClean="0"/>
              <a:t>Те же тучи — гряда за грядой.</a:t>
            </a:r>
          </a:p>
          <a:p>
            <a:pPr>
              <a:buNone/>
            </a:pPr>
            <a:r>
              <a:rPr lang="ru-RU" b="1" dirty="0" smtClean="0"/>
              <a:t>Твой след под дождем у крыльца</a:t>
            </a:r>
          </a:p>
          <a:p>
            <a:pPr>
              <a:buNone/>
            </a:pPr>
            <a:r>
              <a:rPr lang="ru-RU" b="1" dirty="0" smtClean="0"/>
              <a:t>Расплылся, налился водой.</a:t>
            </a:r>
          </a:p>
          <a:p>
            <a:pPr>
              <a:buNone/>
            </a:pPr>
            <a:r>
              <a:rPr lang="ru-RU" b="1" dirty="0" smtClean="0"/>
              <a:t>И мне больно глядеть одному</a:t>
            </a:r>
          </a:p>
          <a:p>
            <a:pPr>
              <a:buNone/>
            </a:pPr>
            <a:r>
              <a:rPr lang="ru-RU" b="1" dirty="0" smtClean="0"/>
              <a:t>В предвечернюю серую тьму.</a:t>
            </a:r>
          </a:p>
          <a:p>
            <a:pPr>
              <a:buNone/>
            </a:pPr>
            <a:r>
              <a:rPr lang="ru-RU" b="1" dirty="0" smtClean="0"/>
              <a:t>Мне крикнуть хотелось вослед:«Воротись, я сроднился с тобой!»</a:t>
            </a:r>
          </a:p>
          <a:p>
            <a:pPr>
              <a:buNone/>
            </a:pPr>
            <a:r>
              <a:rPr lang="ru-RU" b="1" dirty="0" smtClean="0"/>
              <a:t>Но для женщины прошлого нет: Разлюбила — и стал ей чужой.</a:t>
            </a:r>
          </a:p>
          <a:p>
            <a:pPr>
              <a:buNone/>
            </a:pPr>
            <a:r>
              <a:rPr lang="ru-RU" b="1" dirty="0" smtClean="0"/>
              <a:t>Что ж! Камин затоплю, буду пить…</a:t>
            </a:r>
          </a:p>
          <a:p>
            <a:pPr>
              <a:buNone/>
            </a:pPr>
            <a:r>
              <a:rPr lang="ru-RU" b="1" dirty="0" smtClean="0"/>
              <a:t>Хорошо бы собаку купить.</a:t>
            </a:r>
            <a:endParaRPr lang="ru-RU" b="1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71480"/>
            <a:ext cx="8258204" cy="1428760"/>
          </a:xfrm>
        </p:spPr>
        <p:txBody>
          <a:bodyPr>
            <a:normAutofit fontScale="90000"/>
          </a:bodyPr>
          <a:lstStyle/>
          <a:p>
            <a:r>
              <a:rPr lang="ru-RU" sz="3600" dirty="0" smtClean="0">
                <a:solidFill>
                  <a:srgbClr val="0070C0"/>
                </a:solidFill>
              </a:rPr>
              <a:t>Работа в группах 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3600" dirty="0" smtClean="0"/>
              <a:t>Как представлена в тексте семантика </a:t>
            </a:r>
            <a:r>
              <a:rPr lang="ru-RU" sz="3600" dirty="0" smtClean="0">
                <a:solidFill>
                  <a:srgbClr val="FF0000"/>
                </a:solidFill>
              </a:rPr>
              <a:t>«одиночество»</a:t>
            </a:r>
            <a:r>
              <a:rPr lang="ru-RU" sz="3600" dirty="0" smtClean="0"/>
              <a:t>?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r>
              <a:rPr lang="ru-RU" dirty="0" smtClean="0"/>
              <a:t>Рассмотрите данную семантику на уровне  синтагматики (составление предложений из слов)</a:t>
            </a:r>
          </a:p>
          <a:p>
            <a:r>
              <a:rPr lang="ru-RU" dirty="0" smtClean="0"/>
              <a:t>и парадигматики (выбор одного элемента-слова из множества равнозначных )текста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Семантика </a:t>
            </a:r>
            <a:r>
              <a:rPr lang="ru-RU" dirty="0" smtClean="0">
                <a:solidFill>
                  <a:srgbClr val="FF0000"/>
                </a:solidFill>
              </a:rPr>
              <a:t>одиночества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2800" dirty="0" smtClean="0"/>
              <a:t>представлена </a:t>
            </a:r>
          </a:p>
          <a:p>
            <a:pPr>
              <a:buNone/>
            </a:pPr>
            <a:r>
              <a:rPr lang="ru-RU" sz="2800" dirty="0" smtClean="0"/>
              <a:t>-</a:t>
            </a:r>
            <a:r>
              <a:rPr lang="ru-RU" sz="2800" b="1" dirty="0" smtClean="0"/>
              <a:t>в названии стихотворения</a:t>
            </a:r>
          </a:p>
          <a:p>
            <a:pPr>
              <a:buNone/>
            </a:pPr>
            <a:r>
              <a:rPr lang="ru-RU" sz="2800" dirty="0" smtClean="0"/>
              <a:t>-</a:t>
            </a:r>
            <a:r>
              <a:rPr lang="ru-RU" sz="2800" b="1" dirty="0" smtClean="0"/>
              <a:t>словами «один»</a:t>
            </a:r>
            <a:r>
              <a:rPr lang="ru-RU" sz="2800" dirty="0" smtClean="0"/>
              <a:t>(</a:t>
            </a:r>
            <a:r>
              <a:rPr lang="ru-RU" sz="2800" b="1" dirty="0" smtClean="0"/>
              <a:t> </a:t>
            </a:r>
            <a:r>
              <a:rPr lang="ru-RU" sz="2800" dirty="0" smtClean="0"/>
              <a:t>Я на даче один; Проживу и </a:t>
            </a:r>
            <a:r>
              <a:rPr lang="ru-RU" sz="2800" dirty="0" err="1" smtClean="0"/>
              <a:t>один..;Мне</a:t>
            </a:r>
            <a:r>
              <a:rPr lang="ru-RU" sz="2800" dirty="0" smtClean="0"/>
              <a:t> больно глядеть одному)</a:t>
            </a:r>
          </a:p>
          <a:p>
            <a:pPr>
              <a:buNone/>
            </a:pPr>
            <a:r>
              <a:rPr lang="ru-RU" sz="2800" dirty="0" smtClean="0"/>
              <a:t>-</a:t>
            </a:r>
            <a:r>
              <a:rPr lang="ru-RU" sz="2800" b="1" dirty="0" smtClean="0"/>
              <a:t>через семантику других слов </a:t>
            </a:r>
            <a:r>
              <a:rPr lang="ru-RU" sz="2800" dirty="0" smtClean="0"/>
              <a:t>(«</a:t>
            </a:r>
            <a:r>
              <a:rPr lang="ru-RU" sz="2800" dirty="0" smtClean="0">
                <a:solidFill>
                  <a:srgbClr val="FF0000"/>
                </a:solidFill>
              </a:rPr>
              <a:t>покинуть</a:t>
            </a:r>
            <a:r>
              <a:rPr lang="ru-RU" sz="2800" dirty="0" smtClean="0"/>
              <a:t>» , « </a:t>
            </a:r>
            <a:r>
              <a:rPr lang="ru-RU" sz="2800" dirty="0" smtClean="0">
                <a:solidFill>
                  <a:srgbClr val="FF0000"/>
                </a:solidFill>
              </a:rPr>
              <a:t>оставить</a:t>
            </a:r>
            <a:r>
              <a:rPr lang="ru-RU" sz="2800" dirty="0" smtClean="0"/>
              <a:t>», «здесь жизнь до весны </a:t>
            </a:r>
            <a:r>
              <a:rPr lang="ru-RU" sz="2800" dirty="0" smtClean="0">
                <a:solidFill>
                  <a:srgbClr val="FF0000"/>
                </a:solidFill>
              </a:rPr>
              <a:t>умерла</a:t>
            </a:r>
            <a:r>
              <a:rPr lang="ru-RU" sz="2800" dirty="0" smtClean="0"/>
              <a:t>», «..до весны </a:t>
            </a:r>
            <a:r>
              <a:rPr lang="ru-RU" sz="2800" dirty="0" smtClean="0">
                <a:solidFill>
                  <a:srgbClr val="FF0000"/>
                </a:solidFill>
              </a:rPr>
              <a:t>опустели </a:t>
            </a:r>
            <a:r>
              <a:rPr lang="ru-RU" sz="2800" dirty="0" smtClean="0"/>
              <a:t> сады. «..твой след у крыльца </a:t>
            </a:r>
            <a:r>
              <a:rPr lang="ru-RU" sz="2800" dirty="0" smtClean="0">
                <a:solidFill>
                  <a:srgbClr val="FF0000"/>
                </a:solidFill>
              </a:rPr>
              <a:t>расплылся</a:t>
            </a:r>
            <a:r>
              <a:rPr lang="ru-RU" sz="2800" dirty="0" smtClean="0"/>
              <a:t>», «..</a:t>
            </a:r>
            <a:r>
              <a:rPr lang="ru-RU" sz="2800" dirty="0" err="1" smtClean="0">
                <a:solidFill>
                  <a:srgbClr val="FF0000"/>
                </a:solidFill>
              </a:rPr>
              <a:t>разлюбила</a:t>
            </a:r>
            <a:r>
              <a:rPr lang="ru-RU" sz="2800" dirty="0" err="1" smtClean="0"/>
              <a:t>-и</a:t>
            </a:r>
            <a:r>
              <a:rPr lang="ru-RU" sz="2800" dirty="0" smtClean="0"/>
              <a:t> стал ей чужой»</a:t>
            </a:r>
            <a:endParaRPr lang="ru-RU" sz="28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>
                <a:solidFill>
                  <a:srgbClr val="0070C0"/>
                </a:solidFill>
              </a:rPr>
              <a:t>Работа в группах</a:t>
            </a:r>
            <a:endParaRPr lang="ru-RU" sz="3600" dirty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-</a:t>
            </a:r>
            <a:r>
              <a:rPr lang="ru-RU" sz="2800" b="1" dirty="0" smtClean="0"/>
              <a:t>группой лексики, опосредованно содержащей сему «одиночество»и выражающей «внутреннее состояние</a:t>
            </a:r>
            <a:r>
              <a:rPr lang="ru-RU" dirty="0" smtClean="0"/>
              <a:t>»:</a:t>
            </a:r>
          </a:p>
          <a:p>
            <a:r>
              <a:rPr lang="ru-RU" dirty="0" smtClean="0"/>
              <a:t>«Мне </a:t>
            </a:r>
            <a:r>
              <a:rPr lang="ru-RU" dirty="0" smtClean="0">
                <a:solidFill>
                  <a:srgbClr val="FF0000"/>
                </a:solidFill>
              </a:rPr>
              <a:t>темно</a:t>
            </a:r>
            <a:r>
              <a:rPr lang="ru-RU" dirty="0" smtClean="0"/>
              <a:t> за мольбертом, и</a:t>
            </a:r>
            <a:r>
              <a:rPr lang="ru-RU" dirty="0" smtClean="0">
                <a:solidFill>
                  <a:srgbClr val="FF0000"/>
                </a:solidFill>
              </a:rPr>
              <a:t> дует </a:t>
            </a:r>
            <a:r>
              <a:rPr lang="ru-RU" dirty="0" smtClean="0"/>
              <a:t>в окно…»</a:t>
            </a:r>
          </a:p>
          <a:p>
            <a:r>
              <a:rPr lang="ru-RU" dirty="0" smtClean="0"/>
              <a:t>«Но тебе уж </a:t>
            </a:r>
            <a:r>
              <a:rPr lang="ru-RU" dirty="0" smtClean="0">
                <a:solidFill>
                  <a:srgbClr val="FF0000"/>
                </a:solidFill>
              </a:rPr>
              <a:t>тоскливо</a:t>
            </a:r>
            <a:r>
              <a:rPr lang="ru-RU" dirty="0" smtClean="0"/>
              <a:t> со мной…»</a:t>
            </a:r>
          </a:p>
          <a:p>
            <a:r>
              <a:rPr lang="ru-RU" dirty="0" smtClean="0"/>
              <a:t>«И мне </a:t>
            </a:r>
            <a:r>
              <a:rPr lang="ru-RU" dirty="0" smtClean="0">
                <a:solidFill>
                  <a:srgbClr val="FF0000"/>
                </a:solidFill>
              </a:rPr>
              <a:t>больно</a:t>
            </a:r>
            <a:r>
              <a:rPr lang="ru-RU" dirty="0" smtClean="0"/>
              <a:t> глядеть одному..»</a:t>
            </a:r>
          </a:p>
          <a:p>
            <a:r>
              <a:rPr lang="ru-RU" dirty="0" smtClean="0"/>
              <a:t>«И стал ей </a:t>
            </a:r>
            <a:r>
              <a:rPr lang="ru-RU" dirty="0" smtClean="0">
                <a:solidFill>
                  <a:srgbClr val="FF0000"/>
                </a:solidFill>
              </a:rPr>
              <a:t>чужой</a:t>
            </a:r>
            <a:r>
              <a:rPr lang="ru-RU" dirty="0" smtClean="0"/>
              <a:t>…Буду </a:t>
            </a:r>
            <a:r>
              <a:rPr lang="ru-RU" dirty="0" smtClean="0">
                <a:solidFill>
                  <a:srgbClr val="FF0000"/>
                </a:solidFill>
              </a:rPr>
              <a:t>пить</a:t>
            </a:r>
            <a:r>
              <a:rPr lang="ru-RU" dirty="0" smtClean="0"/>
              <a:t>…»</a:t>
            </a: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0070C0"/>
                </a:solidFill>
              </a:rPr>
              <a:t>Работа в группах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-</a:t>
            </a:r>
            <a:r>
              <a:rPr lang="ru-RU" sz="2800" b="1" dirty="0" smtClean="0"/>
              <a:t>трансформацией женского образа в тексте</a:t>
            </a:r>
            <a:r>
              <a:rPr lang="ru-RU" dirty="0" smtClean="0"/>
              <a:t>(ушедшая возлюбленная заменяется мечтой о собаке как олицетворении преданности и верности)</a:t>
            </a:r>
          </a:p>
          <a:p>
            <a:pPr>
              <a:buNone/>
            </a:pPr>
            <a:r>
              <a:rPr lang="ru-RU" dirty="0" smtClean="0"/>
              <a:t>-</a:t>
            </a:r>
            <a:r>
              <a:rPr lang="ru-RU" sz="2800" b="1" dirty="0" smtClean="0"/>
              <a:t>условным наклонением глагола</a:t>
            </a:r>
            <a:r>
              <a:rPr lang="ru-RU" dirty="0" smtClean="0"/>
              <a:t>(«хорошо бы купить..»), что подчёркивает ирреальность мечты и усиливает </a:t>
            </a:r>
            <a:r>
              <a:rPr lang="ru-RU" dirty="0" smtClean="0">
                <a:solidFill>
                  <a:srgbClr val="FF0000"/>
                </a:solidFill>
              </a:rPr>
              <a:t>мотив одиночества </a:t>
            </a:r>
            <a:r>
              <a:rPr lang="ru-RU" dirty="0" smtClean="0"/>
              <a:t>героя в настоящем.</a:t>
            </a: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357166"/>
            <a:ext cx="8229600" cy="1500198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rgbClr val="0070C0"/>
                </a:solidFill>
              </a:rPr>
              <a:t>Работа в группах</a:t>
            </a:r>
            <a:r>
              <a:rPr lang="ru-RU" sz="2800" dirty="0" smtClean="0">
                <a:solidFill>
                  <a:srgbClr val="0070C0"/>
                </a:solidFill>
              </a:rPr>
              <a:t/>
            </a:r>
            <a:br>
              <a:rPr lang="ru-RU" sz="2800" dirty="0" smtClean="0">
                <a:solidFill>
                  <a:srgbClr val="0070C0"/>
                </a:solidFill>
              </a:rPr>
            </a:br>
            <a:r>
              <a:rPr lang="ru-RU" sz="2800" dirty="0" smtClean="0"/>
              <a:t>Как представлена группа лексики </a:t>
            </a:r>
            <a:r>
              <a:rPr lang="ru-RU" sz="2800" b="1" dirty="0" smtClean="0">
                <a:solidFill>
                  <a:srgbClr val="FF0000"/>
                </a:solidFill>
              </a:rPr>
              <a:t>«явления природы»</a:t>
            </a:r>
            <a:r>
              <a:rPr lang="ru-RU" sz="2800" b="1" dirty="0" smtClean="0"/>
              <a:t>?</a:t>
            </a:r>
            <a:endParaRPr lang="ru-RU" sz="28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-усиливает семантику «негативное состояние» лирического «я»:</a:t>
            </a:r>
          </a:p>
          <a:p>
            <a:r>
              <a:rPr lang="ru-RU" dirty="0" smtClean="0"/>
              <a:t> «И </a:t>
            </a:r>
            <a:r>
              <a:rPr lang="ru-RU" dirty="0" smtClean="0">
                <a:solidFill>
                  <a:srgbClr val="FF0000"/>
                </a:solidFill>
              </a:rPr>
              <a:t>ветер, и дождик, и мгла </a:t>
            </a:r>
            <a:r>
              <a:rPr lang="ru-RU" dirty="0" smtClean="0"/>
              <a:t>Над </a:t>
            </a:r>
            <a:r>
              <a:rPr lang="ru-RU" dirty="0" smtClean="0">
                <a:solidFill>
                  <a:srgbClr val="FF0000"/>
                </a:solidFill>
              </a:rPr>
              <a:t>холодной пустыней воды</a:t>
            </a:r>
            <a:r>
              <a:rPr lang="ru-RU" dirty="0" smtClean="0"/>
              <a:t>»…Под вечер ненастного дня..</a:t>
            </a:r>
          </a:p>
          <a:p>
            <a:r>
              <a:rPr lang="ru-RU" dirty="0" smtClean="0"/>
              <a:t>Сегодня идут те же </a:t>
            </a:r>
            <a:r>
              <a:rPr lang="ru-RU" dirty="0" err="1" smtClean="0">
                <a:solidFill>
                  <a:srgbClr val="FF0000"/>
                </a:solidFill>
              </a:rPr>
              <a:t>тучи-гряда</a:t>
            </a:r>
            <a:r>
              <a:rPr lang="ru-RU" dirty="0" smtClean="0">
                <a:solidFill>
                  <a:srgbClr val="FF0000"/>
                </a:solidFill>
              </a:rPr>
              <a:t> за грядой</a:t>
            </a:r>
            <a:r>
              <a:rPr lang="ru-RU" dirty="0" smtClean="0"/>
              <a:t>…</a:t>
            </a:r>
          </a:p>
          <a:p>
            <a:r>
              <a:rPr lang="ru-RU" dirty="0" smtClean="0"/>
              <a:t>И мне больно глядеть одному в </a:t>
            </a:r>
            <a:r>
              <a:rPr lang="ru-RU" dirty="0" smtClean="0">
                <a:solidFill>
                  <a:srgbClr val="FF0000"/>
                </a:solidFill>
              </a:rPr>
              <a:t>предвечернюю серую тьму</a:t>
            </a:r>
            <a:r>
              <a:rPr lang="ru-RU" dirty="0" smtClean="0"/>
              <a:t>…»</a:t>
            </a: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Делаем выводы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Использование эпитетов также осуществляет идею автора- показать внутреннее состояние лирического героя(тоску, одиночество). Мотив одиночества является доминирующим в стихотворении И.Бунина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227</TotalTime>
  <Words>977</Words>
  <PresentationFormat>Экран (4:3)</PresentationFormat>
  <Paragraphs>110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Городская</vt:lpstr>
      <vt:lpstr>Лингвистический анализ текстов русской литературы рубежа веков (19-20)на примере стихотворения И.А.Бунина «Одиночество» и рассказа «Господин из Сан-Франциско»</vt:lpstr>
      <vt:lpstr>Цель урока :</vt:lpstr>
      <vt:lpstr>Прочитайте стихотворение И. Бунина « Одиночество»</vt:lpstr>
      <vt:lpstr>Работа в группах  Как представлена в тексте семантика «одиночество»?</vt:lpstr>
      <vt:lpstr>Семантика одиночества</vt:lpstr>
      <vt:lpstr>Работа в группах</vt:lpstr>
      <vt:lpstr>Работа в группах</vt:lpstr>
      <vt:lpstr>Работа в группах Как представлена группа лексики «явления природы»?</vt:lpstr>
      <vt:lpstr>Делаем выводы</vt:lpstr>
      <vt:lpstr>Задание группам</vt:lpstr>
      <vt:lpstr>Домашнее задание</vt:lpstr>
      <vt:lpstr>Рассказ «Господин из Сан-Франциско» (вопросы для обсуждения)</vt:lpstr>
      <vt:lpstr>Задания для работы в группах</vt:lpstr>
      <vt:lpstr>Ключ(подсказка)</vt:lpstr>
      <vt:lpstr>Задания для работы в группах</vt:lpstr>
      <vt:lpstr>Ключ(подсказка)</vt:lpstr>
      <vt:lpstr>Делаем вывод</vt:lpstr>
      <vt:lpstr>Задания для работы в группах</vt:lpstr>
      <vt:lpstr>Задания для работы в группах</vt:lpstr>
      <vt:lpstr>Задания для работы в группах</vt:lpstr>
      <vt:lpstr>Подводим итоги.   Рефлексия.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Лингвистический анализ рассказа И.А.Бунина «Господин из Сан-Франциско»</dc:title>
  <dc:creator>User</dc:creator>
  <cp:lastModifiedBy>User</cp:lastModifiedBy>
  <cp:revision>25</cp:revision>
  <dcterms:created xsi:type="dcterms:W3CDTF">2020-07-26T05:48:06Z</dcterms:created>
  <dcterms:modified xsi:type="dcterms:W3CDTF">2020-07-29T03:04:49Z</dcterms:modified>
</cp:coreProperties>
</file>