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3" r:id="rId3"/>
    <p:sldId id="275" r:id="rId4"/>
    <p:sldId id="271" r:id="rId5"/>
    <p:sldId id="257" r:id="rId6"/>
    <p:sldId id="258" r:id="rId7"/>
    <p:sldId id="260" r:id="rId8"/>
    <p:sldId id="265" r:id="rId9"/>
    <p:sldId id="266" r:id="rId10"/>
    <p:sldId id="267" r:id="rId11"/>
    <p:sldId id="268" r:id="rId12"/>
    <p:sldId id="269" r:id="rId13"/>
    <p:sldId id="270" r:id="rId14"/>
    <p:sldId id="264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1315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F7D9-ACDB-4021-BF93-7801CD4E5B0B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2C3E-E9BE-4BD4-B330-89AB044DB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F7D9-ACDB-4021-BF93-7801CD4E5B0B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2C3E-E9BE-4BD4-B330-89AB044DB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F7D9-ACDB-4021-BF93-7801CD4E5B0B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2C3E-E9BE-4BD4-B330-89AB044DB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F7D9-ACDB-4021-BF93-7801CD4E5B0B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2C3E-E9BE-4BD4-B330-89AB044DB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F7D9-ACDB-4021-BF93-7801CD4E5B0B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2C3E-E9BE-4BD4-B330-89AB044DB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F7D9-ACDB-4021-BF93-7801CD4E5B0B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2C3E-E9BE-4BD4-B330-89AB044DB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F7D9-ACDB-4021-BF93-7801CD4E5B0B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2C3E-E9BE-4BD4-B330-89AB044DB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F7D9-ACDB-4021-BF93-7801CD4E5B0B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2C3E-E9BE-4BD4-B330-89AB044DB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F7D9-ACDB-4021-BF93-7801CD4E5B0B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2C3E-E9BE-4BD4-B330-89AB044DB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F7D9-ACDB-4021-BF93-7801CD4E5B0B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2C3E-E9BE-4BD4-B330-89AB044DB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F7D9-ACDB-4021-BF93-7801CD4E5B0B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32C3E-E9BE-4BD4-B330-89AB044DB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AF7D9-ACDB-4021-BF93-7801CD4E5B0B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32C3E-E9BE-4BD4-B330-89AB044DB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vcegdaprazdnik.ru/uploads/posts/2013-11/1384112984_7banuhlkt12kors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877" y="4739"/>
            <a:ext cx="9144000" cy="6853261"/>
          </a:xfrm>
          <a:prstGeom prst="rect">
            <a:avLst/>
          </a:prstGeom>
          <a:noFill/>
        </p:spPr>
      </p:pic>
      <p:pic>
        <p:nvPicPr>
          <p:cNvPr id="8" name="Рисунок 7" descr="http://novorozhdennyj.ru/wp-content/uploads/2015/10/3plast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3717032"/>
            <a:ext cx="4104456" cy="2124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4236811" y="5606801"/>
            <a:ext cx="67037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81425" algn="l"/>
                <a:tab pos="38703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2017г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547664" y="3846598"/>
            <a:ext cx="6480720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81425" algn="l"/>
                <a:tab pos="38703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81425" algn="l"/>
                <a:tab pos="3870325" algn="l"/>
              </a:tabLst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normalizeH="0" baseline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Работу выполнила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81425" algn="l"/>
                <a:tab pos="3870325" algn="l"/>
              </a:tabLst>
            </a:pPr>
            <a:r>
              <a:rPr lang="ru-RU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lang="ru-RU" b="1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Юхлова</a:t>
            </a:r>
            <a:r>
              <a:rPr lang="ru-RU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Л.А.</a:t>
            </a:r>
            <a:endParaRPr kumimoji="0" lang="ru-RU" b="1" i="0" u="none" strike="noStrike" normalizeH="0" baseline="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781425" algn="l"/>
                <a:tab pos="3870325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</a:t>
            </a: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781425" algn="l"/>
                <a:tab pos="3870325" algn="l"/>
              </a:tabLst>
            </a:pP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547664" y="1988840"/>
            <a:ext cx="6120680" cy="17274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«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Жгутиковая</a:t>
            </a:r>
          </a:p>
          <a:p>
            <a:pPr algn="ctr" rtl="0"/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r>
              <a:rPr lang="ru-RU" sz="36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пластилинография</a:t>
            </a: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»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1196752"/>
            <a:ext cx="489654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мастер-класс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ramki.org/_ld/1/271715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143001" y="-1143001"/>
            <a:ext cx="6857999" cy="9144001"/>
          </a:xfrm>
          <a:prstGeom prst="rect">
            <a:avLst/>
          </a:prstGeom>
          <a:noFill/>
        </p:spPr>
      </p:pic>
      <p:pic>
        <p:nvPicPr>
          <p:cNvPr id="4" name="Рисунок 3" descr="https://www.maam.ru/upload/blogs/detsad-318442-147531911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7272808" cy="5040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ramki.org/_ld/1/271715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143001" y="-1143001"/>
            <a:ext cx="6857999" cy="9144001"/>
          </a:xfrm>
          <a:prstGeom prst="rect">
            <a:avLst/>
          </a:prstGeom>
          <a:noFill/>
        </p:spPr>
      </p:pic>
      <p:pic>
        <p:nvPicPr>
          <p:cNvPr id="5" name="Рисунок 4" descr="https://www.maam.ru/upload/blogs/detsad-318442-147531931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96" y="800707"/>
            <a:ext cx="7272808" cy="52565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ramki.org/_ld/1/271715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143001" y="-1143000"/>
            <a:ext cx="6857999" cy="9144001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861048"/>
            <a:ext cx="2859087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4" name="WordArt 2"/>
          <p:cNvSpPr>
            <a:spLocks noChangeArrowheads="1" noChangeShapeType="1" noTextEdit="1"/>
          </p:cNvSpPr>
          <p:nvPr/>
        </p:nvSpPr>
        <p:spPr bwMode="auto">
          <a:xfrm>
            <a:off x="5508104" y="1700808"/>
            <a:ext cx="2808313" cy="1228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660033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РАБОТА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660033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ГОТОВА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solidFill>
                <a:srgbClr val="660033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6" name="Рисунок 5" descr="https://www.maam.ru/upload/blogs/detsad-318442-1475319398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3780928" cy="4968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ramki.org/_ld/1/271715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143001" y="-1143001"/>
            <a:ext cx="6857999" cy="9144001"/>
          </a:xfrm>
          <a:prstGeom prst="rect">
            <a:avLst/>
          </a:prstGeom>
          <a:noFill/>
        </p:spPr>
      </p:pic>
      <p:sp>
        <p:nvSpPr>
          <p:cNvPr id="30722" name="WordArt 2"/>
          <p:cNvSpPr>
            <a:spLocks noChangeArrowheads="1" noChangeShapeType="1" noTextEdit="1"/>
          </p:cNvSpPr>
          <p:nvPr/>
        </p:nvSpPr>
        <p:spPr bwMode="auto">
          <a:xfrm>
            <a:off x="1089024" y="730250"/>
            <a:ext cx="7011367" cy="1228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660033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ДЕТСКОЕ ТВОРЧЕСТВО</a:t>
            </a:r>
            <a:endParaRPr lang="ru-RU" sz="3600" kern="10" spc="0">
              <a:ln w="12700">
                <a:solidFill>
                  <a:srgbClr val="0000FF"/>
                </a:solidFill>
                <a:round/>
                <a:headEnd/>
                <a:tailEnd/>
              </a:ln>
              <a:solidFill>
                <a:srgbClr val="660033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4" name="Picture 2" descr="C:\Users\Анна\Desktop\ГОР. метод. объед\5plas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2348880"/>
            <a:ext cx="4153552" cy="30243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24" name="Picture 4" descr="http://karapuzi.com/uploads/posts/2016-03/1458932005_c88aqlwuiv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1916832"/>
            <a:ext cx="2780257" cy="40392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ramki.org/_ld/1/271715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143001" y="-1143001"/>
            <a:ext cx="6857999" cy="9144001"/>
          </a:xfrm>
          <a:prstGeom prst="rect">
            <a:avLst/>
          </a:prstGeom>
          <a:noFill/>
        </p:spPr>
      </p:pic>
      <p:pic>
        <p:nvPicPr>
          <p:cNvPr id="29700" name="Picture 4" descr="http://www.svadbuzz.ru/sites/default/files/imagecache/photo-big/users/1/photo/2016/235/YZE_lJnloK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908720"/>
            <a:ext cx="7440430" cy="50429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ramki.org/_ld/1/271715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143001" y="-1143001"/>
            <a:ext cx="6857999" cy="9144001"/>
          </a:xfrm>
          <a:prstGeom prst="rect">
            <a:avLst/>
          </a:prstGeom>
          <a:noFill/>
        </p:spPr>
      </p:pic>
      <p:sp>
        <p:nvSpPr>
          <p:cNvPr id="20482" name="WordArt 2"/>
          <p:cNvSpPr>
            <a:spLocks noChangeArrowheads="1" noChangeShapeType="1" noTextEdit="1"/>
          </p:cNvSpPr>
          <p:nvPr/>
        </p:nvSpPr>
        <p:spPr bwMode="auto">
          <a:xfrm>
            <a:off x="1403648" y="1268760"/>
            <a:ext cx="6336704" cy="32403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ЖЕЛАЮ</a:t>
            </a:r>
          </a:p>
          <a:p>
            <a:pPr algn="ctr" rtl="0"/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ТВОРЧЕСКИХ УСПЕХОВ</a:t>
            </a: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!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ramki.org/_ld/1/271715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143001" y="-1143001"/>
            <a:ext cx="6857999" cy="9144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99592" y="836712"/>
            <a:ext cx="741682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latin typeface="+mj-lt"/>
              </a:rPr>
              <a:t>Цель мастер-класса:</a:t>
            </a:r>
          </a:p>
          <a:p>
            <a:pPr algn="ctr"/>
            <a:r>
              <a:rPr lang="ru-RU" sz="2800" i="1" dirty="0"/>
              <a:t>создание условий для полноценного проявления и развития </a:t>
            </a:r>
            <a:r>
              <a:rPr lang="ru-RU" sz="2800" i="1" dirty="0" smtClean="0"/>
              <a:t>педагогического мастерства </a:t>
            </a:r>
            <a:r>
              <a:rPr lang="ru-RU" sz="2800" i="1" dirty="0"/>
              <a:t>участников мастер-класса на основе организации пространства для профессионального общения по обмену опытом.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149080"/>
            <a:ext cx="2859087" cy="1597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http://novorozhdennyj.ru/wp-content/uploads/2015/10/3plast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3861048"/>
            <a:ext cx="3168352" cy="1620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ramki.org/_ld/1/271715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143001" y="-1143001"/>
            <a:ext cx="6857999" cy="9144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71600" y="582066"/>
            <a:ext cx="741682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>
                <a:latin typeface="+mj-lt"/>
              </a:rPr>
              <a:t>Задачи мастер - класса</a:t>
            </a:r>
            <a:r>
              <a:rPr lang="ru-RU" sz="2800" b="1" i="1" dirty="0">
                <a:latin typeface="+mj-lt"/>
              </a:rPr>
              <a:t>:</a:t>
            </a:r>
          </a:p>
          <a:p>
            <a:pPr algn="ctr"/>
            <a:r>
              <a:rPr lang="ru-RU" sz="2800" i="1" dirty="0"/>
              <a:t>передача воспитателем своего опыта путем прямого и комментированного показа последовательности действий, методов, приемов и форм педагогической деятельности;</a:t>
            </a:r>
          </a:p>
          <a:p>
            <a:pPr algn="ctr"/>
            <a:r>
              <a:rPr lang="ru-RU" sz="2800" i="1" dirty="0"/>
              <a:t>повышение уровня профессиональной компетентности педагогов;</a:t>
            </a:r>
          </a:p>
          <a:p>
            <a:pPr algn="ctr"/>
            <a:r>
              <a:rPr lang="ru-RU" sz="2800" i="1" dirty="0"/>
              <a:t>обогащение знаний и представлений педагогов о нетрадиционных техниках лепки;</a:t>
            </a:r>
          </a:p>
          <a:p>
            <a:pPr algn="ctr"/>
            <a:r>
              <a:rPr lang="ru-RU" sz="2800" i="1" dirty="0"/>
              <a:t>раскрытие творческого потенциала педагогов.</a:t>
            </a:r>
          </a:p>
        </p:txBody>
      </p:sp>
    </p:spTree>
    <p:extLst>
      <p:ext uri="{BB962C8B-B14F-4D97-AF65-F5344CB8AC3E}">
        <p14:creationId xmlns:p14="http://schemas.microsoft.com/office/powerpoint/2010/main" val="2348980082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ramki.org/_ld/1/271715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143001" y="-1143001"/>
            <a:ext cx="6857999" cy="9144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1772816"/>
            <a:ext cx="77048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400" i="1" dirty="0" smtClean="0">
                <a:cs typeface="Calibri" panose="020F0502020204030204" pitchFamily="34" charset="0"/>
              </a:rPr>
              <a:t>Учит работать как по образцу, так и по собственному замыслу, развивая фантазию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i="1" dirty="0" smtClean="0">
                <a:cs typeface="Calibri" panose="020F0502020204030204" pitchFamily="34" charset="0"/>
              </a:rPr>
              <a:t>Повышает интерес детей к художественному творчеству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400" i="1" dirty="0" smtClean="0">
                <a:cs typeface="Calibri" panose="020F0502020204030204" pitchFamily="34" charset="0"/>
              </a:rPr>
              <a:t> Учится анализировать формы и размеры объекта труда, наблюдать, сравнивать, выделять черты сходства и различия предметов по размеру, по расположению в пространстве, находить нужное количество деталей и места их соединения.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i="1" dirty="0" smtClean="0">
                <a:cs typeface="Calibri" panose="020F0502020204030204" pitchFamily="34" charset="0"/>
              </a:rPr>
              <a:t>Воспитывает и развивает любознательную активную, самостоятельную и творческую личность.</a:t>
            </a:r>
            <a:endParaRPr lang="ru-RU" sz="2400" i="1" dirty="0">
              <a:cs typeface="Calibri" panose="020F0502020204030204" pitchFamily="34" charset="0"/>
            </a:endParaRPr>
          </a:p>
        </p:txBody>
      </p:sp>
      <p:sp>
        <p:nvSpPr>
          <p:cNvPr id="25601" name="WordArt 1"/>
          <p:cNvSpPr>
            <a:spLocks noChangeArrowheads="1" noChangeShapeType="1" noTextEdit="1"/>
          </p:cNvSpPr>
          <p:nvPr/>
        </p:nvSpPr>
        <p:spPr bwMode="auto">
          <a:xfrm>
            <a:off x="1187624" y="842616"/>
            <a:ext cx="6768751" cy="579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i="1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660033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j-lt"/>
              </a:rPr>
              <a:t>Рисование пластилиновыми жгутиками </a:t>
            </a:r>
            <a:endParaRPr lang="ru-RU" sz="3200" i="1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solidFill>
                <a:srgbClr val="660033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ramki.org/_ld/1/271715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143001" y="-1143000"/>
            <a:ext cx="6857999" cy="9144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2204864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990000"/>
                </a:solidFill>
                <a:cs typeface="Calibri" panose="020F0502020204030204" pitchFamily="34" charset="0"/>
              </a:rPr>
              <a:t>мелкой моторики рук и тактильного восприятия;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990000"/>
                </a:solidFill>
                <a:cs typeface="Calibri" panose="020F0502020204030204" pitchFamily="34" charset="0"/>
              </a:rPr>
              <a:t>пространственной ориентировки, глазомера и зрительного восприятия;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990000"/>
                </a:solidFill>
                <a:cs typeface="Calibri" panose="020F0502020204030204" pitchFamily="34" charset="0"/>
              </a:rPr>
              <a:t>творческого мышления;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990000"/>
                </a:solidFill>
                <a:cs typeface="Calibri" panose="020F0502020204030204" pitchFamily="34" charset="0"/>
              </a:rPr>
              <a:t>внимания и усидчивости;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990000"/>
                </a:solidFill>
                <a:cs typeface="Calibri" panose="020F0502020204030204" pitchFamily="34" charset="0"/>
              </a:rPr>
              <a:t>изобразительных навыков и умений;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990000"/>
                </a:solidFill>
                <a:cs typeface="Calibri" panose="020F0502020204030204" pitchFamily="34" charset="0"/>
              </a:rPr>
              <a:t>эстетического вкуса, фантазии;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990000"/>
                </a:solidFill>
                <a:cs typeface="Calibri" panose="020F0502020204030204" pitchFamily="34" charset="0"/>
              </a:rPr>
              <a:t>трудовых навыков;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990000"/>
                </a:solidFill>
                <a:cs typeface="Calibri" panose="020F0502020204030204" pitchFamily="34" charset="0"/>
              </a:rPr>
              <a:t>навыков контроля и самоконтроля</a:t>
            </a:r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1187625" y="908720"/>
            <a:ext cx="712879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660033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j-lt"/>
              </a:rPr>
              <a:t>Рисование пластилиновыми жгутиками</a:t>
            </a:r>
          </a:p>
          <a:p>
            <a:pPr algn="ctr" rtl="0"/>
            <a:r>
              <a:rPr lang="ru-RU" sz="40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660033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j-lt"/>
              </a:rPr>
              <a:t>способствует</a:t>
            </a:r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660033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j-lt"/>
              </a:rPr>
              <a:t> развитию у ребенка: 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solidFill>
                <a:srgbClr val="660033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+mj-lt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93096"/>
            <a:ext cx="1884040" cy="157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ramki.org/_ld/1/271715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143001" y="-1143001"/>
            <a:ext cx="6857999" cy="9144001"/>
          </a:xfrm>
          <a:prstGeom prst="rect">
            <a:avLst/>
          </a:prstGeom>
          <a:noFill/>
        </p:spPr>
      </p:pic>
      <p:pic>
        <p:nvPicPr>
          <p:cNvPr id="3" name="Picture 2" descr="C:\Users\user\Desktop\IMG_97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1484784"/>
            <a:ext cx="6336704" cy="4477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49" name="WordArt 1"/>
          <p:cNvSpPr>
            <a:spLocks noChangeArrowheads="1" noChangeShapeType="1" noTextEdit="1"/>
          </p:cNvSpPr>
          <p:nvPr/>
        </p:nvSpPr>
        <p:spPr bwMode="auto">
          <a:xfrm>
            <a:off x="1259632" y="654397"/>
            <a:ext cx="6984776" cy="6863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660033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j-lt"/>
              </a:rPr>
              <a:t>для работы понадобится</a:t>
            </a:r>
            <a:endParaRPr lang="ru-RU" sz="32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solidFill>
                <a:srgbClr val="660033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ramki.org/_ld/1/271715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143001" y="-1143001"/>
            <a:ext cx="6857999" cy="9144001"/>
          </a:xfrm>
          <a:prstGeom prst="rect">
            <a:avLst/>
          </a:prstGeom>
          <a:noFill/>
        </p:spPr>
      </p:pic>
      <p:sp>
        <p:nvSpPr>
          <p:cNvPr id="24577" name="WordArt 1"/>
          <p:cNvSpPr>
            <a:spLocks noChangeArrowheads="1" noChangeShapeType="1" noTextEdit="1"/>
          </p:cNvSpPr>
          <p:nvPr/>
        </p:nvSpPr>
        <p:spPr bwMode="auto">
          <a:xfrm>
            <a:off x="899592" y="1052736"/>
            <a:ext cx="7416824" cy="35283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ЭТАПЫ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ВЫПОЛНЕНИЯ РАБОТЫ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581128"/>
            <a:ext cx="2859087" cy="1597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http://novorozhdennyj.ru/wp-content/uploads/2015/10/3plast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4509120"/>
            <a:ext cx="3168352" cy="1620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ramki.org/_ld/1/271715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143001" y="-1143001"/>
            <a:ext cx="6857999" cy="9144001"/>
          </a:xfrm>
          <a:prstGeom prst="rect">
            <a:avLst/>
          </a:prstGeom>
          <a:noFill/>
        </p:spPr>
      </p:pic>
      <p:pic>
        <p:nvPicPr>
          <p:cNvPr id="4" name="Рисунок 3" descr="https://www.maam.ru/upload/blogs/detsad-318442-147531875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7488832" cy="5040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ramki.org/_ld/1/271715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143001" y="-1143001"/>
            <a:ext cx="6857999" cy="9144001"/>
          </a:xfrm>
          <a:prstGeom prst="rect">
            <a:avLst/>
          </a:prstGeom>
          <a:noFill/>
        </p:spPr>
      </p:pic>
      <p:pic>
        <p:nvPicPr>
          <p:cNvPr id="4" name="Рисунок 3" descr="https://www.maam.ru/upload/blogs/detsad-318442-147531899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7488832" cy="5112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183</Words>
  <Application>Microsoft Office PowerPoint</Application>
  <PresentationFormat>Экран (4:3)</PresentationFormat>
  <Paragraphs>39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Пользователь Windows</cp:lastModifiedBy>
  <cp:revision>35</cp:revision>
  <dcterms:created xsi:type="dcterms:W3CDTF">2016-12-11T18:37:03Z</dcterms:created>
  <dcterms:modified xsi:type="dcterms:W3CDTF">2020-03-27T17:52:44Z</dcterms:modified>
</cp:coreProperties>
</file>