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8" r:id="rId5"/>
    <p:sldId id="269" r:id="rId6"/>
    <p:sldId id="270" r:id="rId7"/>
    <p:sldId id="271" r:id="rId8"/>
    <p:sldId id="259" r:id="rId9"/>
    <p:sldId id="262" r:id="rId10"/>
    <p:sldId id="287" r:id="rId11"/>
    <p:sldId id="264" r:id="rId12"/>
    <p:sldId id="289" r:id="rId13"/>
    <p:sldId id="293" r:id="rId14"/>
    <p:sldId id="288" r:id="rId15"/>
    <p:sldId id="291" r:id="rId16"/>
    <p:sldId id="294" r:id="rId17"/>
    <p:sldId id="295" r:id="rId18"/>
    <p:sldId id="265" r:id="rId19"/>
    <p:sldId id="273" r:id="rId20"/>
    <p:sldId id="274" r:id="rId21"/>
    <p:sldId id="275" r:id="rId22"/>
    <p:sldId id="279" r:id="rId23"/>
    <p:sldId id="280" r:id="rId24"/>
    <p:sldId id="292" r:id="rId25"/>
    <p:sldId id="286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94660"/>
  </p:normalViewPr>
  <p:slideViewPr>
    <p:cSldViewPr>
      <p:cViewPr varScale="1">
        <p:scale>
          <a:sx n="109" d="100"/>
          <a:sy n="109" d="100"/>
        </p:scale>
        <p:origin x="16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AEE67A-750E-4A70-84BB-84D15D44CD62}" type="datetimeFigureOut">
              <a:rPr lang="ru-RU" smtClean="0"/>
              <a:t>29.07.2020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D19A7B-E6F9-4D70-8960-BA4FC5AC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678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19A7B-E6F9-4D70-8960-BA4FC5AC21DE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655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19A7B-E6F9-4D70-8960-BA4FC5AC21DE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81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ДЕТСКИЕ\Кисти карандаши\Kist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272808" cy="1440159"/>
          </a:xfrm>
        </p:spPr>
        <p:txBody>
          <a:bodyPr>
            <a:normAutofit/>
          </a:bodyPr>
          <a:lstStyle>
            <a:lvl1pPr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2348880"/>
            <a:ext cx="5688632" cy="1296144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7524750" y="6597650"/>
            <a:ext cx="1616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Ariston" pitchFamily="66" charset="0"/>
              </a:rPr>
              <a:t>ProPowerPoint.Ru</a:t>
            </a:r>
            <a:endParaRPr lang="ru-RU" sz="1400">
              <a:latin typeface="Ariston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ДЕТСКИЕ\Кисти карандаши\KistiSlid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68413"/>
            <a:ext cx="82296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39528" y="692696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Последовательность рисования в средней группе  (4-5 лет)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707904" y="2348880"/>
            <a:ext cx="3744416" cy="1296144"/>
          </a:xfrm>
        </p:spPr>
        <p:txBody>
          <a:bodyPr>
            <a:normAutofit lnSpcReduction="10000"/>
          </a:bodyPr>
          <a:lstStyle/>
          <a:p>
            <a:pPr lvl="0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0" dirty="0">
                <a:ln w="11430"/>
                <a:solidFill>
                  <a:prstClr val="black"/>
                </a:solidFill>
                <a:latin typeface="Times New Roman" pitchFamily="18" charset="0"/>
              </a:rPr>
              <a:t>Подготовили</a:t>
            </a:r>
          </a:p>
          <a:p>
            <a:pPr lvl="0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0" dirty="0">
                <a:ln w="11430"/>
                <a:solidFill>
                  <a:prstClr val="black"/>
                </a:solidFill>
                <a:latin typeface="Times New Roman" pitchFamily="18" charset="0"/>
              </a:rPr>
              <a:t>Воспитатели:</a:t>
            </a:r>
          </a:p>
          <a:p>
            <a:pPr lvl="0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0" dirty="0" smtClean="0">
                <a:ln w="11430"/>
                <a:solidFill>
                  <a:prstClr val="black"/>
                </a:solidFill>
                <a:latin typeface="Times New Roman" pitchFamily="18" charset="0"/>
              </a:rPr>
              <a:t>Михайлова Н.В.</a:t>
            </a:r>
            <a:endParaRPr lang="ru-RU" sz="2000" b="0" dirty="0">
              <a:ln w="11430"/>
              <a:solidFill>
                <a:prstClr val="black"/>
              </a:solidFill>
              <a:latin typeface="Times New Roman" pitchFamily="18" charset="0"/>
            </a:endParaRPr>
          </a:p>
          <a:p>
            <a:pPr lvl="0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0" dirty="0">
                <a:ln w="11430"/>
                <a:solidFill>
                  <a:prstClr val="black"/>
                </a:solidFill>
                <a:latin typeface="Times New Roman" pitchFamily="18" charset="0"/>
              </a:rPr>
              <a:t> Фесенко С.И.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6165304"/>
            <a:ext cx="772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1430"/>
                <a:solidFill>
                  <a:prstClr val="black"/>
                </a:solidFill>
                <a:latin typeface="Times New Roman" pitchFamily="18" charset="0"/>
              </a:rPr>
              <a:t>2020г.</a:t>
            </a:r>
            <a:endParaRPr lang="ru-RU" dirty="0">
              <a:ln w="11430"/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Одуванчик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30432" y="1071546"/>
            <a:ext cx="4506064" cy="50170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Для рисования можно взять тонированную бумагу светло голубого или зелёного цвета гуашь жёлтого и зелёного цвета кисть.</a:t>
            </a:r>
          </a:p>
          <a:p>
            <a:pPr>
              <a:buFont typeface="+mj-lt"/>
              <a:buAutoNum type="arabicPeriod"/>
            </a:pPr>
            <a:r>
              <a:rPr lang="ru-RU" sz="1800" dirty="0" err="1" smtClean="0"/>
              <a:t>Сначаларисуем</a:t>
            </a:r>
            <a:r>
              <a:rPr lang="ru-RU" sz="1800" dirty="0" smtClean="0"/>
              <a:t> тонкую ножку – стебелёк. Для этого нужно провести всем ворсом кисточки сверху вниз зелёной краской.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Потом с обеих сторон стебля рисуем острые листочки -  делаем контур, потом закрашиваем.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Головку цветка рисуем жёлтым цветом. Её можно изобразить круглой, а можно в виде тонких коротких линий .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Можно нарисовать раскрывшиеся одуванчики (круглые), можно вид с боку (полукруглые). Можно добавить белый цвет.</a:t>
            </a:r>
            <a:endParaRPr lang="ru-RU" sz="1800" dirty="0"/>
          </a:p>
        </p:txBody>
      </p:sp>
      <p:pic>
        <p:nvPicPr>
          <p:cNvPr id="4" name="Picture 2" descr="F:\сюжетное рисование\img11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71546"/>
            <a:ext cx="4316150" cy="5500726"/>
          </a:xfrm>
          <a:prstGeom prst="rect">
            <a:avLst/>
          </a:prstGeom>
          <a:noFill/>
        </p:spPr>
      </p:pic>
      <p:pic>
        <p:nvPicPr>
          <p:cNvPr id="5" name="Picture 3" descr="F:\сюжетное рисование\img11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142852"/>
            <a:ext cx="1154115" cy="8344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Высотный дом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64088" y="1268412"/>
            <a:ext cx="3672408" cy="5446736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Сначала рисуем стену дома большой прямоугольник желтой краской закрашиваем его слева на право или сверху вниз .</a:t>
            </a:r>
          </a:p>
          <a:p>
            <a:pPr>
              <a:buFont typeface="+mj-lt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Сверху рисуем красную крышу. У высотных домов она плоская с вытяжными трубами, рисуем её всей кистью чуть шире чем стена дома.</a:t>
            </a:r>
          </a:p>
          <a:p>
            <a:pPr>
              <a:buFont typeface="+mj-lt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Тонкими линиями делим стену на этажи.</a:t>
            </a:r>
          </a:p>
          <a:p>
            <a:pPr>
              <a:buFont typeface="+mj-lt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Рисуем по два окна на каждом этаже квадратной или прямоугольной формы закрашиваем их. На первом этаже рисуем дверь она больше окна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F:\сюжетное рисование\img11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115325"/>
            <a:ext cx="5000660" cy="5599823"/>
          </a:xfrm>
          <a:prstGeom prst="rect">
            <a:avLst/>
          </a:prstGeom>
          <a:noFill/>
        </p:spPr>
      </p:pic>
      <p:pic>
        <p:nvPicPr>
          <p:cNvPr id="7171" name="Picture 3" descr="F:\сюжетное рисование\img11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72" y="142852"/>
            <a:ext cx="1082677" cy="8243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Автобус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09328" y="1556792"/>
            <a:ext cx="3479266" cy="485775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1800" dirty="0" smtClean="0"/>
              <a:t>Сначала нарисуем прямоугольник. Закрашиваем его слева на право всем ворсом кисти. Это будет основная часть автобуса.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От верхнего левого угла рисуем дугу до верхнего правого угла  всей кистью. Получился солон автобуса, дальше проводим вертикальные прямые линии делая окна.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Теперь рисуем  два колеса (круги). Колёса закрашиваем по кругу чёрным цветом.</a:t>
            </a:r>
            <a:endParaRPr lang="ru-RU" sz="1800" dirty="0"/>
          </a:p>
        </p:txBody>
      </p:sp>
      <p:pic>
        <p:nvPicPr>
          <p:cNvPr id="18434" name="Picture 2" descr="C:\Users\Наталья\Desktop\отрисовки для рисования\Автобус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6850" y="1000109"/>
            <a:ext cx="4682055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Божья коровка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14398"/>
            <a:ext cx="4034158" cy="56436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Вырезать заготовки листьев из бумаги зелёного цвета. Предложить детям посадить жучка на листик. Для работы нужна красная и чёрная краска , кисточка и ватная палочка.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Рисуем овал красного цвета  - это туловище  жучка, закрашиваем по контуру внутри.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Сверху на овал пририсовываем полукруг чёрной краской – это голова жучка. На голове рисуем усики 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Рисуем по середине туловища чёрную прямую полосу разделяя туловище на два крыла. Украшаем крылья горошками рисуя их ватными палочками или пальцами.</a:t>
            </a:r>
            <a:endParaRPr lang="ru-RU" sz="1800" dirty="0"/>
          </a:p>
        </p:txBody>
      </p:sp>
      <p:pic>
        <p:nvPicPr>
          <p:cNvPr id="19458" name="Picture 2" descr="F:\сюжетное рисование\img09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20" y="142852"/>
            <a:ext cx="1325565" cy="817486"/>
          </a:xfrm>
          <a:prstGeom prst="rect">
            <a:avLst/>
          </a:prstGeom>
          <a:noFill/>
        </p:spPr>
      </p:pic>
      <p:pic>
        <p:nvPicPr>
          <p:cNvPr id="19459" name="Picture 3" descr="F:\сюжетное рисование\img09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7863" y="1124744"/>
            <a:ext cx="3939781" cy="4929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Утёнок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50469" y="1285837"/>
            <a:ext cx="3997108" cy="5572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Берём тонированную или цветную бумагу синего цвета жёлтую, красную и чёрную краску,  широкую кисточку и ватную палочку.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Рисуем на середине листа овальное туловище утёнка, жёлтой краской. С одного края овала пририсовываем хвост треугольником закрашиваем его.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Рисуем овальную голову утёнка, жёлтой краской. Приёмом примакивания рисуем клюв (можно раскрытый -  два мазка) и широкие лапки красной краской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Ватной палочкой ,чёрной краской рисуем глаз утёнка.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Picture 2" descr="C:\Users\Наталья\Desktop\отрисовки для рисования\Утята плывут по озеру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071546"/>
            <a:ext cx="5072066" cy="5602930"/>
          </a:xfrm>
          <a:prstGeom prst="rect">
            <a:avLst/>
          </a:prstGeom>
          <a:noFill/>
        </p:spPr>
      </p:pic>
      <p:pic>
        <p:nvPicPr>
          <p:cNvPr id="5" name="Picture 3" descr="C:\Users\Наталья\Desktop\отрисовки для рисования\Утята плывут по озеру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142852"/>
            <a:ext cx="1512891" cy="821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Снегирь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3571900" cy="5286412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ru-RU" sz="1450" dirty="0" smtClean="0"/>
              <a:t>По середине листа рисуем красной краской всей кистью овал, даём ему подсохнуть.</a:t>
            </a:r>
          </a:p>
          <a:p>
            <a:pPr>
              <a:buFont typeface="+mj-lt"/>
              <a:buAutoNum type="arabicPeriod"/>
            </a:pPr>
            <a:r>
              <a:rPr lang="ru-RU" sz="1450" dirty="0" smtClean="0"/>
              <a:t>Берём чёрную краску закрашиваем верхнюю часть овала – это спинка снегиря.</a:t>
            </a:r>
          </a:p>
          <a:p>
            <a:pPr>
              <a:buFont typeface="+mj-lt"/>
              <a:buAutoNum type="arabicPeriod"/>
            </a:pPr>
            <a:r>
              <a:rPr lang="ru-RU" sz="1450" dirty="0" smtClean="0"/>
              <a:t>С верху овала чёрной краской рисуем маленькую круглую голову. Пририсовываем к голове маленький клюв кончиком кисточки. Пока голова сохнет рисуем снегирю крылья.</a:t>
            </a:r>
          </a:p>
          <a:p>
            <a:pPr>
              <a:buFont typeface="+mj-lt"/>
              <a:buAutoNum type="arabicPeriod"/>
            </a:pPr>
            <a:r>
              <a:rPr lang="ru-RU" sz="1450" dirty="0" smtClean="0"/>
              <a:t>Крылья имеют форму капли пририсовываем их к туловищу. У снегиря два крыла – одно нам хорошо видно  а другое крыло  находится с другой стороны туловища .</a:t>
            </a:r>
          </a:p>
          <a:p>
            <a:pPr>
              <a:buFont typeface="+mj-lt"/>
              <a:buAutoNum type="arabicPeriod"/>
            </a:pPr>
            <a:r>
              <a:rPr lang="ru-RU" sz="1450" dirty="0" smtClean="0"/>
              <a:t>Пририсовываем к туловищу хвост двумя широкими мазками.</a:t>
            </a:r>
          </a:p>
          <a:p>
            <a:pPr>
              <a:buFont typeface="+mj-lt"/>
              <a:buAutoNum type="arabicPeriod"/>
            </a:pPr>
            <a:r>
              <a:rPr lang="ru-RU" sz="1450" dirty="0" smtClean="0"/>
              <a:t>Кончиком кисти рисуем две лапки .</a:t>
            </a:r>
          </a:p>
          <a:p>
            <a:pPr>
              <a:buFont typeface="+mj-lt"/>
              <a:buAutoNum type="arabicPeriod"/>
            </a:pPr>
            <a:r>
              <a:rPr lang="ru-RU" sz="1450" dirty="0" smtClean="0"/>
              <a:t>Белой краской при помощи ватной палочки рисуем глазки на голове у снегиря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</a:t>
            </a:r>
            <a:endParaRPr lang="ru-RU" sz="1600" dirty="0"/>
          </a:p>
        </p:txBody>
      </p:sp>
      <p:pic>
        <p:nvPicPr>
          <p:cNvPr id="13314" name="Picture 2" descr="F:\сюжетное рисование\img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1115326"/>
            <a:ext cx="5000660" cy="5599822"/>
          </a:xfrm>
          <a:prstGeom prst="rect">
            <a:avLst/>
          </a:prstGeom>
          <a:noFill/>
        </p:spPr>
      </p:pic>
      <p:pic>
        <p:nvPicPr>
          <p:cNvPr id="13315" name="Picture 3" descr="F:\сюжетное рисование\img12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214290"/>
            <a:ext cx="1426245" cy="714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Заяц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294599"/>
            <a:ext cx="3674117" cy="5126055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1600" dirty="0" smtClean="0"/>
              <a:t>Начинаем, рисовать  с двух овалов,      из которых маленький овал - голова зайчика, большой овал - его туловище.</a:t>
            </a:r>
          </a:p>
          <a:p>
            <a:pPr>
              <a:buFont typeface="+mj-lt"/>
              <a:buAutoNum type="arabicPeriod"/>
            </a:pPr>
            <a:r>
              <a:rPr lang="ru-RU" sz="1600" dirty="0" smtClean="0"/>
              <a:t>К овалу-голове пририсовываем вытянутый овал уха. К овалу-туловищу пририсовываем хвостик, </a:t>
            </a:r>
            <a:r>
              <a:rPr lang="ru-RU" sz="1600" dirty="0" err="1" smtClean="0"/>
              <a:t>овальчик</a:t>
            </a:r>
            <a:r>
              <a:rPr lang="ru-RU" sz="1600" dirty="0" smtClean="0"/>
              <a:t> задних лапок и линии передних лап. А также не забываем сгладить переход от головы к туловищу двумя линиями, обозначающими шею зайца.</a:t>
            </a:r>
          </a:p>
          <a:p>
            <a:pPr>
              <a:buFont typeface="+mj-lt"/>
              <a:buAutoNum type="arabicPeriod"/>
            </a:pPr>
            <a:r>
              <a:rPr lang="ru-RU" sz="1600" dirty="0" smtClean="0"/>
              <a:t>И в конце своих стараний детям надо      четкой линией обвести голову и конечности зверя, отметить усы и слегка обозначить штрихами шерсть зайца на ушах, на хвосте, на лапках, а также не забыть стереть ненужные линии эскиза.</a:t>
            </a:r>
          </a:p>
          <a:p>
            <a:endParaRPr lang="ru-RU" sz="1600" dirty="0"/>
          </a:p>
        </p:txBody>
      </p:sp>
      <p:pic>
        <p:nvPicPr>
          <p:cNvPr id="9218" name="Picture 2" descr="F:\сюжетное рисование\img12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5" y="1071545"/>
            <a:ext cx="4654443" cy="5572165"/>
          </a:xfrm>
          <a:prstGeom prst="rect">
            <a:avLst/>
          </a:prstGeom>
          <a:noFill/>
        </p:spPr>
      </p:pic>
      <p:pic>
        <p:nvPicPr>
          <p:cNvPr id="9219" name="Picture 3" descr="F:\сюжетное рисование\img12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142852"/>
            <a:ext cx="1544120" cy="857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Заяц 2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68413"/>
            <a:ext cx="3643338" cy="48577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400" dirty="0" smtClean="0"/>
              <a:t>         </a:t>
            </a:r>
            <a:r>
              <a:rPr lang="ru-RU" sz="1600" dirty="0" smtClean="0"/>
              <a:t>На тонированной или цветной бумаги голубого  цвета, для зайчика нужна  белая и чёрная краска, средней толщины кисточка.</a:t>
            </a:r>
          </a:p>
          <a:p>
            <a:pPr>
              <a:buAutoNum type="arabicPeriod"/>
            </a:pPr>
            <a:r>
              <a:rPr lang="ru-RU" sz="1600" dirty="0" smtClean="0"/>
              <a:t>По середине листа краской рисуем круглое или овальное туловище.</a:t>
            </a:r>
          </a:p>
          <a:p>
            <a:pPr>
              <a:buAutoNum type="arabicPeriod"/>
            </a:pPr>
            <a:r>
              <a:rPr lang="ru-RU" sz="1600" dirty="0" smtClean="0"/>
              <a:t>Сверху на туловище пририсовываем круглую голову.</a:t>
            </a:r>
          </a:p>
          <a:p>
            <a:pPr lvl="0">
              <a:buFont typeface="Arial" charset="0"/>
              <a:buAutoNum type="arabicPeriod"/>
            </a:pPr>
            <a:r>
              <a:rPr lang="ru-RU" sz="1600" dirty="0" smtClean="0"/>
              <a:t> На голове у зайца два длинных </a:t>
            </a:r>
            <a:r>
              <a:rPr lang="ru-RU" sz="1600" dirty="0" smtClean="0">
                <a:solidFill>
                  <a:prstClr val="black"/>
                </a:solidFill>
              </a:rPr>
              <a:t>овальных   </a:t>
            </a:r>
            <a:r>
              <a:rPr lang="ru-RU" sz="1600" dirty="0">
                <a:solidFill>
                  <a:prstClr val="black"/>
                </a:solidFill>
              </a:rPr>
              <a:t>уха.</a:t>
            </a:r>
          </a:p>
          <a:p>
            <a:pPr>
              <a:buAutoNum type="arabicPeriod"/>
            </a:pPr>
            <a:r>
              <a:rPr lang="ru-RU" sz="1600" dirty="0" smtClean="0"/>
              <a:t>На туловище четыре лапки они овальные, нарисуем две вверху туловища и две внизу, закрашиваем их.</a:t>
            </a:r>
          </a:p>
          <a:p>
            <a:pPr>
              <a:buAutoNum type="arabicPeriod" startAt="5"/>
            </a:pPr>
            <a:r>
              <a:rPr lang="ru-RU" sz="1600" dirty="0" smtClean="0"/>
              <a:t>Хвостик маленький круглый.</a:t>
            </a:r>
          </a:p>
          <a:p>
            <a:pPr>
              <a:buAutoNum type="arabicPeriod" startAt="5"/>
            </a:pPr>
            <a:r>
              <a:rPr lang="ru-RU" sz="1600" dirty="0" smtClean="0"/>
              <a:t> Когда краска подсохнет, берем  чёрную краску </a:t>
            </a:r>
            <a:r>
              <a:rPr lang="ru-RU" sz="1600" dirty="0"/>
              <a:t>-</a:t>
            </a:r>
            <a:r>
              <a:rPr lang="ru-RU" sz="1600" dirty="0" smtClean="0"/>
              <a:t> рисуем глазки и носик - для этого можно использовать ватные палочки.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F:\сюжетное рисование\img10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1071546"/>
            <a:ext cx="4714908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Сказка «Колобок» </a:t>
            </a:r>
            <a:endParaRPr lang="ru-RU" dirty="0"/>
          </a:p>
        </p:txBody>
      </p:sp>
      <p:pic>
        <p:nvPicPr>
          <p:cNvPr id="22530" name="Picture 2" descr="C:\Users\Наталья\Desktop\отрисовки для рисования\Сказка колобок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142852"/>
            <a:ext cx="1527510" cy="840454"/>
          </a:xfrm>
          <a:prstGeom prst="rect">
            <a:avLst/>
          </a:prstGeom>
          <a:noFill/>
        </p:spPr>
      </p:pic>
      <p:pic>
        <p:nvPicPr>
          <p:cNvPr id="5122" name="Picture 2" descr="C:\Users\Наталья\Desktop\отрисовки для рисования\Сказка колобок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71546"/>
            <a:ext cx="4583126" cy="552777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6056" y="1340768"/>
            <a:ext cx="3744416" cy="4998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600" dirty="0" smtClean="0"/>
              <a:t>В середине листа рисуем овальное туловище 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Сверху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на туловище 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пририсовываем овальную голову с хитрым вытянутым носиком.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  <a:p>
            <a:pPr marL="342900" lvl="0" indent="-342900">
              <a:spcBef>
                <a:spcPct val="20000"/>
              </a:spcBef>
              <a:buFont typeface="Arial" charset="0"/>
              <a:buAutoNum type="arabicPeriod"/>
            </a:pPr>
            <a:r>
              <a:rPr lang="ru-RU" sz="1600" dirty="0">
                <a:solidFill>
                  <a:prstClr val="black"/>
                </a:solidFill>
                <a:latin typeface="Calibri"/>
              </a:rPr>
              <a:t> На голове 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у лисы два остреньких, коротких ушка, треугольной формы. </a:t>
            </a:r>
          </a:p>
          <a:p>
            <a:pPr marL="342900" lvl="0" indent="-342900">
              <a:spcBef>
                <a:spcPct val="20000"/>
              </a:spcBef>
              <a:buFont typeface="Arial" charset="0"/>
              <a:buAutoNum type="arabicPeriod"/>
            </a:pP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На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туловище четыре лапки они овальные, нарисуем две вверху туловища и две внизу, закрашиваем их.</a:t>
            </a:r>
          </a:p>
          <a:p>
            <a:pPr marL="342900" lvl="0" indent="-342900">
              <a:spcBef>
                <a:spcPct val="20000"/>
              </a:spcBef>
              <a:buFont typeface="Arial" charset="0"/>
              <a:buAutoNum type="arabicPeriod" startAt="5"/>
            </a:pP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Хвостик пушистый и длинный овальной формы с заостренными краями.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  <a:p>
            <a:pPr marL="342900" lvl="0" indent="-342900">
              <a:spcBef>
                <a:spcPct val="20000"/>
              </a:spcBef>
              <a:buFont typeface="Arial" charset="0"/>
              <a:buAutoNum type="arabicPeriod" startAt="5"/>
            </a:pPr>
            <a:r>
              <a:rPr lang="ru-RU" sz="1600" dirty="0">
                <a:solidFill>
                  <a:prstClr val="black"/>
                </a:solidFill>
                <a:latin typeface="Calibri"/>
              </a:rPr>
              <a:t> Когда краска подсохнет, возьму чёрную краску и нарисую глазки и носик для этого можно использовать ватные палочки.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Мышка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413"/>
            <a:ext cx="3829048" cy="4857750"/>
          </a:xfrm>
        </p:spPr>
        <p:txBody>
          <a:bodyPr>
            <a:normAutofit/>
          </a:bodyPr>
          <a:lstStyle/>
          <a:p>
            <a:pPr lvl="0">
              <a:spcBef>
                <a:spcPct val="0"/>
              </a:spcBef>
              <a:buFontTx/>
              <a:buAutoNum type="arabicPeriod"/>
            </a:pPr>
            <a:r>
              <a:rPr lang="ru-RU" sz="1600" dirty="0">
                <a:solidFill>
                  <a:prstClr val="black"/>
                </a:solidFill>
                <a:latin typeface="Calibri" pitchFamily="34" charset="0"/>
              </a:rPr>
              <a:t>В середине листа рисуем </a:t>
            </a:r>
            <a:r>
              <a:rPr lang="ru-RU" sz="1600" dirty="0" smtClean="0">
                <a:solidFill>
                  <a:prstClr val="black"/>
                </a:solidFill>
                <a:latin typeface="Calibri" pitchFamily="34" charset="0"/>
              </a:rPr>
              <a:t>круглую головку с вытянутым носиком. </a:t>
            </a:r>
            <a:endParaRPr lang="ru-RU" sz="1600" dirty="0">
              <a:solidFill>
                <a:prstClr val="black"/>
              </a:solidFill>
            </a:endParaRPr>
          </a:p>
          <a:p>
            <a:pPr lvl="0">
              <a:buFont typeface="Arial" charset="0"/>
              <a:buAutoNum type="arabicPeriod"/>
            </a:pPr>
            <a:r>
              <a:rPr lang="ru-RU" sz="1600" dirty="0">
                <a:solidFill>
                  <a:prstClr val="black"/>
                </a:solidFill>
              </a:rPr>
              <a:t> На голове у </a:t>
            </a:r>
            <a:r>
              <a:rPr lang="ru-RU" sz="1600" dirty="0" smtClean="0">
                <a:solidFill>
                  <a:prstClr val="black"/>
                </a:solidFill>
              </a:rPr>
              <a:t>мышки </a:t>
            </a:r>
            <a:r>
              <a:rPr lang="ru-RU" sz="1600" dirty="0">
                <a:solidFill>
                  <a:prstClr val="black"/>
                </a:solidFill>
              </a:rPr>
              <a:t>два </a:t>
            </a:r>
            <a:r>
              <a:rPr lang="ru-RU" sz="1600" dirty="0" smtClean="0">
                <a:solidFill>
                  <a:prstClr val="black"/>
                </a:solidFill>
              </a:rPr>
              <a:t>маленьких кругленьких ушка.</a:t>
            </a:r>
          </a:p>
          <a:p>
            <a:pPr lvl="0">
              <a:buFont typeface="Arial" charset="0"/>
              <a:buAutoNum type="arabicPeriod"/>
            </a:pPr>
            <a:r>
              <a:rPr lang="ru-RU" sz="1600" dirty="0" smtClean="0">
                <a:solidFill>
                  <a:prstClr val="black"/>
                </a:solidFill>
              </a:rPr>
              <a:t>Ниже головы рисуем овальное туловище.</a:t>
            </a:r>
          </a:p>
          <a:p>
            <a:pPr lvl="0">
              <a:buFont typeface="Arial" charset="0"/>
              <a:buAutoNum type="arabicPeriod"/>
            </a:pPr>
            <a:r>
              <a:rPr lang="ru-RU" sz="1600" dirty="0" smtClean="0">
                <a:solidFill>
                  <a:prstClr val="black"/>
                </a:solidFill>
              </a:rPr>
              <a:t>На </a:t>
            </a:r>
            <a:r>
              <a:rPr lang="ru-RU" sz="1600" dirty="0">
                <a:solidFill>
                  <a:prstClr val="black"/>
                </a:solidFill>
              </a:rPr>
              <a:t>туловище четыре </a:t>
            </a:r>
            <a:r>
              <a:rPr lang="ru-RU" sz="1600" dirty="0" smtClean="0">
                <a:solidFill>
                  <a:prstClr val="black"/>
                </a:solidFill>
              </a:rPr>
              <a:t>маленькие лапки </a:t>
            </a:r>
            <a:r>
              <a:rPr lang="ru-RU" sz="1600" dirty="0">
                <a:solidFill>
                  <a:prstClr val="black"/>
                </a:solidFill>
              </a:rPr>
              <a:t>они овальные, нарисуем две вверху туловища и две внизу, закрашиваем их.</a:t>
            </a:r>
          </a:p>
          <a:p>
            <a:pPr lvl="0">
              <a:buFont typeface="Arial" charset="0"/>
              <a:buAutoNum type="arabicPeriod" startAt="5"/>
            </a:pPr>
            <a:r>
              <a:rPr lang="ru-RU" sz="1600" dirty="0">
                <a:solidFill>
                  <a:prstClr val="black"/>
                </a:solidFill>
              </a:rPr>
              <a:t>Хвостик </a:t>
            </a:r>
            <a:r>
              <a:rPr lang="ru-RU" sz="1600" dirty="0" smtClean="0">
                <a:solidFill>
                  <a:prstClr val="black"/>
                </a:solidFill>
              </a:rPr>
              <a:t>у мышки рисуем кончиком кисти тоненькой , волнистой линией.</a:t>
            </a:r>
            <a:endParaRPr lang="ru-RU" sz="1600" dirty="0">
              <a:solidFill>
                <a:prstClr val="black"/>
              </a:solidFill>
            </a:endParaRPr>
          </a:p>
          <a:p>
            <a:pPr lvl="0">
              <a:buFont typeface="Arial" charset="0"/>
              <a:buAutoNum type="arabicPeriod" startAt="5"/>
            </a:pPr>
            <a:r>
              <a:rPr lang="ru-RU" sz="1600" dirty="0">
                <a:solidFill>
                  <a:prstClr val="black"/>
                </a:solidFill>
              </a:rPr>
              <a:t> Когда краска подсохнет, возьму чёрную краску и нарисую глазки и носик для этого можно использовать ватные палочки</a:t>
            </a:r>
            <a:r>
              <a:rPr lang="ru-RU" sz="1600" dirty="0" smtClean="0">
                <a:solidFill>
                  <a:prstClr val="black"/>
                </a:solidFill>
              </a:rPr>
              <a:t>.  </a:t>
            </a:r>
          </a:p>
          <a:p>
            <a:pPr lvl="0">
              <a:buFont typeface="Arial" charset="0"/>
              <a:buAutoNum type="arabicPeriod" startAt="5"/>
            </a:pPr>
            <a:r>
              <a:rPr lang="ru-RU" sz="1600" dirty="0" smtClean="0">
                <a:solidFill>
                  <a:prstClr val="black"/>
                </a:solidFill>
              </a:rPr>
              <a:t>Можно белой или розовой краской выделить мышке животик и ушки.</a:t>
            </a:r>
            <a:endParaRPr lang="ru-RU" sz="16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10242" name="Picture 2" descr="F:\сюжетное рисование\img12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142852"/>
            <a:ext cx="1809743" cy="868063"/>
          </a:xfrm>
          <a:prstGeom prst="rect">
            <a:avLst/>
          </a:prstGeom>
          <a:noFill/>
        </p:spPr>
      </p:pic>
      <p:pic>
        <p:nvPicPr>
          <p:cNvPr id="10243" name="Picture 3" descr="F:\сюжетное рисование\img12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071546"/>
            <a:ext cx="4572032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Задачи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401080" cy="5054617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Продолжать формировать у детей умение рисовать отдельные предметы и создавать сюжетные композиции, повторяя изображение одних и тех же предметов (неваляшки гуляют, деревья на нашем участке зимой, цыплята гуляют по травке) и добавляя к ним другие (солнышко, падающий снег и т. д.).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и закреплять представления о форме предметов (круглая, овальная, квадратная, прямоугольная, треугольная), величине, расположении частей.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Помогать детям при передаче сюжета располагать изображения на всем листе в соответствии с содержанием действия и включенными в действие объектами. Направлять внимание детей на передачу соотношения предметов по величине: дерево высокое, куст ниже дерева, цветы ниже куста.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Продолжать закреплять и обогащать представления детей о цветах и оттенках окружающих предметов и объектов природы. К уже известным цветам и оттенкам добавить новые (коричневый, оранжевый, светло-зеленый); формировать представление о том, как можно получить эти цвета.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 смешивать краски для получения нужных цветов и оттенков.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желание использовать в рисовании, аппликации разнообразные цвета, обращать внимание на многоцветие окружающего мира.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Закреплять умение правильно держать карандаш, кисть, фломастер, цветной мелок; использовать их при создании изображения.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Медвежата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00108"/>
            <a:ext cx="4143404" cy="5500726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1400" dirty="0" smtClean="0"/>
              <a:t>Рисуем в верхней части листа коричневой краской колечко и закрашиваем по контуру внутри. 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Дальше рисуем круглое или овальное туловище оно больше головы закрашиваем так же.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К туловищу пририсовываем четыре лапы , нарисуем две вверху туловища и две внизу, закрашиваем их. .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На голове рисуем два полукруглых уха, прорисовываем мордочку, крупный нос, он находится по середине мордочки, два глаза -  выше носа с левой и правой стороны. Под носом рисуем рот (мордочку можно рисовать ватными палочками используя чёрный цвет). 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На лапках прорисовываем кончиком кисти коготки или пальчики  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Когда туловище  мишки подсохнет, можно нарисовать синей краской штанишки:  при этом закрашивается половина туловища. Потом от плеч до пояса штанишек рисуются  две полосы (лямки) . Лямки заканчиваются пуговицами жёлтого цвета. Пуговицы то же рисуются ватными палочками .</a:t>
            </a:r>
          </a:p>
          <a:p>
            <a:pPr>
              <a:buNone/>
            </a:pPr>
            <a:endParaRPr lang="ru-RU" sz="1400" dirty="0"/>
          </a:p>
        </p:txBody>
      </p:sp>
      <p:pic>
        <p:nvPicPr>
          <p:cNvPr id="12290" name="Picture 2" descr="F:\таблици по Лыковой\risovanie_kraskami_mishka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8804" y="1000108"/>
            <a:ext cx="3878038" cy="5857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Медвежата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1071546"/>
            <a:ext cx="3929090" cy="5572164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ru-RU" sz="1600" dirty="0" smtClean="0"/>
              <a:t>Рисуем  овальной формы туловище мишки (это самая большая часть тела медвежонка). </a:t>
            </a:r>
          </a:p>
          <a:p>
            <a:pPr>
              <a:buFont typeface="+mj-lt"/>
              <a:buAutoNum type="arabicPeriod"/>
            </a:pPr>
            <a:r>
              <a:rPr lang="ru-RU" sz="1600" dirty="0" smtClean="0"/>
              <a:t>Круглая  маленькая голова  (по сравнению с туловищем) расположена на верхней его части.  На голове маленькие полукруглые уши. </a:t>
            </a:r>
          </a:p>
          <a:p>
            <a:pPr>
              <a:buFont typeface="+mj-lt"/>
              <a:buAutoNum type="arabicPeriod"/>
            </a:pPr>
            <a:r>
              <a:rPr lang="ru-RU" sz="1600" dirty="0" smtClean="0"/>
              <a:t>Лапы (ноги и руки) рисуем овальной формы, передние лапы начинаем рисовать от верхней части туловища, задние лапы от нижней части туловища (рисунок №4).</a:t>
            </a:r>
          </a:p>
          <a:p>
            <a:pPr>
              <a:buFont typeface="+mj-lt"/>
              <a:buAutoNum type="arabicPeriod"/>
            </a:pPr>
            <a:r>
              <a:rPr lang="ru-RU" sz="1600" dirty="0" smtClean="0"/>
              <a:t>Вместо туловища, можно нарисовать платье для медведицы – сначала рисуется круглая голова, полукруглые ушки. От головы вниз - платье расширяющиеся к низу ,потом рисуются овальные верхние и нижние лапы  (Медведя можно рисовать как гуашью так и восковыми мелками прорисовывать мордочку можно чёрным фломастером. </a:t>
            </a:r>
          </a:p>
          <a:p>
            <a:endParaRPr lang="ru-RU" sz="1600" dirty="0"/>
          </a:p>
        </p:txBody>
      </p:sp>
      <p:pic>
        <p:nvPicPr>
          <p:cNvPr id="11266" name="Picture 2" descr="F:\сюжетное рисование\img13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071546"/>
            <a:ext cx="4857784" cy="5637497"/>
          </a:xfrm>
          <a:prstGeom prst="rect">
            <a:avLst/>
          </a:prstGeom>
          <a:noFill/>
        </p:spPr>
      </p:pic>
      <p:pic>
        <p:nvPicPr>
          <p:cNvPr id="11267" name="Picture 3" descr="F:\сюжетное рисование\img13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142852"/>
            <a:ext cx="2232029" cy="876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Девочка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8982" y="1045472"/>
            <a:ext cx="3961580" cy="571504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1500" dirty="0" smtClean="0"/>
              <a:t>Отступив от верхнего края рисуем круглое лицо снегурочки бледно розового цвета. </a:t>
            </a:r>
          </a:p>
          <a:p>
            <a:pPr>
              <a:buFont typeface="+mj-lt"/>
              <a:buAutoNum type="arabicPeriod"/>
            </a:pPr>
            <a:r>
              <a:rPr lang="ru-RU" sz="1500" dirty="0" smtClean="0"/>
              <a:t>От лица вниз красной краской рисуем длинное , расширяющееся к низу платье (сарафан). Закрашиваем его широкими линиями сверху вниз, в одном направлении.  Рисуем руки, </a:t>
            </a:r>
            <a:r>
              <a:rPr lang="ru-RU" sz="1500" dirty="0" err="1" smtClean="0"/>
              <a:t>розовым</a:t>
            </a:r>
            <a:r>
              <a:rPr lang="ru-RU" sz="1500" dirty="0" smtClean="0"/>
              <a:t> цветом они отходят от плеч, длинна рук примерно до половины фигуры. </a:t>
            </a:r>
          </a:p>
          <a:p>
            <a:pPr>
              <a:buFont typeface="+mj-lt"/>
              <a:buAutoNum type="arabicPeriod"/>
            </a:pPr>
            <a:r>
              <a:rPr lang="ru-RU" sz="1500" dirty="0" smtClean="0"/>
              <a:t>Пока краска подсыхает, на голове девочки рисуем жёлтой краской волосы. Волосы можно нарисовать кистью или ватной палочкой. При помощи ватной палочки можно нарисовать заколки.</a:t>
            </a:r>
          </a:p>
          <a:p>
            <a:pPr>
              <a:buFont typeface="+mj-lt"/>
              <a:buAutoNum type="arabicPeriod"/>
            </a:pPr>
            <a:r>
              <a:rPr lang="ru-RU" sz="1500" dirty="0" smtClean="0"/>
              <a:t>Жёлтой краской, кистью, внизу платья рисуем башмачки (туфельки) способом примакивания.</a:t>
            </a:r>
          </a:p>
          <a:p>
            <a:pPr>
              <a:buFont typeface="+mj-lt"/>
              <a:buAutoNum type="arabicPeriod"/>
            </a:pPr>
            <a:r>
              <a:rPr lang="ru-RU" sz="1500" dirty="0" smtClean="0"/>
              <a:t>Дальше рисуем лицо девочки – глаза и губы можно нарисовать ватной палочкой или фломастерами используя голубую и красную краску, волосы рисуем кистью жёлтой краской можно способом примакивания </a:t>
            </a:r>
          </a:p>
          <a:p>
            <a:endParaRPr lang="ru-RU" sz="1800" dirty="0"/>
          </a:p>
        </p:txBody>
      </p:sp>
      <p:pic>
        <p:nvPicPr>
          <p:cNvPr id="16386" name="Picture 2" descr="C:\Users\Наталья\Desktop\отрисовки для рисования\Девочка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071546"/>
            <a:ext cx="4463273" cy="5728996"/>
          </a:xfrm>
          <a:prstGeom prst="rect">
            <a:avLst/>
          </a:prstGeom>
          <a:noFill/>
        </p:spPr>
      </p:pic>
      <p:pic>
        <p:nvPicPr>
          <p:cNvPr id="16387" name="Picture 3" descr="C:\Users\Наталья\Desktop\отрисовки для рисования\Девочка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142852"/>
            <a:ext cx="1835154" cy="781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Девочка в длинной шубке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162" y="964389"/>
            <a:ext cx="3533522" cy="5643602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ru-RU" sz="1500" dirty="0" smtClean="0"/>
              <a:t>Отступив от верхнего края рисуем круглое лицо девочки бледно розового цвета. </a:t>
            </a:r>
          </a:p>
          <a:p>
            <a:pPr>
              <a:buFont typeface="+mj-lt"/>
              <a:buAutoNum type="arabicPeriod"/>
            </a:pPr>
            <a:r>
              <a:rPr lang="ru-RU" sz="1500" dirty="0" smtClean="0"/>
              <a:t>От лица вниз жёлтой краской рисуем длинную, расширяющуюся к низу шубку. Закрашиваем её широкими линиями сверху вниз, в одном направлении.  Рисуем руки, они отходят от плеч, длинна рук примерно до половины фигуры. </a:t>
            </a:r>
          </a:p>
          <a:p>
            <a:pPr>
              <a:buFont typeface="+mj-lt"/>
              <a:buAutoNum type="arabicPeriod"/>
            </a:pPr>
            <a:r>
              <a:rPr lang="ru-RU" sz="1500" dirty="0" smtClean="0"/>
              <a:t>Пока краска подсыхает, вокруг лица девочки красной краской рисуем всей кистью шапочки. Затем изображаем красные пуговицы при помощи ватной палочки.</a:t>
            </a:r>
          </a:p>
          <a:p>
            <a:pPr>
              <a:buFont typeface="+mj-lt"/>
              <a:buAutoNum type="arabicPeriod"/>
            </a:pPr>
            <a:r>
              <a:rPr lang="ru-RU" sz="1500" dirty="0" smtClean="0"/>
              <a:t>Дальше рисуем лицо девочки – глаза и губы можно нарисовать ватной палочкой или фломастерами используя чёрную и красную краску, волосы рисуем кистью жёлтой краской можно способом примакивания (по такой же технологии рисуем снегурочку используя синий и белый цвет). </a:t>
            </a:r>
          </a:p>
          <a:p>
            <a:endParaRPr lang="ru-RU" sz="1800" dirty="0"/>
          </a:p>
        </p:txBody>
      </p:sp>
      <p:pic>
        <p:nvPicPr>
          <p:cNvPr id="17410" name="Picture 2" descr="C:\Users\Наталья\Desktop\отрисовки для рисования\Девочка в длинной шубке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5404" y="1052736"/>
            <a:ext cx="4889207" cy="51403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Курочка с цыплятами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4000528" cy="54292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500" dirty="0" smtClean="0"/>
              <a:t>На тонированной или цветной бумаге  лучше зелёного цвета рисуем курочку и цыплят . Для работы понадобится белая, жёлтая, красная  краска  кисть  и чёрный фломастер</a:t>
            </a:r>
          </a:p>
          <a:p>
            <a:pPr>
              <a:buNone/>
            </a:pPr>
            <a:r>
              <a:rPr lang="ru-RU" sz="1500" u="sng" dirty="0" smtClean="0"/>
              <a:t>Курочка: </a:t>
            </a:r>
            <a:r>
              <a:rPr lang="ru-RU" sz="1500" dirty="0" smtClean="0"/>
              <a:t>Рисуем круглую голову, белой краской ,чуть ниже овальное туловище соединяем их между собой -  рисуем шею , на туловище способом примакивания  рисуем хвост. Снизу туловища рисуем верхнюю часть ног. Красной краской рисуем гребешок, клюв, бородку, прорисовываем крыло , шею, хвостик и лапки. Глаз рисуем чёрной краской.</a:t>
            </a:r>
          </a:p>
          <a:p>
            <a:pPr>
              <a:buNone/>
            </a:pPr>
            <a:r>
              <a:rPr lang="ru-RU" sz="1500" u="sng" dirty="0" smtClean="0"/>
              <a:t>Цыплёнок: </a:t>
            </a:r>
            <a:r>
              <a:rPr lang="ru-RU" sz="1500" dirty="0" smtClean="0"/>
              <a:t>Рисуем круглое туловище жёлтой краской, сверху над туловище, рисуем ещё один круг -  это голова цыплёнка,  к туловищу пририсовываем хвост способом примакивания. Красной краской пририсовываем клюв, лапки, прорисовываем крыло. Глаз рисуем чёрной краской. 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14338" name="Picture 2" descr="F:\сюжетное рисование\img10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1071546"/>
            <a:ext cx="4569560" cy="5643602"/>
          </a:xfrm>
          <a:prstGeom prst="rect">
            <a:avLst/>
          </a:prstGeom>
          <a:noFill/>
        </p:spPr>
      </p:pic>
      <p:pic>
        <p:nvPicPr>
          <p:cNvPr id="14339" name="Picture 3" descr="F:\сюжетное рисование\img10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4634" y="142852"/>
            <a:ext cx="1445226" cy="785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8075240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Желаем творческих успехов!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07"/>
          <a:stretch>
            <a:fillRect/>
          </a:stretch>
        </p:blipFill>
        <p:spPr bwMode="auto">
          <a:xfrm>
            <a:off x="1763688" y="1772816"/>
            <a:ext cx="5338812" cy="4358424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00835"/>
            <a:ext cx="3466728" cy="482488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 детей закрашивать рисунки кистью, карандашом, проводя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линии и штрихи только в одном направлении (сверху вниз или слева направо); ритмично наносить мазки, штрихи по всей форме, не выходя за пределы контура; проводить широкие линии всей кистью, а узкие линии и точки — концом ворса кисти. Закреплять умение чисто промывать кисть перед использованием краски другого цвета. К концу года формировать у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детей умение получать светлые и темные оттенки цвета, изменяя нажим на карандаш.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умение правильно передавать расположение частей при рисовании сложных предметов (кукла, зайчик и др.) и соотносить их по величине.</a:t>
            </a:r>
          </a:p>
          <a:p>
            <a:pPr algn="just"/>
            <a:endParaRPr lang="ru-RU" sz="1600" dirty="0"/>
          </a:p>
        </p:txBody>
      </p:sp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30908"/>
            <a:ext cx="3930235" cy="486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 окружности</a:t>
            </a:r>
            <a:endParaRPr lang="ru-RU" dirty="0"/>
          </a:p>
        </p:txBody>
      </p:sp>
      <p:pic>
        <p:nvPicPr>
          <p:cNvPr id="3074" name="Picture 2" descr="F:\сюжетное рисование\img11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142984"/>
            <a:ext cx="3706925" cy="4031175"/>
          </a:xfrm>
          <a:prstGeom prst="rect">
            <a:avLst/>
          </a:prstGeom>
          <a:noFill/>
        </p:spPr>
      </p:pic>
      <p:pic>
        <p:nvPicPr>
          <p:cNvPr id="3075" name="Picture 3" descr="F:\сюжетное рисование\img10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214422"/>
            <a:ext cx="4101045" cy="485458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14942" y="550070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Горох, круг, окружность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Рисуем прямые полосы и способ примакивания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сюжетное рисование\img12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9188" y="1142984"/>
            <a:ext cx="4561617" cy="5214974"/>
          </a:xfrm>
          <a:prstGeom prst="rect">
            <a:avLst/>
          </a:prstGeom>
          <a:noFill/>
        </p:spPr>
      </p:pic>
      <p:pic>
        <p:nvPicPr>
          <p:cNvPr id="4099" name="Picture 3" descr="F:\сюжетное рисование\img10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3874018" cy="45259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Способ примакивания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сюжетное рисование\img10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142984"/>
            <a:ext cx="4038564" cy="5039229"/>
          </a:xfrm>
          <a:prstGeom prst="rect">
            <a:avLst/>
          </a:prstGeom>
          <a:noFill/>
        </p:spPr>
      </p:pic>
      <p:pic>
        <p:nvPicPr>
          <p:cNvPr id="5123" name="Picture 3" descr="F:\сюжетное рисование\img11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592" y="1142984"/>
            <a:ext cx="4179033" cy="5022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Овощи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3898776" cy="49831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400" dirty="0" smtClean="0"/>
              <a:t>Для рисования  овощей можно заготовить листы белой бумаги круглой формы – тарелочка. Для рисования  используем зелёную, оранжевую , красную гуашь, кисть.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Начинаем рисовать с круглой формы. Рисуем помидор –красной краской сначала колечко, потом закрашиваем по контуру внутри и оставляем подсыхать .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Потом рисуем морковь она похожа на вытянутый треугольник только с закруглёнными углами. Оранжевой краской рисуем контур от макушки до хвостика и обратно. Закрашиваем по контуру внутри.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Последним рисуем огурец у него овальная форма. Начинаем рисовать ,как круг но постепенно вытягиваем одну сторону, закругляем и рисуем др. сторону до соединения с первой стороной. Закрашиваем по контуру внутри и пририсовываем хвостик.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Способом примакивания рисуем плодоножку у помидора зелёного цвета и ботву у моркови.</a:t>
            </a:r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6146" name="Picture 2" descr="F:\сюжетное рисование\img12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142984"/>
            <a:ext cx="4455731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1071546"/>
            <a:ext cx="3571900" cy="5214973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ru-RU" sz="1600" dirty="0" smtClean="0"/>
              <a:t>Возьмём  кисточку, аккуратно макнём  в коричневую краску и сверху вниз проведём  линию начинаем  рисовать кончиком кисти, постепенно прижимаем кисточку к альбомному листу, заканчиваем рисовать всей кистью. Ствол верху тоньше,  постепенно к низу утолщается.</a:t>
            </a:r>
          </a:p>
          <a:p>
            <a:pPr>
              <a:buFont typeface="+mj-lt"/>
              <a:buAutoNum type="arabicPeriod"/>
            </a:pPr>
            <a:r>
              <a:rPr lang="ru-RU" sz="1600" dirty="0" smtClean="0"/>
              <a:t>Ветки у деревьев тянутся к солнышку. Снизу ветки длинные, сверху - короче. Отступя от верхушки ствола рисуем самые короткие ветки, теперь  рисуем ветки чуть подлиннее, ниже ветки будут ещё длиннее. Внизу на стволе ветки не растут.</a:t>
            </a:r>
          </a:p>
          <a:p>
            <a:pPr>
              <a:buFont typeface="+mj-lt"/>
              <a:buAutoNum type="arabicPeriod"/>
            </a:pPr>
            <a:r>
              <a:rPr lang="ru-RU" sz="1600" dirty="0" smtClean="0"/>
              <a:t>Листья рисуем быстро, прикладывая и отрывая кисть от бумаги (вертикальные мазки или способом примакивания).</a:t>
            </a:r>
            <a:endParaRPr lang="ru-RU" sz="1600" dirty="0"/>
          </a:p>
        </p:txBody>
      </p:sp>
      <p:pic>
        <p:nvPicPr>
          <p:cNvPr id="1028" name="Picture 4" descr="F:\журнал рисовать легко\106888450_4979214_priroda_3.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643313"/>
            <a:ext cx="2000264" cy="26196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9" name="Picture 5" descr="F:\журнал рисовать легко\106888450_4979214_priroda_3...jpg"/>
          <p:cNvPicPr>
            <a:picLocks noChangeAspect="1" noChangeArrowheads="1"/>
          </p:cNvPicPr>
          <p:nvPr/>
        </p:nvPicPr>
        <p:blipFill>
          <a:blip r:embed="rId3">
            <a:lum bright="9000" contrast="5000"/>
          </a:blip>
          <a:srcRect/>
          <a:stretch>
            <a:fillRect/>
          </a:stretch>
        </p:blipFill>
        <p:spPr bwMode="auto">
          <a:xfrm>
            <a:off x="3214678" y="4143379"/>
            <a:ext cx="2071702" cy="15102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071546"/>
            <a:ext cx="4786346" cy="2393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Ёлочка</a:t>
            </a:r>
            <a:endParaRPr lang="ru-RU" dirty="0"/>
          </a:p>
        </p:txBody>
      </p:sp>
      <p:pic>
        <p:nvPicPr>
          <p:cNvPr id="1026" name="Picture 2" descr="F:\сюжетное рисование\img11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071546"/>
            <a:ext cx="4514862" cy="5643578"/>
          </a:xfrm>
          <a:prstGeom prst="rect">
            <a:avLst/>
          </a:prstGeom>
          <a:noFill/>
        </p:spPr>
      </p:pic>
      <p:pic>
        <p:nvPicPr>
          <p:cNvPr id="1027" name="Picture 3" descr="F:\сюжетное рисование\img11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142852"/>
            <a:ext cx="1534029" cy="809627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848563" y="842654"/>
            <a:ext cx="3643338" cy="5740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Рисуем ствол , отступив от верхнего края листа бумаги. Начинаем рисовать кончиком кисти, постепенно прижимаем кисточку к альбомному листу, заканчиваем рисовать всей кистью.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Ствол верху тоньше,  постепенно к низу утолщается.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Вверху, чуть ниже верхушки, рисуем очень короткие веточки, можно просто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примакивать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кистью с одной и с другой стороны ствола (боковой мазок). Чуть ниже рисуем ветки подлиннее. Ветки у ёлки смотрят вниз, чем ниже ветки, тем они длиннее.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Ёлочка похожа на пирамидку (показать пальцами расширение к низу).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isti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973</TotalTime>
  <Words>1845</Words>
  <Application>Microsoft Office PowerPoint</Application>
  <PresentationFormat>Экран (4:3)</PresentationFormat>
  <Paragraphs>129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Ariston</vt:lpstr>
      <vt:lpstr>Calibri</vt:lpstr>
      <vt:lpstr>Times New Roman</vt:lpstr>
      <vt:lpstr>Kisti</vt:lpstr>
      <vt:lpstr>Презентация PowerPoint</vt:lpstr>
      <vt:lpstr>Задачи</vt:lpstr>
      <vt:lpstr>Презентация PowerPoint</vt:lpstr>
      <vt:lpstr>Рисуем окружности</vt:lpstr>
      <vt:lpstr>Рисуем прямые полосы и способ примакивания</vt:lpstr>
      <vt:lpstr>Способ примакивания</vt:lpstr>
      <vt:lpstr>Овощи</vt:lpstr>
      <vt:lpstr>Дерево</vt:lpstr>
      <vt:lpstr>Ёлочка</vt:lpstr>
      <vt:lpstr>Одуванчик</vt:lpstr>
      <vt:lpstr>Высотный дом</vt:lpstr>
      <vt:lpstr>Автобус </vt:lpstr>
      <vt:lpstr>Божья коровка</vt:lpstr>
      <vt:lpstr>Утёнок</vt:lpstr>
      <vt:lpstr>Снегирь </vt:lpstr>
      <vt:lpstr>Заяц 1</vt:lpstr>
      <vt:lpstr>Заяц 2 </vt:lpstr>
      <vt:lpstr>Сказка «Колобок» </vt:lpstr>
      <vt:lpstr>Мышка </vt:lpstr>
      <vt:lpstr>Медвежата 1</vt:lpstr>
      <vt:lpstr>Медвежата 2</vt:lpstr>
      <vt:lpstr>Девочка </vt:lpstr>
      <vt:lpstr>Девочка в длинной шубке</vt:lpstr>
      <vt:lpstr>Курочка с цыплятами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dc:description>http://propowerpoint.ru - Бесплатные шаблоны для презентаций. Полезные советы и уроки  _x000d__x000d_
PowerPoint .</dc:description>
  <cp:lastModifiedBy>888</cp:lastModifiedBy>
  <cp:revision>104</cp:revision>
  <dcterms:created xsi:type="dcterms:W3CDTF">2014-06-02T14:55:30Z</dcterms:created>
  <dcterms:modified xsi:type="dcterms:W3CDTF">2020-07-29T16:27:44Z</dcterms:modified>
</cp:coreProperties>
</file>