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</p:sldMasterIdLst>
  <p:notesMasterIdLst>
    <p:notesMasterId r:id="rId22"/>
  </p:notesMasterIdLst>
  <p:sldIdLst>
    <p:sldId id="27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0099"/>
    <a:srgbClr val="14AC1B"/>
    <a:srgbClr val="FF0066"/>
    <a:srgbClr val="008000"/>
    <a:srgbClr val="660033"/>
    <a:srgbClr val="2626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7379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3ED668-91D8-41ED-89FA-93284A26F219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</dgm:pt>
    <dgm:pt modelId="{8A84638A-3E12-40E6-B0B0-C79B5780FDD3}" type="pres">
      <dgm:prSet presAssocID="{873ED668-91D8-41ED-89FA-93284A26F219}" presName="Name0" presStyleCnt="0">
        <dgm:presLayoutVars>
          <dgm:chMax val="7"/>
          <dgm:chPref val="7"/>
          <dgm:dir/>
        </dgm:presLayoutVars>
      </dgm:prSet>
      <dgm:spPr/>
    </dgm:pt>
    <dgm:pt modelId="{F7E29387-D690-4AA9-A11B-6354424C4154}" type="pres">
      <dgm:prSet presAssocID="{873ED668-91D8-41ED-89FA-93284A26F219}" presName="Name1" presStyleCnt="0"/>
      <dgm:spPr/>
    </dgm:pt>
  </dgm:ptLst>
  <dgm:cxnLst>
    <dgm:cxn modelId="{1D47F692-CC71-4CAB-97BB-23E1D0BF6438}" type="presOf" srcId="{873ED668-91D8-41ED-89FA-93284A26F219}" destId="{8A84638A-3E12-40E6-B0B0-C79B5780FDD3}" srcOrd="0" destOrd="0" presId="urn:microsoft.com/office/officeart/2008/layout/CircularPictureCallout"/>
    <dgm:cxn modelId="{3B516FBE-D3B2-4B2F-8DFA-874D8439E187}" type="presParOf" srcId="{8A84638A-3E12-40E6-B0B0-C79B5780FDD3}" destId="{F7E29387-D690-4AA9-A11B-6354424C4154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6285E8-7395-4EEB-A210-CDF560A0D192}" type="datetimeFigureOut">
              <a:rPr lang="ru-RU" smtClean="0"/>
              <a:t>30.07.2020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3732F7-AB9F-47FF-8501-596A6CC86CB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5391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32F7-AB9F-47FF-8501-596A6CC86CB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87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32F7-AB9F-47FF-8501-596A6CC86CB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22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32F7-AB9F-47FF-8501-596A6CC86CBC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14334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32F7-AB9F-47FF-8501-596A6CC86CBC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4715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732F7-AB9F-47FF-8501-596A6CC86CBC}" type="slidenum">
              <a:rPr lang="ru-RU" smtClean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7990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7/30/2020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7/30/2020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7/30/2020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7/30/2020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7/30/2020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7/30/2020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7/30/2020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476672"/>
            <a:ext cx="7604325" cy="1008112"/>
          </a:xfrm>
        </p:spPr>
        <p:txBody>
          <a:bodyPr/>
          <a:lstStyle/>
          <a:p>
            <a:r>
              <a:rPr lang="ru-RU" sz="24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МКДОУ детский сад « Радуга » </a:t>
            </a:r>
            <a:r>
              <a:rPr lang="ru-RU" sz="2400" i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с.Мамонтово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1221" y="2019652"/>
            <a:ext cx="8856984" cy="486916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14AC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«Предметно-пространственная развивающая среда»</a:t>
            </a:r>
          </a:p>
          <a:p>
            <a:pPr algn="ctr"/>
            <a:r>
              <a:rPr lang="ru-RU" sz="3600" b="1" dirty="0" smtClean="0">
                <a:solidFill>
                  <a:srgbClr val="14AC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 №7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«Земляничка»</a:t>
            </a:r>
          </a:p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подготовила воспитатель:</a:t>
            </a:r>
          </a:p>
          <a:p>
            <a:r>
              <a:rPr 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Макашова Светлана  Федоровна</a:t>
            </a:r>
          </a:p>
          <a:p>
            <a:endPara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с.Мамонтово</a:t>
            </a:r>
            <a:r>
              <a:rPr 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2016год</a:t>
            </a:r>
            <a:r>
              <a:rPr lang="ru-RU" sz="2400" b="1" dirty="0" smtClean="0">
                <a:solidFill>
                  <a:srgbClr val="14AC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rgbClr val="14AC1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376471994"/>
              </p:ext>
            </p:extLst>
          </p:nvPr>
        </p:nvGraphicFramePr>
        <p:xfrm>
          <a:off x="179512" y="4941168"/>
          <a:ext cx="2193185" cy="16895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21" y="5028405"/>
            <a:ext cx="1977161" cy="1803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11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288000" y="5256000"/>
            <a:ext cx="8743320" cy="1481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 dirty="0">
                <a:solidFill>
                  <a:srgbClr val="FF0000"/>
                </a:solidFill>
                <a:latin typeface="Constantia"/>
              </a:rPr>
              <a:t>Уголок этот </a:t>
            </a:r>
            <a:r>
              <a:rPr lang="ru-RU" sz="2000" b="1" u="sng" dirty="0">
                <a:solidFill>
                  <a:srgbClr val="FF0000"/>
                </a:solidFill>
                <a:latin typeface="Constantia"/>
              </a:rPr>
              <a:t>«</a:t>
            </a:r>
            <a:r>
              <a:rPr lang="ru-RU" sz="2000" b="1" i="1" u="sng" dirty="0">
                <a:solidFill>
                  <a:srgbClr val="FF0000"/>
                </a:solidFill>
                <a:latin typeface="Constantia"/>
              </a:rPr>
              <a:t>книжным миром </a:t>
            </a:r>
            <a:r>
              <a:rPr lang="ru-RU" sz="2000" b="1" u="sng" dirty="0">
                <a:solidFill>
                  <a:srgbClr val="FF0000"/>
                </a:solidFill>
                <a:latin typeface="Constantia"/>
              </a:rPr>
              <a:t>» </a:t>
            </a:r>
            <a:r>
              <a:rPr lang="ru-RU" sz="2000" b="1" dirty="0">
                <a:solidFill>
                  <a:srgbClr val="FF0000"/>
                </a:solidFill>
                <a:latin typeface="Constantia"/>
              </a:rPr>
              <a:t>зовут.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b="1" dirty="0">
                <a:solidFill>
                  <a:srgbClr val="FF0000"/>
                </a:solidFill>
                <a:latin typeface="Constantia"/>
              </a:rPr>
              <a:t> Здесь разные книжки на полках живут. 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b="1" dirty="0">
                <a:solidFill>
                  <a:srgbClr val="FF0000"/>
                </a:solidFill>
                <a:latin typeface="Constantia"/>
              </a:rPr>
              <a:t>Детишкам желающим многое знать,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b="1" dirty="0">
                <a:solidFill>
                  <a:srgbClr val="FF0000"/>
                </a:solidFill>
                <a:latin typeface="Constantia"/>
              </a:rPr>
              <a:t> могут о многом они рассказать!</a:t>
            </a:r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" r="-808" b="50443"/>
          <a:stretch/>
        </p:blipFill>
        <p:spPr>
          <a:xfrm>
            <a:off x="683568" y="451457"/>
            <a:ext cx="3528392" cy="34815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690" r="628" b="49601"/>
          <a:stretch/>
        </p:blipFill>
        <p:spPr>
          <a:xfrm>
            <a:off x="4680527" y="389540"/>
            <a:ext cx="3419865" cy="35435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862200" y="516960"/>
            <a:ext cx="7240680" cy="1141560"/>
          </a:xfrm>
          <a:prstGeom prst="rect">
            <a:avLst/>
          </a:prstGeom>
        </p:spPr>
      </p:sp>
      <p:sp>
        <p:nvSpPr>
          <p:cNvPr id="106" name="CustomShape 2"/>
          <p:cNvSpPr/>
          <p:nvPr/>
        </p:nvSpPr>
        <p:spPr>
          <a:xfrm>
            <a:off x="1505160" y="152280"/>
            <a:ext cx="5966640" cy="6796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800" b="1" dirty="0">
                <a:solidFill>
                  <a:srgbClr val="5D194F"/>
                </a:solidFill>
                <a:latin typeface="Constantia"/>
              </a:rPr>
              <a:t>Художественный уголок</a:t>
            </a:r>
            <a:endParaRPr dirty="0"/>
          </a:p>
        </p:txBody>
      </p:sp>
      <p:sp>
        <p:nvSpPr>
          <p:cNvPr id="107" name="CustomShape 3"/>
          <p:cNvSpPr/>
          <p:nvPr/>
        </p:nvSpPr>
        <p:spPr>
          <a:xfrm>
            <a:off x="1979712" y="4797148"/>
            <a:ext cx="5040560" cy="1512172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b="1" dirty="0">
                <a:solidFill>
                  <a:srgbClr val="FF0000"/>
                </a:solidFill>
                <a:latin typeface="Constantia"/>
              </a:rPr>
              <a:t>«</a:t>
            </a:r>
            <a:r>
              <a:rPr lang="ru-RU" sz="2000" b="1" dirty="0">
                <a:solidFill>
                  <a:srgbClr val="FF0000"/>
                </a:solidFill>
                <a:latin typeface="Constantia"/>
              </a:rPr>
              <a:t>Художником может быть я и не стану,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sz="2000" b="1" dirty="0">
                <a:solidFill>
                  <a:srgbClr val="FF0000"/>
                </a:solidFill>
                <a:latin typeface="Constantia"/>
              </a:rPr>
              <a:t> но вот рисовать я люблю!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sz="2000" b="1" dirty="0">
                <a:solidFill>
                  <a:srgbClr val="FF0000"/>
                </a:solidFill>
                <a:latin typeface="Constantia"/>
              </a:rPr>
              <a:t> Альбомы и ручки, мелки и </a:t>
            </a:r>
            <a:r>
              <a:rPr lang="ru-RU" sz="2000" b="1" dirty="0" smtClean="0">
                <a:solidFill>
                  <a:srgbClr val="FF0000"/>
                </a:solidFill>
                <a:latin typeface="Constantia"/>
              </a:rPr>
              <a:t>тетради</a:t>
            </a:r>
          </a:p>
          <a:p>
            <a:pPr>
              <a:lnSpc>
                <a:spcPct val="100000"/>
              </a:lnSpc>
            </a:pPr>
            <a:r>
              <a:rPr lang="ru-RU" sz="2000" b="1" dirty="0" smtClean="0">
                <a:solidFill>
                  <a:srgbClr val="FF0000"/>
                </a:solidFill>
                <a:latin typeface="Constantia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Constantia"/>
              </a:rPr>
              <a:t>все в уголке я найду!»</a:t>
            </a:r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92" y="5497708"/>
            <a:ext cx="1676545" cy="13900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3" t="3408" r="-595" b="49165"/>
          <a:stretch/>
        </p:blipFill>
        <p:spPr>
          <a:xfrm>
            <a:off x="3131840" y="1484784"/>
            <a:ext cx="3888432" cy="30391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457200" y="320040"/>
            <a:ext cx="7237440" cy="114156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 творчество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5467992"/>
            <a:ext cx="1676545" cy="13900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" t="1068" r="1014" b="50862"/>
          <a:stretch/>
        </p:blipFill>
        <p:spPr>
          <a:xfrm>
            <a:off x="1763688" y="1820799"/>
            <a:ext cx="5160856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diamond(in)">
                                      <p:cBhvr additive="repl">
                                        <p:cTn id="7" dur="2000" fill="freeze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1656000" y="-349560"/>
            <a:ext cx="7237440" cy="1141560"/>
          </a:xfrm>
          <a:prstGeom prst="rect">
            <a:avLst/>
          </a:prstGeom>
        </p:spPr>
        <p:txBody>
          <a:bodyPr lIns="45720" tIns="0" rIns="45720" bIns="0" anchor="b"/>
          <a:lstStyle/>
          <a:p>
            <a:pPr>
              <a:lnSpc>
                <a:spcPct val="100000"/>
              </a:lnSpc>
            </a:pPr>
            <a:r>
              <a:rPr lang="ru-RU" sz="3800" b="1" dirty="0">
                <a:solidFill>
                  <a:srgbClr val="5D194F"/>
                </a:solidFill>
                <a:latin typeface="Constantia"/>
              </a:rPr>
              <a:t>     </a:t>
            </a:r>
            <a:r>
              <a:rPr lang="ru-RU" sz="3800" b="1" dirty="0">
                <a:solidFill>
                  <a:srgbClr val="FF0000"/>
                </a:solidFill>
                <a:latin typeface="Constantia"/>
              </a:rPr>
              <a:t>Театральный центр</a:t>
            </a:r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343" y="5467992"/>
            <a:ext cx="1676545" cy="13900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" t="1064" r="1439" b="49630"/>
          <a:stretch/>
        </p:blipFill>
        <p:spPr>
          <a:xfrm>
            <a:off x="1907704" y="1484784"/>
            <a:ext cx="5256584" cy="333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26269A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="">
      <p:transition advTm="6000"/>
    </mc:Fallback>
  </mc:AlternateContent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1584000" y="216000"/>
            <a:ext cx="7237440" cy="1317600"/>
          </a:xfrm>
          <a:prstGeom prst="rect">
            <a:avLst/>
          </a:prstGeom>
        </p:spPr>
        <p:txBody>
          <a:bodyPr lIns="45720" tIns="0" rIns="45720" bIns="0" anchor="b"/>
          <a:lstStyle/>
          <a:p>
            <a:r>
              <a:rPr lang="ru-RU" sz="2600" dirty="0">
                <a:solidFill>
                  <a:srgbClr val="FF0000"/>
                </a:solidFill>
                <a:latin typeface="Constantia"/>
              </a:rPr>
              <a:t>В физкультурном уголке – мячики, скакалки.</a:t>
            </a:r>
            <a:endParaRPr dirty="0"/>
          </a:p>
          <a:p>
            <a:r>
              <a:rPr lang="ru-RU" sz="2600" dirty="0">
                <a:solidFill>
                  <a:srgbClr val="FF0000"/>
                </a:solidFill>
                <a:latin typeface="Constantia"/>
              </a:rPr>
              <a:t>Есть ребристая доска – похожу по ней слегка!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952" y="5301208"/>
            <a:ext cx="1676545" cy="13900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61" b="57149"/>
          <a:stretch/>
        </p:blipFill>
        <p:spPr>
          <a:xfrm>
            <a:off x="994421" y="1815297"/>
            <a:ext cx="3493693" cy="31690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975"/>
          <a:stretch/>
        </p:blipFill>
        <p:spPr>
          <a:xfrm>
            <a:off x="4934826" y="1820080"/>
            <a:ext cx="3312368" cy="31938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="">
      <p:transition advTm="6000"/>
    </mc:Fallback>
  </mc:AlternateContent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1" y="208440"/>
            <a:ext cx="3779911" cy="4588712"/>
          </a:xfrm>
          <a:prstGeom prst="rect">
            <a:avLst/>
          </a:prstGeom>
        </p:spPr>
        <p:txBody>
          <a:bodyPr lIns="45720" tIns="0" rIns="45720" bIns="0" anchor="b"/>
          <a:lstStyle/>
          <a:p>
            <a:pPr algn="ctr">
              <a:lnSpc>
                <a:spcPct val="100000"/>
              </a:lnSpc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onstantia"/>
              </a:rPr>
              <a:t>Сюжетно-ролевая   игра</a:t>
            </a:r>
          </a:p>
          <a:p>
            <a:pPr>
              <a:lnSpc>
                <a:spcPct val="100000"/>
              </a:lnSpc>
              <a:buFont typeface="Arial"/>
              <a:buChar char="•"/>
            </a:pPr>
            <a:endParaRPr lang="ru-RU" sz="2200" dirty="0">
              <a:solidFill>
                <a:srgbClr val="FF0000"/>
              </a:solidFill>
              <a:latin typeface="Constantia"/>
            </a:endParaRPr>
          </a:p>
          <a:p>
            <a:pPr>
              <a:lnSpc>
                <a:spcPct val="100000"/>
              </a:lnSpc>
            </a:pPr>
            <a:r>
              <a:rPr lang="ru-RU" sz="2400" b="1" dirty="0" smtClean="0">
                <a:solidFill>
                  <a:srgbClr val="FF0000"/>
                </a:solidFill>
                <a:latin typeface="Constantia"/>
              </a:rPr>
              <a:t>Здесь находится больница</a:t>
            </a:r>
            <a:endParaRPr lang="ru-RU" sz="2400" b="1" dirty="0" smtClean="0"/>
          </a:p>
          <a:p>
            <a:pPr>
              <a:lnSpc>
                <a:spcPct val="100000"/>
              </a:lnSpc>
            </a:pPr>
            <a:r>
              <a:rPr lang="ru-RU" sz="2400" b="1" dirty="0" smtClean="0">
                <a:solidFill>
                  <a:srgbClr val="FF0000"/>
                </a:solidFill>
                <a:latin typeface="Constantia"/>
              </a:rPr>
              <a:t>Если надо полечится</a:t>
            </a:r>
            <a:endParaRPr lang="ru-RU" sz="2400" b="1" dirty="0" smtClean="0"/>
          </a:p>
          <a:p>
            <a:pPr>
              <a:lnSpc>
                <a:spcPct val="100000"/>
              </a:lnSpc>
            </a:pPr>
            <a:r>
              <a:rPr lang="ru-RU" sz="2400" b="1" dirty="0" smtClean="0">
                <a:solidFill>
                  <a:srgbClr val="FF0000"/>
                </a:solidFill>
                <a:latin typeface="Constantia"/>
              </a:rPr>
              <a:t>Приходите, доктор ждет</a:t>
            </a:r>
            <a:endParaRPr lang="ru-RU" sz="2400" b="1" dirty="0" smtClean="0"/>
          </a:p>
          <a:p>
            <a:pPr>
              <a:lnSpc>
                <a:spcPct val="100000"/>
              </a:lnSpc>
            </a:pPr>
            <a:r>
              <a:rPr lang="ru-RU" sz="2400" b="1" dirty="0" smtClean="0">
                <a:solidFill>
                  <a:srgbClr val="FF0000"/>
                </a:solidFill>
                <a:latin typeface="Constantia"/>
              </a:rPr>
              <a:t>Он сейчас прием ведет!</a:t>
            </a:r>
            <a:endParaRPr lang="ru-RU" sz="2400" b="1" dirty="0" smtClean="0"/>
          </a:p>
          <a:p>
            <a:pPr>
              <a:lnSpc>
                <a:spcPct val="100000"/>
              </a:lnSpc>
              <a:buFont typeface="Arial"/>
              <a:buChar char="•"/>
            </a:pPr>
            <a:endParaRPr lang="ru-RU" sz="2200" dirty="0" smtClean="0">
              <a:solidFill>
                <a:srgbClr val="FF0000"/>
              </a:solidFill>
              <a:latin typeface="Constantia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5231420"/>
            <a:ext cx="1676545" cy="13900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574"/>
          <a:stretch/>
        </p:blipFill>
        <p:spPr>
          <a:xfrm>
            <a:off x="5220072" y="208440"/>
            <a:ext cx="3061545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068"/>
          <a:stretch/>
        </p:blipFill>
        <p:spPr>
          <a:xfrm>
            <a:off x="4796106" y="3649552"/>
            <a:ext cx="3485511" cy="22768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1728000" y="144360"/>
            <a:ext cx="5692680" cy="8636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800" b="1" dirty="0">
                <a:solidFill>
                  <a:srgbClr val="FF0000"/>
                </a:solidFill>
                <a:latin typeface="Constantia"/>
              </a:rPr>
              <a:t>Сюжетно-ролевая игра</a:t>
            </a:r>
            <a:endParaRPr dirty="0"/>
          </a:p>
        </p:txBody>
      </p:sp>
      <p:sp>
        <p:nvSpPr>
          <p:cNvPr id="121" name="CustomShape 2"/>
          <p:cNvSpPr/>
          <p:nvPr/>
        </p:nvSpPr>
        <p:spPr>
          <a:xfrm>
            <a:off x="2018520" y="5256000"/>
            <a:ext cx="5159160" cy="14396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 dirty="0">
                <a:solidFill>
                  <a:srgbClr val="FF0000"/>
                </a:solidFill>
                <a:latin typeface="Constantia"/>
              </a:rPr>
              <a:t>В салон красоты скорей поспешите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b="1" dirty="0">
                <a:solidFill>
                  <a:srgbClr val="FF0000"/>
                </a:solidFill>
                <a:latin typeface="Constantia"/>
              </a:rPr>
              <a:t>Макияж и прическу здесь наведите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b="1" dirty="0">
                <a:solidFill>
                  <a:srgbClr val="FF0000"/>
                </a:solidFill>
                <a:latin typeface="Constantia"/>
              </a:rPr>
              <a:t>Вы будете просто неотразимы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b="1" dirty="0">
                <a:solidFill>
                  <a:srgbClr val="FF0000"/>
                </a:solidFill>
                <a:latin typeface="Constantia"/>
              </a:rPr>
              <a:t>Затем поспешите вы к нам в магазины…</a:t>
            </a:r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340" y="5438400"/>
            <a:ext cx="1676545" cy="13900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708"/>
          <a:stretch/>
        </p:blipFill>
        <p:spPr>
          <a:xfrm>
            <a:off x="697284" y="1124744"/>
            <a:ext cx="3226644" cy="33877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" b="51263"/>
          <a:stretch/>
        </p:blipFill>
        <p:spPr>
          <a:xfrm>
            <a:off x="4788024" y="1268759"/>
            <a:ext cx="3663737" cy="31875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="">
      <p:transition advTm="6000"/>
    </mc:Fallback>
  </mc:AlternateContent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457200" y="320040"/>
            <a:ext cx="7240680" cy="1141560"/>
          </a:xfrm>
          <a:prstGeom prst="rect">
            <a:avLst/>
          </a:prstGeom>
        </p:spPr>
        <p:txBody>
          <a:bodyPr lIns="45720" tIns="0" rIns="45720" bIns="0" anchor="b"/>
          <a:lstStyle/>
          <a:p>
            <a:pPr>
              <a:lnSpc>
                <a:spcPct val="100000"/>
              </a:lnSpc>
            </a:pPr>
            <a:r>
              <a:rPr lang="ru-RU" sz="3800" b="1" dirty="0">
                <a:solidFill>
                  <a:srgbClr val="5D194F"/>
                </a:solidFill>
                <a:latin typeface="Constantia"/>
              </a:rPr>
              <a:t>     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24" name="CustomShape 2"/>
          <p:cNvSpPr/>
          <p:nvPr/>
        </p:nvSpPr>
        <p:spPr>
          <a:xfrm>
            <a:off x="1532880" y="-886680"/>
            <a:ext cx="5873760" cy="30380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800" b="1" dirty="0">
                <a:solidFill>
                  <a:srgbClr val="5D194F"/>
                </a:solidFill>
                <a:latin typeface="Constantia"/>
              </a:rPr>
              <a:t> 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ru-RU" sz="3800" b="1" dirty="0">
                <a:solidFill>
                  <a:srgbClr val="5D194F"/>
                </a:solidFill>
                <a:latin typeface="Constantia"/>
              </a:rPr>
              <a:t>  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sz="3800" b="1" dirty="0">
                <a:solidFill>
                  <a:srgbClr val="5D194F"/>
                </a:solidFill>
                <a:latin typeface="Constantia"/>
              </a:rPr>
              <a:t> </a:t>
            </a:r>
            <a:endParaRPr dirty="0"/>
          </a:p>
        </p:txBody>
      </p:sp>
      <p:sp>
        <p:nvSpPr>
          <p:cNvPr id="125" name="CustomShape 3"/>
          <p:cNvSpPr/>
          <p:nvPr/>
        </p:nvSpPr>
        <p:spPr>
          <a:xfrm>
            <a:off x="1704600" y="295560"/>
            <a:ext cx="5808240" cy="10940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800" b="1" dirty="0">
                <a:solidFill>
                  <a:srgbClr val="5D194F"/>
                </a:solidFill>
                <a:latin typeface="Constantia"/>
              </a:rPr>
              <a:t> Сюжетно-ролевая игра</a:t>
            </a:r>
            <a:endParaRPr dirty="0"/>
          </a:p>
        </p:txBody>
      </p:sp>
      <p:sp>
        <p:nvSpPr>
          <p:cNvPr id="128" name="CustomShape 4"/>
          <p:cNvSpPr/>
          <p:nvPr/>
        </p:nvSpPr>
        <p:spPr>
          <a:xfrm>
            <a:off x="2915816" y="5013176"/>
            <a:ext cx="5256584" cy="1584176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 dirty="0">
                <a:solidFill>
                  <a:srgbClr val="FF0000"/>
                </a:solidFill>
                <a:latin typeface="Constantia"/>
              </a:rPr>
              <a:t>В группе расположен магазин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b="1" dirty="0">
                <a:solidFill>
                  <a:srgbClr val="FF0000"/>
                </a:solidFill>
                <a:latin typeface="Constantia"/>
              </a:rPr>
              <a:t>В нем множество с продуктами корзин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b="1" dirty="0">
                <a:solidFill>
                  <a:srgbClr val="FF0000"/>
                </a:solidFill>
                <a:latin typeface="Constantia"/>
              </a:rPr>
              <a:t>К нам в магазин вы приходите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b="1" dirty="0">
                <a:solidFill>
                  <a:srgbClr val="FF0000"/>
                </a:solidFill>
                <a:latin typeface="Constantia"/>
              </a:rPr>
              <a:t>Продукты разные купите!</a:t>
            </a:r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323" y="5397700"/>
            <a:ext cx="1676545" cy="13900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t="-1389" r="1033" b="51389"/>
          <a:stretch/>
        </p:blipFill>
        <p:spPr>
          <a:xfrm>
            <a:off x="2555776" y="1528418"/>
            <a:ext cx="4392488" cy="2590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="">
      <p:transition advTm="6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457200" y="320040"/>
            <a:ext cx="7240680" cy="464400"/>
          </a:xfrm>
          <a:prstGeom prst="rect">
            <a:avLst/>
          </a:prstGeom>
        </p:spPr>
      </p:sp>
      <p:sp>
        <p:nvSpPr>
          <p:cNvPr id="2" name="TextBox 1"/>
          <p:cNvSpPr txBox="1"/>
          <p:nvPr/>
        </p:nvSpPr>
        <p:spPr>
          <a:xfrm>
            <a:off x="323528" y="241770"/>
            <a:ext cx="8627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Уголок природы    Центр экспериментирования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4" y="5335512"/>
            <a:ext cx="1676545" cy="13900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295" y="1196752"/>
            <a:ext cx="4392489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="">
      <p:transition advTm="6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755576" y="808504"/>
            <a:ext cx="8136904" cy="3466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ru-RU" sz="2400" b="1" dirty="0">
                <a:solidFill>
                  <a:srgbClr val="FF0000"/>
                </a:solidFill>
              </a:rPr>
              <a:t>Уголок </a:t>
            </a:r>
            <a:r>
              <a:rPr lang="ru-RU" sz="2400" b="1" dirty="0" smtClean="0">
                <a:solidFill>
                  <a:srgbClr val="FF0000"/>
                </a:solidFill>
              </a:rPr>
              <a:t>ПДД                          Патриотический уголок</a:t>
            </a:r>
            <a:endParaRPr sz="24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5301208"/>
            <a:ext cx="1676545" cy="13900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1" r="399" b="49316"/>
          <a:stretch/>
        </p:blipFill>
        <p:spPr>
          <a:xfrm>
            <a:off x="467544" y="1476935"/>
            <a:ext cx="3960440" cy="26001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476936"/>
            <a:ext cx="2880320" cy="2960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6000"/>
    </mc:Choice>
    <mc:Fallback xmlns="">
      <p:transition advTm="6000"/>
    </mc:Fallback>
  </mc:AlternateContent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1187624" y="260648"/>
            <a:ext cx="8243656" cy="1708912"/>
          </a:xfrm>
          <a:prstGeom prst="rect">
            <a:avLst/>
          </a:prstGeom>
        </p:spPr>
        <p:txBody>
          <a:bodyPr lIns="45720" tIns="0" rIns="45720" bIns="0" anchor="b"/>
          <a:lstStyle/>
          <a:p>
            <a:endParaRPr/>
          </a:p>
          <a:p>
            <a:endParaRPr/>
          </a:p>
        </p:txBody>
      </p:sp>
      <p:sp>
        <p:nvSpPr>
          <p:cNvPr id="74" name="CustomShape 2"/>
          <p:cNvSpPr/>
          <p:nvPr/>
        </p:nvSpPr>
        <p:spPr>
          <a:xfrm>
            <a:off x="2761200" y="5904000"/>
            <a:ext cx="3519000" cy="584640"/>
          </a:xfrm>
          <a:prstGeom prst="rect">
            <a:avLst/>
          </a:prstGeom>
        </p:spPr>
        <p:txBody>
          <a:bodyPr lIns="90000" tIns="0" rIns="90000" bIns="0" anchor="ctr"/>
          <a:lstStyle/>
          <a:p>
            <a:pPr algn="ctr">
              <a:lnSpc>
                <a:spcPct val="100000"/>
              </a:lnSpc>
            </a:pPr>
            <a:r>
              <a:rPr lang="ru-RU" sz="2000" b="1" dirty="0">
                <a:solidFill>
                  <a:srgbClr val="FF0000"/>
                </a:solidFill>
                <a:latin typeface="Constantia"/>
              </a:rPr>
              <a:t>Все расписано по дням,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b="1" dirty="0">
                <a:solidFill>
                  <a:srgbClr val="FF0000"/>
                </a:solidFill>
                <a:latin typeface="Constantia"/>
              </a:rPr>
              <a:t> В «Земляничке» видишь сам!</a:t>
            </a:r>
            <a:endParaRPr dirty="0"/>
          </a:p>
        </p:txBody>
      </p:sp>
      <p:sp>
        <p:nvSpPr>
          <p:cNvPr id="76" name="TextShape 3"/>
          <p:cNvSpPr txBox="1"/>
          <p:nvPr/>
        </p:nvSpPr>
        <p:spPr>
          <a:xfrm>
            <a:off x="2952000" y="116632"/>
            <a:ext cx="3606840" cy="504056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ru-RU" sz="3200" dirty="0">
                <a:solidFill>
                  <a:srgbClr val="FF0000"/>
                </a:solidFill>
              </a:rPr>
              <a:t>Для Вас родители</a:t>
            </a:r>
            <a:endParaRPr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19" y="5501316"/>
            <a:ext cx="1676545" cy="13900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190"/>
          <a:stretch/>
        </p:blipFill>
        <p:spPr>
          <a:xfrm>
            <a:off x="1814820" y="957144"/>
            <a:ext cx="5155597" cy="32639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6000"/>
    </mc:Choice>
    <mc:Fallback xmlns="">
      <p:transition advTm="6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1043608" y="1052736"/>
            <a:ext cx="6048672" cy="3384376"/>
          </a:xfrm>
          <a:prstGeom prst="rect">
            <a:avLst/>
          </a:prstGeom>
        </p:spPr>
        <p:txBody>
          <a:bodyPr lIns="45720" tIns="0" rIns="45720" bIns="0" anchor="b"/>
          <a:lstStyle/>
          <a:p>
            <a:pPr algn="ctr"/>
            <a:r>
              <a:rPr lang="ru-RU" sz="5400" b="1" dirty="0" smtClean="0">
                <a:solidFill>
                  <a:srgbClr val="000099"/>
                </a:solidFill>
                <a:latin typeface="Constantia"/>
              </a:rPr>
              <a:t> Благодарю</a:t>
            </a:r>
            <a:endParaRPr lang="ru-RU" sz="5400" dirty="0">
              <a:solidFill>
                <a:srgbClr val="000099"/>
              </a:solidFill>
            </a:endParaRPr>
          </a:p>
          <a:p>
            <a:pPr algn="ctr"/>
            <a:r>
              <a:rPr lang="ru-RU" sz="5400" b="1" dirty="0" smtClean="0">
                <a:solidFill>
                  <a:srgbClr val="000099"/>
                </a:solidFill>
                <a:latin typeface="Constantia"/>
              </a:rPr>
              <a:t>за </a:t>
            </a:r>
            <a:r>
              <a:rPr lang="ru-RU" sz="5400" b="1" dirty="0">
                <a:solidFill>
                  <a:srgbClr val="000099"/>
                </a:solidFill>
                <a:latin typeface="Constantia"/>
              </a:rPr>
              <a:t>внимание!</a:t>
            </a:r>
            <a:endParaRPr sz="5400" dirty="0">
              <a:solidFill>
                <a:srgbClr val="000099"/>
              </a:solidFill>
            </a:endParaRPr>
          </a:p>
          <a:p>
            <a:endParaRPr dirty="0"/>
          </a:p>
          <a:p>
            <a:pPr algn="r">
              <a:lnSpc>
                <a:spcPct val="100000"/>
              </a:lnSpc>
            </a:pPr>
            <a:endParaRPr dirty="0"/>
          </a:p>
        </p:txBody>
      </p:sp>
      <p:sp>
        <p:nvSpPr>
          <p:cNvPr id="138" name="CustomShape 2"/>
          <p:cNvSpPr/>
          <p:nvPr/>
        </p:nvSpPr>
        <p:spPr>
          <a:xfrm>
            <a:off x="1691680" y="1416778"/>
            <a:ext cx="6612080" cy="3331672"/>
          </a:xfrm>
          <a:prstGeom prst="rect">
            <a:avLst/>
          </a:prstGeom>
        </p:spPr>
        <p:txBody>
          <a:bodyPr lIns="45720" tIns="0" rIns="45720" bIns="0"/>
          <a:lstStyle/>
          <a:p>
            <a:pPr algn="r">
              <a:lnSpc>
                <a:spcPct val="100000"/>
              </a:lnSpc>
            </a:pPr>
            <a:endParaRPr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42" y="4077072"/>
            <a:ext cx="2925996" cy="2511430"/>
          </a:xfrm>
          <a:prstGeom prst="rect">
            <a:avLst/>
          </a:prstGeom>
        </p:spPr>
      </p:pic>
    </p:spTree>
  </p:cSld>
  <p:clrMapOvr>
    <a:masterClrMapping/>
  </p:clrMapOvr>
  <p:transition spd="med" advTm="20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1440000" y="432000"/>
            <a:ext cx="7240680" cy="607320"/>
          </a:xfrm>
          <a:prstGeom prst="rect">
            <a:avLst/>
          </a:prstGeom>
        </p:spPr>
        <p:txBody>
          <a:bodyPr lIns="45720" tIns="0" rIns="45720" bIns="0" anchor="b"/>
          <a:lstStyle/>
          <a:p>
            <a:pPr>
              <a:lnSpc>
                <a:spcPct val="100000"/>
              </a:lnSpc>
            </a:pPr>
            <a:r>
              <a:rPr lang="ru-RU" sz="3200" b="1" dirty="0">
                <a:solidFill>
                  <a:srgbClr val="800080"/>
                </a:solidFill>
                <a:latin typeface="Constantia"/>
              </a:rPr>
              <a:t>Информация для родителей</a:t>
            </a:r>
            <a:endParaRPr dirty="0"/>
          </a:p>
        </p:txBody>
      </p:sp>
      <p:sp>
        <p:nvSpPr>
          <p:cNvPr id="78" name="CustomShape 2"/>
          <p:cNvSpPr/>
          <p:nvPr/>
        </p:nvSpPr>
        <p:spPr>
          <a:xfrm>
            <a:off x="2537280" y="4830120"/>
            <a:ext cx="3519000" cy="13939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000" b="1" dirty="0">
                <a:solidFill>
                  <a:srgbClr val="FF0000"/>
                </a:solidFill>
                <a:latin typeface="Constantia"/>
              </a:rPr>
              <a:t>Доктор Травкин скажет нам - что сегодня кушаем?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b="1" dirty="0">
                <a:solidFill>
                  <a:srgbClr val="FF0000"/>
                </a:solidFill>
                <a:latin typeface="Constantia"/>
              </a:rPr>
              <a:t>Кашу манную с утра, а  в обед – картошку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b="1" dirty="0">
                <a:solidFill>
                  <a:srgbClr val="FF0000"/>
                </a:solidFill>
                <a:latin typeface="Constantia"/>
              </a:rPr>
              <a:t>Ну, а в полдень молоко,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b="1" dirty="0">
                <a:solidFill>
                  <a:srgbClr val="FF0000"/>
                </a:solidFill>
                <a:latin typeface="Constantia"/>
              </a:rPr>
              <a:t>С ароматной </a:t>
            </a:r>
            <a:r>
              <a:rPr lang="ru-RU" sz="2000" b="1" dirty="0" err="1">
                <a:solidFill>
                  <a:srgbClr val="FF0000"/>
                </a:solidFill>
                <a:latin typeface="Constantia"/>
              </a:rPr>
              <a:t>вафелькой</a:t>
            </a:r>
            <a:r>
              <a:rPr lang="ru-RU" sz="2000" b="1" dirty="0">
                <a:solidFill>
                  <a:srgbClr val="FF0000"/>
                </a:solidFill>
                <a:latin typeface="Constantia"/>
              </a:rPr>
              <a:t>!</a:t>
            </a:r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5229200"/>
            <a:ext cx="1676545" cy="13900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7" b="52153"/>
          <a:stretch/>
        </p:blipFill>
        <p:spPr>
          <a:xfrm>
            <a:off x="1026101" y="1379912"/>
            <a:ext cx="5791866" cy="3109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="">
      <p:transition advTm="6000"/>
    </mc:Fallback>
  </mc:AlternateContent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3240000" y="229320"/>
            <a:ext cx="2902680" cy="4593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ru-RU" sz="2600" dirty="0">
                <a:solidFill>
                  <a:srgbClr val="FF0000"/>
                </a:solidFill>
              </a:rPr>
              <a:t>Уголок дежурства</a:t>
            </a:r>
            <a:endParaRPr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56780"/>
            <a:ext cx="1676545" cy="13900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" t="49" r="555" b="49524"/>
          <a:stretch/>
        </p:blipFill>
        <p:spPr>
          <a:xfrm>
            <a:off x="2279072" y="1412776"/>
            <a:ext cx="4824536" cy="32073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="">
      <p:transition advTm="6000"/>
    </mc:Fallback>
  </mc:AlternateContent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1008000" y="-669960"/>
            <a:ext cx="7240680" cy="1245600"/>
          </a:xfrm>
          <a:prstGeom prst="rect">
            <a:avLst/>
          </a:prstGeom>
        </p:spPr>
        <p:txBody>
          <a:bodyPr lIns="45720" tIns="0" rIns="45720" bIns="0" anchor="b"/>
          <a:lstStyle/>
          <a:p>
            <a:pPr>
              <a:lnSpc>
                <a:spcPct val="100000"/>
              </a:lnSpc>
            </a:pPr>
            <a:r>
              <a:rPr lang="ru-RU" sz="4000" b="1">
                <a:solidFill>
                  <a:srgbClr val="5D194F"/>
                </a:solidFill>
                <a:latin typeface="Constantia"/>
              </a:rPr>
              <a:t>          </a:t>
            </a:r>
            <a:r>
              <a:rPr lang="ru-RU" sz="3200" b="1">
                <a:solidFill>
                  <a:srgbClr val="FF0000"/>
                </a:solidFill>
                <a:latin typeface="Constantia"/>
              </a:rPr>
              <a:t>Познавательный центр</a:t>
            </a:r>
            <a:endParaRPr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727" y="5490272"/>
            <a:ext cx="1676545" cy="139000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9" r="-417" b="51837"/>
          <a:stretch/>
        </p:blipFill>
        <p:spPr>
          <a:xfrm>
            <a:off x="1547664" y="1536277"/>
            <a:ext cx="5760640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14AC1B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6000"/>
    </mc:Choice>
    <mc:Fallback xmlns="">
      <p:transition advTm="6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720000" y="2808000"/>
            <a:ext cx="7847280" cy="935280"/>
          </a:xfrm>
          <a:prstGeom prst="rect">
            <a:avLst/>
          </a:prstGeom>
        </p:spPr>
        <p:txBody>
          <a:bodyPr lIns="45720" tIns="0" rIns="45720" bIns="0" anchor="b"/>
          <a:lstStyle/>
          <a:p>
            <a:pPr>
              <a:lnSpc>
                <a:spcPct val="100000"/>
              </a:lnSpc>
            </a:pPr>
            <a:r>
              <a:rPr lang="ru-RU" sz="3200" b="1">
                <a:solidFill>
                  <a:srgbClr val="5D194F"/>
                </a:solidFill>
                <a:latin typeface="Constantia"/>
              </a:rPr>
              <a:t>          </a:t>
            </a:r>
            <a:endParaRPr/>
          </a:p>
        </p:txBody>
      </p:sp>
      <p:sp>
        <p:nvSpPr>
          <p:cNvPr id="86" name="CustomShape 2"/>
          <p:cNvSpPr/>
          <p:nvPr/>
        </p:nvSpPr>
        <p:spPr>
          <a:xfrm>
            <a:off x="3012840" y="72000"/>
            <a:ext cx="3538800" cy="12236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ru-RU" sz="4000" b="1" dirty="0">
                <a:solidFill>
                  <a:srgbClr val="FF0000"/>
                </a:solidFill>
              </a:rPr>
              <a:t>Игровая зона</a:t>
            </a:r>
            <a:endParaRPr dirty="0"/>
          </a:p>
          <a:p>
            <a:r>
              <a:rPr lang="ru-RU" sz="4000" b="1" dirty="0">
                <a:solidFill>
                  <a:srgbClr val="FF0000"/>
                </a:solidFill>
              </a:rPr>
              <a:t>       для </a:t>
            </a:r>
            <a:endParaRPr dirty="0"/>
          </a:p>
        </p:txBody>
      </p:sp>
      <p:sp>
        <p:nvSpPr>
          <p:cNvPr id="87" name="CustomShape 3"/>
          <p:cNvSpPr/>
          <p:nvPr/>
        </p:nvSpPr>
        <p:spPr>
          <a:xfrm>
            <a:off x="1728000" y="1295640"/>
            <a:ext cx="6120000" cy="1300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200" b="1" dirty="0">
                <a:solidFill>
                  <a:srgbClr val="FF0000"/>
                </a:solidFill>
                <a:latin typeface="Constantia"/>
              </a:rPr>
              <a:t>мальчиков            девочек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22733" y="5467992"/>
            <a:ext cx="1676545" cy="13900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4" r="1164" b="50000"/>
          <a:stretch/>
        </p:blipFill>
        <p:spPr>
          <a:xfrm>
            <a:off x="720000" y="1916832"/>
            <a:ext cx="3220673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8" t="886" r="2719" b="54590"/>
          <a:stretch/>
        </p:blipFill>
        <p:spPr>
          <a:xfrm>
            <a:off x="4489596" y="2132856"/>
            <a:ext cx="3528760" cy="2497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C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="">
      <p:transition advTm="6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4607040" y="620688"/>
            <a:ext cx="3456384" cy="2348880"/>
          </a:xfrm>
          <a:prstGeom prst="rect">
            <a:avLst/>
          </a:prstGeom>
        </p:spPr>
        <p:txBody>
          <a:bodyPr lIns="45720" tIns="0" rIns="45720" bIns="0" anchor="b"/>
          <a:lstStyle/>
          <a:p>
            <a:r>
              <a:rPr lang="ru-RU" sz="2300" b="1" dirty="0">
                <a:solidFill>
                  <a:srgbClr val="FF0000"/>
                </a:solidFill>
                <a:latin typeface="Constantia"/>
              </a:rPr>
              <a:t>Вот идет </a:t>
            </a:r>
            <a:r>
              <a:rPr lang="ru-RU" sz="2300" b="1" dirty="0" smtClean="0">
                <a:solidFill>
                  <a:srgbClr val="FF0000"/>
                </a:solidFill>
                <a:latin typeface="Constantia"/>
              </a:rPr>
              <a:t>строительство</a:t>
            </a:r>
            <a:endParaRPr sz="2300" b="1" dirty="0" smtClean="0"/>
          </a:p>
          <a:p>
            <a:r>
              <a:rPr lang="ru-RU" sz="2300" b="1" dirty="0" smtClean="0">
                <a:solidFill>
                  <a:srgbClr val="FF0000"/>
                </a:solidFill>
                <a:latin typeface="Constantia"/>
              </a:rPr>
              <a:t>Строятся дома</a:t>
            </a:r>
            <a:endParaRPr sz="2300" b="1" dirty="0" smtClean="0"/>
          </a:p>
          <a:p>
            <a:r>
              <a:rPr lang="ru-RU" sz="2300" b="1" dirty="0" smtClean="0">
                <a:solidFill>
                  <a:srgbClr val="FF0000"/>
                </a:solidFill>
                <a:latin typeface="Constantia"/>
              </a:rPr>
              <a:t>Вам создадут комфорт, уют</a:t>
            </a:r>
            <a:endParaRPr sz="2300" b="1" dirty="0" smtClean="0"/>
          </a:p>
          <a:p>
            <a:r>
              <a:rPr lang="ru-RU" sz="2300" b="1" dirty="0" smtClean="0">
                <a:solidFill>
                  <a:srgbClr val="FF0000"/>
                </a:solidFill>
                <a:latin typeface="Constantia"/>
              </a:rPr>
              <a:t>строители </a:t>
            </a:r>
            <a:r>
              <a:rPr lang="ru-RU" sz="2300" b="1" dirty="0">
                <a:solidFill>
                  <a:srgbClr val="FF0000"/>
                </a:solidFill>
                <a:latin typeface="Constantia"/>
              </a:rPr>
              <a:t>всегда!</a:t>
            </a:r>
            <a:endParaRPr sz="2300" b="1" dirty="0"/>
          </a:p>
          <a:p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90" name="CustomShape 2"/>
          <p:cNvSpPr/>
          <p:nvPr/>
        </p:nvSpPr>
        <p:spPr>
          <a:xfrm>
            <a:off x="5389200" y="6215040"/>
            <a:ext cx="3427560" cy="69840"/>
          </a:xfrm>
          <a:prstGeom prst="rect">
            <a:avLst/>
          </a:prstGeom>
        </p:spPr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76647" y="4430908"/>
            <a:ext cx="1676545" cy="13900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" t="547" r="-112" b="49705"/>
          <a:stretch/>
        </p:blipFill>
        <p:spPr>
          <a:xfrm>
            <a:off x="474629" y="1000411"/>
            <a:ext cx="3723735" cy="31486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14AC1B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2" t="915" r="140" b="49793"/>
          <a:stretch/>
        </p:blipFill>
        <p:spPr>
          <a:xfrm>
            <a:off x="4499993" y="2969568"/>
            <a:ext cx="3672408" cy="24036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1008000" y="-463680"/>
            <a:ext cx="7183440" cy="1615320"/>
          </a:xfrm>
          <a:prstGeom prst="rect">
            <a:avLst/>
          </a:prstGeom>
        </p:spPr>
        <p:txBody>
          <a:bodyPr lIns="45720" tIns="0" rIns="45720" bIns="0" anchor="b"/>
          <a:lstStyle/>
          <a:p>
            <a:endParaRPr dirty="0"/>
          </a:p>
          <a:p>
            <a:pPr algn="ctr">
              <a:lnSpc>
                <a:spcPct val="100000"/>
              </a:lnSpc>
            </a:pPr>
            <a:r>
              <a:rPr lang="ru-RU" sz="2400" dirty="0">
                <a:solidFill>
                  <a:srgbClr val="FF0000"/>
                </a:solidFill>
                <a:latin typeface="Constantia"/>
              </a:rPr>
              <a:t>Приходите в гости к нам,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400" dirty="0">
                <a:solidFill>
                  <a:srgbClr val="FF0000"/>
                </a:solidFill>
                <a:latin typeface="Constantia"/>
              </a:rPr>
              <a:t>Очень рады мы гостям!</a:t>
            </a:r>
            <a:endParaRPr dirty="0"/>
          </a:p>
          <a:p>
            <a:pPr algn="ctr">
              <a:lnSpc>
                <a:spcPct val="100000"/>
              </a:lnSpc>
            </a:pPr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727" y="5301208"/>
            <a:ext cx="1676545" cy="13900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96710"/>
            <a:ext cx="3591720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721"/>
          <a:stretch/>
        </p:blipFill>
        <p:spPr>
          <a:xfrm>
            <a:off x="4788024" y="1759218"/>
            <a:ext cx="3600400" cy="29178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="">
      <p:transition advTm="6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-2484784" y="460887"/>
            <a:ext cx="7240680" cy="178560"/>
          </a:xfrm>
          <a:prstGeom prst="rect">
            <a:avLst/>
          </a:prstGeom>
        </p:spPr>
      </p:sp>
      <p:sp>
        <p:nvSpPr>
          <p:cNvPr id="2" name="TextBox 1"/>
          <p:cNvSpPr txBox="1"/>
          <p:nvPr/>
        </p:nvSpPr>
        <p:spPr>
          <a:xfrm>
            <a:off x="2699792" y="408614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Музыкальный уголок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5369024"/>
            <a:ext cx="1676545" cy="13900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9" t="423" r="1964" b="50806"/>
          <a:stretch/>
        </p:blipFill>
        <p:spPr>
          <a:xfrm>
            <a:off x="2195736" y="1556792"/>
            <a:ext cx="3816424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415</TotalTime>
  <Words>285</Words>
  <Application>Microsoft Office PowerPoint</Application>
  <PresentationFormat>Экран (4:3)</PresentationFormat>
  <Paragraphs>73</Paragraphs>
  <Slides>20</Slides>
  <Notes>5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Constantia</vt:lpstr>
      <vt:lpstr>Georgia</vt:lpstr>
      <vt:lpstr>Times New Roman</vt:lpstr>
      <vt:lpstr>Trebuchet MS</vt:lpstr>
      <vt:lpstr>Воздушный поток</vt:lpstr>
      <vt:lpstr>МКДОУ детский сад « Радуга » с.Мамонтово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Пользователь</cp:lastModifiedBy>
  <cp:revision>41</cp:revision>
  <dcterms:modified xsi:type="dcterms:W3CDTF">2020-07-29T18:57:16Z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2015645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