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3" r:id="rId15"/>
    <p:sldId id="274" r:id="rId16"/>
    <p:sldId id="275" r:id="rId17"/>
    <p:sldId id="290" r:id="rId18"/>
    <p:sldId id="276" r:id="rId19"/>
    <p:sldId id="277" r:id="rId20"/>
    <p:sldId id="278" r:id="rId21"/>
    <p:sldId id="279" r:id="rId22"/>
    <p:sldId id="280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99FFCC"/>
    <a:srgbClr val="CCFF66"/>
    <a:srgbClr val="99FF33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2048" y="2607047"/>
            <a:ext cx="7772400" cy="1470025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slow" advTm="8455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B3331-6FEC-4AFB-8A63-79D8772CF3D2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E5F0F-1ED3-4AB8-9075-D37D921099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8455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FD879-EA66-40C7-B171-179E4EA66C5C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DDA49-CEED-4EAD-B4D6-1ABC8679E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8455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70441-96A2-4FB4-8867-233D3CF2A761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D78B3-C886-4891-9E1D-158CD1A015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8455">
    <p:circl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15046-592A-478B-928E-A6DBD75D792A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93579-CDF4-4595-AFFB-4B5BA528B9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8455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>
          <a:xfrm>
            <a:off x="468313" y="1556792"/>
            <a:ext cx="8208143" cy="49685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slow" advTm="8455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0"/>
          </p:nvPr>
        </p:nvSpPr>
        <p:spPr>
          <a:xfrm>
            <a:off x="467544" y="1771600"/>
            <a:ext cx="8207375" cy="48977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slow" advTm="8455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AF079-4C50-4037-9682-0495B4EC42DB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CD5B9-B49D-40DA-AFAA-7F7F7D989E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8455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899F1-5433-4C7D-9C27-43784639FE19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28024-812F-441B-A41D-8EFBA64FCB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8455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8B2A1-C48E-4986-A500-94B8B23C829F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A13F6-7CA9-4631-81C6-0B8628568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8455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7C331-F48E-4AEE-A787-6E6E70550D4A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C470D-2B0E-4983-85CE-E80EFE1FAF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8455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9EF02-831F-4D64-908B-6057DEC9EB46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46416-D1A3-45B7-BB23-21785B46F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8455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12BFF-2279-4842-AFEB-251CB0AF0213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485F6-44C1-4493-8EC9-58DE2C103D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8455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BF7735-CA79-45CF-A9AA-86443DBE06F3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1743E4-C3FF-4533-A7E4-5327666F6D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</p:sldLayoutIdLst>
  <p:transition spd="slow" advTm="8455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7"/>
          <p:cNvSpPr>
            <a:spLocks noGrp="1"/>
          </p:cNvSpPr>
          <p:nvPr>
            <p:ph type="ctrTitle"/>
          </p:nvPr>
        </p:nvSpPr>
        <p:spPr>
          <a:xfrm>
            <a:off x="755576" y="2060848"/>
            <a:ext cx="7772400" cy="1470025"/>
          </a:xfrm>
        </p:spPr>
        <p:txBody>
          <a:bodyPr>
            <a:noAutofit/>
          </a:bodyPr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Предметно-развивающая среда 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соответствии 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ФГОС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D:\Людмила\ДЛЯ САЙТА\АНИМАЦИЯ\12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3784047"/>
            <a:ext cx="3857652" cy="3075254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8939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699792" y="0"/>
            <a:ext cx="4032448" cy="1916832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 w="12700">
            <a:solidFill>
              <a:schemeClr val="tx1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ТРЕБОВАНИЯ ФГОС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К  РАЗВИВАЮЩЕЙ ПРЕДМЕТНО-ПРОСТРАНСТВЕННОЙ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СРЕДЕ</a:t>
            </a:r>
          </a:p>
        </p:txBody>
      </p:sp>
      <p:sp>
        <p:nvSpPr>
          <p:cNvPr id="3" name="Полилиния 2"/>
          <p:cNvSpPr/>
          <p:nvPr/>
        </p:nvSpPr>
        <p:spPr>
          <a:xfrm>
            <a:off x="130019" y="1970539"/>
            <a:ext cx="3160946" cy="1446445"/>
          </a:xfrm>
          <a:custGeom>
            <a:avLst/>
            <a:gdLst>
              <a:gd name="connsiteX0" fmla="*/ 0 w 3160946"/>
              <a:gd name="connsiteY0" fmla="*/ 723223 h 1446445"/>
              <a:gd name="connsiteX1" fmla="*/ 1580473 w 3160946"/>
              <a:gd name="connsiteY1" fmla="*/ 0 h 1446445"/>
              <a:gd name="connsiteX2" fmla="*/ 3160946 w 3160946"/>
              <a:gd name="connsiteY2" fmla="*/ 723223 h 1446445"/>
              <a:gd name="connsiteX3" fmla="*/ 1580473 w 3160946"/>
              <a:gd name="connsiteY3" fmla="*/ 1446446 h 1446445"/>
              <a:gd name="connsiteX4" fmla="*/ 0 w 3160946"/>
              <a:gd name="connsiteY4" fmla="*/ 723223 h 1446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0946" h="1446445">
                <a:moveTo>
                  <a:pt x="0" y="723223"/>
                </a:moveTo>
                <a:cubicBezTo>
                  <a:pt x="0" y="323798"/>
                  <a:pt x="707602" y="0"/>
                  <a:pt x="1580473" y="0"/>
                </a:cubicBezTo>
                <a:cubicBezTo>
                  <a:pt x="2453344" y="0"/>
                  <a:pt x="3160946" y="323798"/>
                  <a:pt x="3160946" y="723223"/>
                </a:cubicBezTo>
                <a:cubicBezTo>
                  <a:pt x="3160946" y="1122648"/>
                  <a:pt x="2453344" y="1446446"/>
                  <a:pt x="1580473" y="1446446"/>
                </a:cubicBezTo>
                <a:cubicBezTo>
                  <a:pt x="707602" y="1446446"/>
                  <a:pt x="0" y="1122648"/>
                  <a:pt x="0" y="723223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80690" tIns="229607" rIns="480690" bIns="229607" numCol="1" spcCol="1270" anchor="ctr" anchorCtr="0">
            <a:noAutofit/>
          </a:bodyPr>
          <a:lstStyle/>
          <a:p>
            <a:pPr lvl="0" algn="ctr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kern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ДОСТУПНОСТЬ СРЕДЫ</a:t>
            </a:r>
            <a:endParaRPr lang="ru-RU" sz="1400" b="1" kern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лилиния 3"/>
          <p:cNvSpPr/>
          <p:nvPr/>
        </p:nvSpPr>
        <p:spPr>
          <a:xfrm>
            <a:off x="2987824" y="3212976"/>
            <a:ext cx="3057109" cy="1405002"/>
          </a:xfrm>
          <a:custGeom>
            <a:avLst/>
            <a:gdLst>
              <a:gd name="connsiteX0" fmla="*/ 0 w 3057109"/>
              <a:gd name="connsiteY0" fmla="*/ 702501 h 1405002"/>
              <a:gd name="connsiteX1" fmla="*/ 1528555 w 3057109"/>
              <a:gd name="connsiteY1" fmla="*/ 0 h 1405002"/>
              <a:gd name="connsiteX2" fmla="*/ 3057110 w 3057109"/>
              <a:gd name="connsiteY2" fmla="*/ 702501 h 1405002"/>
              <a:gd name="connsiteX3" fmla="*/ 1528555 w 3057109"/>
              <a:gd name="connsiteY3" fmla="*/ 1405002 h 1405002"/>
              <a:gd name="connsiteX4" fmla="*/ 0 w 3057109"/>
              <a:gd name="connsiteY4" fmla="*/ 702501 h 1405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57109" h="1405002">
                <a:moveTo>
                  <a:pt x="0" y="702501"/>
                </a:moveTo>
                <a:cubicBezTo>
                  <a:pt x="0" y="314520"/>
                  <a:pt x="684357" y="0"/>
                  <a:pt x="1528555" y="0"/>
                </a:cubicBezTo>
                <a:cubicBezTo>
                  <a:pt x="2372753" y="0"/>
                  <a:pt x="3057110" y="314520"/>
                  <a:pt x="3057110" y="702501"/>
                </a:cubicBezTo>
                <a:cubicBezTo>
                  <a:pt x="3057110" y="1090482"/>
                  <a:pt x="2372753" y="1405002"/>
                  <a:pt x="1528555" y="1405002"/>
                </a:cubicBezTo>
                <a:cubicBezTo>
                  <a:pt x="684357" y="1405002"/>
                  <a:pt x="0" y="1090482"/>
                  <a:pt x="0" y="70250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65483" tIns="223538" rIns="465483" bIns="223538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kern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ВАРИАТИВНОСТЬ СРЕДЫ</a:t>
            </a:r>
            <a:endParaRPr lang="ru-RU" sz="1400" b="1" kern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251520" y="4653136"/>
            <a:ext cx="3744416" cy="1509188"/>
          </a:xfrm>
          <a:custGeom>
            <a:avLst/>
            <a:gdLst>
              <a:gd name="connsiteX0" fmla="*/ 0 w 3270700"/>
              <a:gd name="connsiteY0" fmla="*/ 754594 h 1509188"/>
              <a:gd name="connsiteX1" fmla="*/ 1635350 w 3270700"/>
              <a:gd name="connsiteY1" fmla="*/ 0 h 1509188"/>
              <a:gd name="connsiteX2" fmla="*/ 3270700 w 3270700"/>
              <a:gd name="connsiteY2" fmla="*/ 754594 h 1509188"/>
              <a:gd name="connsiteX3" fmla="*/ 1635350 w 3270700"/>
              <a:gd name="connsiteY3" fmla="*/ 1509188 h 1509188"/>
              <a:gd name="connsiteX4" fmla="*/ 0 w 3270700"/>
              <a:gd name="connsiteY4" fmla="*/ 754594 h 1509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0700" h="1509188">
                <a:moveTo>
                  <a:pt x="0" y="754594"/>
                </a:moveTo>
                <a:cubicBezTo>
                  <a:pt x="0" y="337843"/>
                  <a:pt x="732171" y="0"/>
                  <a:pt x="1635350" y="0"/>
                </a:cubicBezTo>
                <a:cubicBezTo>
                  <a:pt x="2538529" y="0"/>
                  <a:pt x="3270700" y="337843"/>
                  <a:pt x="3270700" y="754594"/>
                </a:cubicBezTo>
                <a:cubicBezTo>
                  <a:pt x="3270700" y="1171345"/>
                  <a:pt x="2538529" y="1509188"/>
                  <a:pt x="1635350" y="1509188"/>
                </a:cubicBezTo>
                <a:cubicBezTo>
                  <a:pt x="732171" y="1509188"/>
                  <a:pt x="0" y="1171345"/>
                  <a:pt x="0" y="754594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96763" tIns="238795" rIns="496763" bIns="238795" numCol="1" spcCol="1270" anchor="ctr" anchorCtr="0">
            <a:noAutofit/>
          </a:bodyPr>
          <a:lstStyle/>
          <a:p>
            <a:pPr lvl="0" algn="ctr" defTabSz="622300" rtl="0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kern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ПОЛИФУНКЦИОНАЛЬНОСТЬ МАТЕРИАЛОВ</a:t>
            </a:r>
            <a:endParaRPr lang="ru-RU" sz="1400" b="1" kern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5868144" y="1844824"/>
            <a:ext cx="3092698" cy="1402379"/>
          </a:xfrm>
          <a:custGeom>
            <a:avLst/>
            <a:gdLst>
              <a:gd name="connsiteX0" fmla="*/ 0 w 3092698"/>
              <a:gd name="connsiteY0" fmla="*/ 701190 h 1402379"/>
              <a:gd name="connsiteX1" fmla="*/ 1546349 w 3092698"/>
              <a:gd name="connsiteY1" fmla="*/ 0 h 1402379"/>
              <a:gd name="connsiteX2" fmla="*/ 3092698 w 3092698"/>
              <a:gd name="connsiteY2" fmla="*/ 701190 h 1402379"/>
              <a:gd name="connsiteX3" fmla="*/ 1546349 w 3092698"/>
              <a:gd name="connsiteY3" fmla="*/ 1402380 h 1402379"/>
              <a:gd name="connsiteX4" fmla="*/ 0 w 3092698"/>
              <a:gd name="connsiteY4" fmla="*/ 701190 h 140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2698" h="1402379">
                <a:moveTo>
                  <a:pt x="0" y="701190"/>
                </a:moveTo>
                <a:cubicBezTo>
                  <a:pt x="0" y="313933"/>
                  <a:pt x="692324" y="0"/>
                  <a:pt x="1546349" y="0"/>
                </a:cubicBezTo>
                <a:cubicBezTo>
                  <a:pt x="2400374" y="0"/>
                  <a:pt x="3092698" y="313933"/>
                  <a:pt x="3092698" y="701190"/>
                </a:cubicBezTo>
                <a:cubicBezTo>
                  <a:pt x="3092698" y="1088447"/>
                  <a:pt x="2400374" y="1402380"/>
                  <a:pt x="1546349" y="1402380"/>
                </a:cubicBezTo>
                <a:cubicBezTo>
                  <a:pt x="692324" y="1402380"/>
                  <a:pt x="0" y="1088447"/>
                  <a:pt x="0" y="70119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70695" tIns="223154" rIns="470695" bIns="223154" numCol="1" spcCol="1270" anchor="ctr" anchorCtr="0">
            <a:noAutofit/>
          </a:bodyPr>
          <a:lstStyle/>
          <a:p>
            <a:pPr lvl="0" algn="ctr" defTabSz="622300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kern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БЕЗОПАСНОСТЬ ПРЕДМЕТНО – ПРОСТРАНСТВЕННОЙ СРЕДЫ</a:t>
            </a:r>
            <a:endParaRPr lang="ru-RU" sz="1400" b="1" kern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5724128" y="3933056"/>
            <a:ext cx="3274338" cy="1494808"/>
          </a:xfrm>
          <a:custGeom>
            <a:avLst/>
            <a:gdLst>
              <a:gd name="connsiteX0" fmla="*/ 0 w 3274338"/>
              <a:gd name="connsiteY0" fmla="*/ 747404 h 1494808"/>
              <a:gd name="connsiteX1" fmla="*/ 1637169 w 3274338"/>
              <a:gd name="connsiteY1" fmla="*/ 0 h 1494808"/>
              <a:gd name="connsiteX2" fmla="*/ 3274338 w 3274338"/>
              <a:gd name="connsiteY2" fmla="*/ 747404 h 1494808"/>
              <a:gd name="connsiteX3" fmla="*/ 1637169 w 3274338"/>
              <a:gd name="connsiteY3" fmla="*/ 1494808 h 1494808"/>
              <a:gd name="connsiteX4" fmla="*/ 0 w 3274338"/>
              <a:gd name="connsiteY4" fmla="*/ 747404 h 1494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4338" h="1494808">
                <a:moveTo>
                  <a:pt x="0" y="747404"/>
                </a:moveTo>
                <a:cubicBezTo>
                  <a:pt x="0" y="334624"/>
                  <a:pt x="732986" y="0"/>
                  <a:pt x="1637169" y="0"/>
                </a:cubicBezTo>
                <a:cubicBezTo>
                  <a:pt x="2541352" y="0"/>
                  <a:pt x="3274338" y="334624"/>
                  <a:pt x="3274338" y="747404"/>
                </a:cubicBezTo>
                <a:cubicBezTo>
                  <a:pt x="3274338" y="1160184"/>
                  <a:pt x="2541352" y="1494808"/>
                  <a:pt x="1637169" y="1494808"/>
                </a:cubicBezTo>
                <a:cubicBezTo>
                  <a:pt x="732986" y="1494808"/>
                  <a:pt x="0" y="1160184"/>
                  <a:pt x="0" y="747404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97296" tIns="236690" rIns="497296" bIns="236690" numCol="1" spcCol="1270" anchor="ctr" anchorCtr="0">
            <a:noAutofit/>
          </a:bodyPr>
          <a:lstStyle/>
          <a:p>
            <a:pPr lvl="0" algn="ctr" defTabSz="622300" rtl="0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i="0" kern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ТРАНСФОРМИРУЕМОСТЬ</a:t>
            </a:r>
            <a:r>
              <a:rPr lang="ru-RU" sz="1400" b="1" i="1" kern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0" kern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ПРОСТРАНСТВА</a:t>
            </a:r>
            <a:endParaRPr lang="ru-RU" sz="1400" b="1" i="0" kern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627786" y="1636118"/>
            <a:ext cx="662544" cy="496738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2339752" y="1844824"/>
            <a:ext cx="1584176" cy="2808312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545940" y="1934304"/>
            <a:ext cx="26060" cy="1278672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292080" y="1844824"/>
            <a:ext cx="1368152" cy="216024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141702" y="1636118"/>
            <a:ext cx="374514" cy="352722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8455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62" y="571480"/>
            <a:ext cx="709972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Игровые и развивающие центры (уголки) 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8455">
    <p:circl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857364"/>
            <a:ext cx="350046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художественно-эстетического развития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785794"/>
            <a:ext cx="4025317" cy="5055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Tm="8455">
    <p:circl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66437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Природолюбы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». Экспериментальный уголок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SCN48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071810"/>
            <a:ext cx="4704522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214422"/>
            <a:ext cx="5046658" cy="31992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8455">
    <p:circl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2161" y="260648"/>
            <a:ext cx="79703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Центр патриотического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воспитания и музыкальный центр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143116"/>
            <a:ext cx="571504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Tm="8455">
    <p:circl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N47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3580412"/>
            <a:ext cx="5184576" cy="3277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DSCN48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764704"/>
            <a:ext cx="3701920" cy="2776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SCN48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764704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276165" y="188640"/>
            <a:ext cx="62876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Центр экспериментирования</a:t>
            </a:r>
          </a:p>
        </p:txBody>
      </p:sp>
    </p:spTree>
  </p:cSld>
  <p:clrMapOvr>
    <a:masterClrMapping/>
  </p:clrMapOvr>
  <p:transition spd="slow" advTm="8455">
    <p:circl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857232"/>
            <a:ext cx="34563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Игровой центр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428604"/>
            <a:ext cx="4691087" cy="3518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3070199"/>
            <a:ext cx="4572032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8455">
    <p:circl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4213223" cy="3159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071810"/>
            <a:ext cx="4498975" cy="33742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8455">
    <p:circl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41218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Развивающий центр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857232"/>
            <a:ext cx="428628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57166"/>
            <a:ext cx="3408807" cy="3713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2874" y="4000504"/>
            <a:ext cx="5575270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8455">
    <p:circl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42414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Спортивный центр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303719"/>
            <a:ext cx="6618294" cy="4963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8455"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331640" y="1340768"/>
            <a:ext cx="66247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Развивающая среда – система материальных объектов деятельности ребенка, функционально моделирующая содержание развития его духовного и физического облика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slow" advTm="22433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82501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Центр театра 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ряженья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643050"/>
            <a:ext cx="6689732" cy="5017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8455">
    <p:circl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1369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Предметная среда оказывает на ребенка определенное воздействие уже с первых минут его жизни. 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Важно, чтобы она стала развивающей, т.е. обеспечивала формирование активной самостоятельности ребенка в деятельности. Она создает для ребенка условия творческого, познавательного, эстетического развития.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правильной организации предметно-развивающей среды ребенок чувствует уверенность в себе, стимулирует проявления самостоятельности, творчества</a:t>
            </a:r>
            <a:endParaRPr lang="ru-RU" sz="24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8455">
    <p:circl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5597" y="409524"/>
            <a:ext cx="7931245" cy="59484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8455">
    <p:circl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280920" cy="6563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организации предметно – развивающей среды в дошкольном учреждении важнейшим условием является учет возрастных особенностей и потребностей детей, которые имеют свои отличительные признаки.</a:t>
            </a:r>
          </a:p>
          <a:p>
            <a:pPr>
              <a:lnSpc>
                <a:spcPct val="110000"/>
              </a:lnSpc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Для детей </a:t>
            </a:r>
            <a:r>
              <a:rPr lang="ru-RU" altLang="ru-RU" sz="24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третьего года</a:t>
            </a: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жизни является свободное и большое пространство, где они могут быть в активном движении – лазании, катании. </a:t>
            </a:r>
          </a:p>
          <a:p>
            <a:pPr>
              <a:lnSpc>
                <a:spcPct val="110000"/>
              </a:lnSpc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altLang="ru-RU" sz="24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четвертом году</a:t>
            </a: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жизни ребенку необходим развернутый центр сюжетно-ролевых игр с яркими особенностями атрибутов, дети стремятся быть похожими на взрослых, быть такими же важными и большими.</a:t>
            </a:r>
          </a:p>
          <a:p>
            <a:pPr>
              <a:lnSpc>
                <a:spcPct val="110000"/>
              </a:lnSpc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среднем- старшем</a:t>
            </a: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дошкольном возрасте проявляется потребность в игре со сверстниками, создавать свой мир игры. Кроме того в предметно-развивающей среде должно учитываться формирование психологических новообразований в разные годы жизни. </a:t>
            </a:r>
            <a:endParaRPr lang="ru-RU" altLang="ru-RU" sz="24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8455">
    <p:circl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7992888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менее важным условием является </a:t>
            </a:r>
            <a:r>
              <a:rPr lang="ru-RU" altLang="ru-RU" sz="24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многофункциональность </a:t>
            </a: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предметно-развивающей среды.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всех возрастных группах должно быть уютное место для игры и отдыха детей.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этом содержание предметно-развивающей среды должно периодически обогащаться с ориентацией на поддержание интереса ребенка к предметно-развивающей среде. Так же в каждой группе должны быть созданы </a:t>
            </a:r>
            <a:r>
              <a:rPr lang="ru-RU" altLang="ru-RU" sz="2400" u="sng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специальные зоны для самостоятельного активного целенаправленного действия ребенка</a:t>
            </a: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 всех видах деятельности, содержащие разнообразные материалы для развивающих игр и занятий детей групповых помещений должно отвечать возрастным особенностям и потребностям детей, иметь отличительные признаки</a:t>
            </a:r>
            <a:endParaRPr lang="ru-RU" sz="24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8455">
    <p:circl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7128792" cy="572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endParaRPr lang="ru-RU" altLang="ru-RU" sz="2000" dirty="0" smtClean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30000"/>
              </a:lnSpc>
              <a:buFontTx/>
              <a:buNone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Созданная эстетическая среда вызывает у детей чувство радости,</a:t>
            </a:r>
          </a:p>
          <a:p>
            <a:pPr algn="ctr">
              <a:lnSpc>
                <a:spcPct val="130000"/>
              </a:lnSpc>
              <a:buFontTx/>
              <a:buNone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эмоционально положительное отношение к детскому саду, желание</a:t>
            </a:r>
          </a:p>
          <a:p>
            <a:pPr algn="ctr">
              <a:lnSpc>
                <a:spcPct val="130000"/>
              </a:lnSpc>
              <a:buFontTx/>
              <a:buNone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посещать его, обогащает новыми впечатлениями и знаниями, побуждает к</a:t>
            </a:r>
          </a:p>
          <a:p>
            <a:pPr algn="ctr">
              <a:lnSpc>
                <a:spcPct val="130000"/>
              </a:lnSpc>
              <a:buFontTx/>
              <a:buNone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активной творческой деятельности, способствует интеллектуальному</a:t>
            </a:r>
          </a:p>
          <a:p>
            <a:pPr algn="ctr">
              <a:lnSpc>
                <a:spcPct val="130000"/>
              </a:lnSpc>
              <a:buFontTx/>
              <a:buNone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развитию детей дошкольного возраста.(В.В.Давыдов, </a:t>
            </a:r>
            <a:r>
              <a:rPr lang="ru-RU" altLang="ru-RU" sz="2400" dirty="0" err="1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Л.В.Занков</a:t>
            </a: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lnSpc>
                <a:spcPct val="130000"/>
              </a:lnSpc>
              <a:buFontTx/>
              <a:buNone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А.Н.Леонтьев, </a:t>
            </a:r>
            <a:r>
              <a:rPr lang="ru-RU" altLang="ru-RU" sz="2400" dirty="0" err="1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Д.Б.Эльконин</a:t>
            </a: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altLang="ru-RU" sz="2400" dirty="0" err="1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endParaRPr lang="ru-RU" altLang="ru-RU" sz="24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8455">
    <p:circl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08720"/>
            <a:ext cx="712879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Роль среды в развитии детей</a:t>
            </a:r>
          </a:p>
          <a:p>
            <a:pPr algn="ctr">
              <a:buFontTx/>
              <a:buNone/>
            </a:pPr>
            <a:r>
              <a:rPr lang="ru-RU" alt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прослеживается на примере ее основных функций: </a:t>
            </a:r>
          </a:p>
          <a:p>
            <a:pPr algn="ctr">
              <a:buFontTx/>
              <a:buNone/>
            </a:pPr>
            <a:endParaRPr lang="ru-RU" alt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ru-RU" altLang="ru-RU" sz="32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организующей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altLang="ru-RU" sz="32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воспитательной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altLang="ru-RU" sz="32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развивающей </a:t>
            </a:r>
            <a:endParaRPr lang="ru-RU" altLang="ru-RU" sz="32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8455">
    <p:circl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организующей функции</a:t>
            </a:r>
            <a:r>
              <a:rPr lang="ru-RU" alt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предложить ребенку всевозможный</a:t>
            </a:r>
          </a:p>
          <a:p>
            <a:pPr algn="ctr">
              <a:buFontTx/>
              <a:buNone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 для его активного участия в разных видах деятельности. В</a:t>
            </a:r>
          </a:p>
          <a:p>
            <a:pPr algn="ctr">
              <a:buFontTx/>
              <a:buNone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определенном смысле содержание и вид развивающей среды служат</a:t>
            </a:r>
          </a:p>
          <a:p>
            <a:pPr algn="ctr">
              <a:buFontTx/>
              <a:buNone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толчком для выбора дошкольником того вида самостоятельной</a:t>
            </a:r>
          </a:p>
          <a:p>
            <a:pPr algn="ctr">
              <a:buFontTx/>
              <a:buNone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деятельности, который будет отвечать его предпочтениям,</a:t>
            </a:r>
          </a:p>
          <a:p>
            <a:pPr algn="ctr">
              <a:buFontTx/>
              <a:buNone/>
            </a:pPr>
            <a:r>
              <a:rPr lang="ru-RU" altLang="ru-RU" sz="2400" dirty="0" err="1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потребностямили</a:t>
            </a: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формировать интересы. </a:t>
            </a:r>
            <a:endParaRPr lang="ru-RU" altLang="ru-RU" sz="24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8455">
    <p:circl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endParaRPr lang="ru-RU" alt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 формировании предметно-развивающей среды необходимо: </a:t>
            </a:r>
          </a:p>
          <a:p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избавляться от загромождения пространства </a:t>
            </a:r>
            <a:r>
              <a:rPr lang="ru-RU" altLang="ru-RU" sz="2400" dirty="0" err="1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малофункциональными</a:t>
            </a: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altLang="ru-RU" sz="2400" dirty="0" err="1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несочетаемыми</a:t>
            </a: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друг с другом предметами; </a:t>
            </a:r>
          </a:p>
          <a:p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создать для ребенка три предметных пространства, отвечающих масштабам действий его рук (масштаб "глаз – рука"), роста и предметного мира взрослых (Г.Н. Любимова, С.Л. Новоселова); </a:t>
            </a:r>
          </a:p>
          <a:p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исходить из эргономических требований к жизнедеятельности: антропометрических, физиологических и психологических особенностей обитателя этой среды. </a:t>
            </a:r>
            <a:endParaRPr lang="ru-RU" altLang="ru-RU" sz="24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8455">
    <p:circl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71296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соответствии </a:t>
            </a:r>
            <a:r>
              <a:rPr lang="ru-RU" altLang="ru-RU" sz="24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воспитательной</a:t>
            </a: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функцией наполнение и построение развивающей среды должны быть ориентированы на создание ситуаций, когда дети стоят перед нравственным выбором: уступить или взять себе, поделиться или действовать самому, предложить помощь или пройти мимо проблем сверстника. Среда является центром, где зарождается основа для сотрудничества, положительных взаимоотношений, организованного поведения, бережного отношения. </a:t>
            </a:r>
          </a:p>
          <a:p>
            <a:pPr>
              <a:lnSpc>
                <a:spcPct val="150000"/>
              </a:lnSpc>
            </a:pPr>
            <a:r>
              <a:rPr lang="ru-RU" altLang="ru-RU" sz="24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Развивающая</a:t>
            </a: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функция предполагает, что содержание среды каждой деятельности должно соответствовать "зоне актуального развития" самого слабого и находиться в "зоне ближайшего развития" самого сильного в группе ребенка. </a:t>
            </a:r>
            <a:endParaRPr lang="ru-RU" sz="24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8455"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116632"/>
            <a:ext cx="7416824" cy="651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развивающей предметно-пространственной среде.</a:t>
            </a:r>
          </a:p>
          <a:p>
            <a:pPr>
              <a:lnSpc>
                <a:spcPct val="120000"/>
              </a:lnSpc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Развивающая </a:t>
            </a:r>
            <a:r>
              <a:rPr lang="ru-RU" altLang="ru-RU" sz="2400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предметно-пространственная среда обеспечивает максимальную реализацию образовательного потенциала пространства Организации, Группы, а также территории, прилегающей к Организации или находящейся на небольшом удалении, приспособленной для реализации Программы (далее - участок), материалов, оборудования и инвентаря для развития детей дошкольного возраста в соответствии с особенностями каждого возрастного этапа, охраны и укрепления их здоровья, учета особенностей и коррекции недостатков их развития.</a:t>
            </a:r>
          </a:p>
          <a:p>
            <a:pPr>
              <a:lnSpc>
                <a:spcPct val="80000"/>
              </a:lnSpc>
            </a:pPr>
            <a:endParaRPr lang="ru-RU" altLang="ru-RU" dirty="0"/>
          </a:p>
        </p:txBody>
      </p:sp>
    </p:spTree>
  </p:cSld>
  <p:clrMapOvr>
    <a:masterClrMapping/>
  </p:clrMapOvr>
  <p:transition spd="slow" advTm="6131">
    <p:circl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548680"/>
            <a:ext cx="69847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Успехов в работе!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D:\Людмила\ДЛЯ САЙТА\АНИМАЦИЯ\12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471191"/>
            <a:ext cx="4248472" cy="3386809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8455"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260648"/>
            <a:ext cx="7776864" cy="629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 должна обеспечивать возможность общения и совместной деятельности детей (в том числе детей разного возраста) и взрослых, двигательной активности детей, а также возможности для уединения.</a:t>
            </a:r>
          </a:p>
          <a:p>
            <a:pPr>
              <a:lnSpc>
                <a:spcPct val="120000"/>
              </a:lnSpc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Развивающая предметно-пространственная среда должна обеспечивать:</a:t>
            </a:r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реализацию различных образовательных программ;</a:t>
            </a:r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случае организации инклюзивного образования - необходимые для него условия;</a:t>
            </a:r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учет национально-культурных, климатических условий, в которых осуществляется образовательная деятельность; </a:t>
            </a:r>
          </a:p>
          <a:p>
            <a:pPr marL="285750" indent="-285750">
              <a:lnSpc>
                <a:spcPct val="120000"/>
              </a:lnSpc>
              <a:buFont typeface="Arial" pitchFamily="34" charset="0"/>
              <a:buChar char="•"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учет возрастных особенностей детей.</a:t>
            </a:r>
            <a:endParaRPr lang="ru-RU" altLang="ru-RU" sz="24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6318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41947"/>
            <a:ext cx="8280920" cy="5373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 должна быть содержательно-насыщенной, трансформируемой, полифункциональной, вариативной, доступной и безопасной.</a:t>
            </a:r>
          </a:p>
          <a:p>
            <a:pPr>
              <a:lnSpc>
                <a:spcPct val="130000"/>
              </a:lnSpc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altLang="ru-RU" sz="24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Насыщенность</a:t>
            </a: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среды должна соответствовать возрастным возможностям детей и содержанию Программы.</a:t>
            </a:r>
          </a:p>
          <a:p>
            <a:pPr>
              <a:lnSpc>
                <a:spcPct val="130000"/>
              </a:lnSpc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Образовательное пространство должно быть оснащено средствами обучения и воспитания (в том числе техническими), соответствующими материалами, в том числе расходным игровым, спортивным, оздоровительным оборудованием, инвентарем (в соответствии со спецификой Программы).</a:t>
            </a:r>
            <a:endParaRPr lang="ru-RU" altLang="ru-RU" sz="24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8455"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828092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образовательного пространства и разнообразие материалов, оборудования и инвентаря (в здании и на участке) должны обеспечивать: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игровую, познавательную, исследовательскую и творческую активность всех воспитанников, экспериментирование с доступными детям материалами (в том числе с песком и водой);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двигательную активность, в том числе развитие крупной и мелкой моторики, участие в подвижных играх и соревнованиях;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эмоциональное благополучие детей во взаимодействии с предметно-пространственным окружением;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возможность самовыражения детей.</a:t>
            </a:r>
          </a:p>
          <a:p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детей младенческого и раннего возраста образовательное пространство должно предоставлять необходимые и достаточные возможности для движения, предметной и игровой деятельности с разными материалами.</a:t>
            </a:r>
            <a:endParaRPr lang="ru-RU" altLang="ru-RU" sz="24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8455"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136904" cy="5750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altLang="ru-RU" sz="2400" b="1" dirty="0" err="1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Трансформируемость</a:t>
            </a: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пространства предполагает возможность изменений предметно-пространственной среды в зависимости от образовательной ситуации, в том числе от меняющихся интересов и возможностей детей;</a:t>
            </a:r>
          </a:p>
          <a:p>
            <a:pPr>
              <a:lnSpc>
                <a:spcPct val="110000"/>
              </a:lnSpc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altLang="ru-RU" sz="2400" b="1" dirty="0" err="1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Полифункциональность</a:t>
            </a: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материалов предполагает:</a:t>
            </a:r>
          </a:p>
          <a:p>
            <a:pPr marL="285750" indent="-285750">
              <a:lnSpc>
                <a:spcPct val="110000"/>
              </a:lnSpc>
              <a:buFont typeface="Wingdings" pitchFamily="2" charset="2"/>
              <a:buChar char="v"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возможность разнообразного использования различных составляющих предметной среды, например, детской мебели, матов, мягких модулей, ширм и т.д.; </a:t>
            </a:r>
          </a:p>
          <a:p>
            <a:pPr marL="285750" indent="-285750">
              <a:lnSpc>
                <a:spcPct val="110000"/>
              </a:lnSpc>
              <a:buFont typeface="Wingdings" pitchFamily="2" charset="2"/>
              <a:buChar char="v"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наличие в Организации или Группе полифункциональных (не обладающих жестко закрепленным способом употребления) предметов, в том числе природных материалов, пригодных для использования в разных видах детской активности (в том числе в качестве предметов-заместителей в детской игре).</a:t>
            </a:r>
            <a:endParaRPr lang="ru-RU" altLang="ru-RU" sz="24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8455">
    <p:circl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12968" cy="6075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altLang="ru-RU" sz="24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Вариативность</a:t>
            </a: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среды предполагает: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наличие в Организации или Группе различных пространств (для игры, конструирования, уединения и пр.), а также разнообразных материалов, игр, игрушек и оборудования, обеспечивающих свободный выбор детей; 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периодическую сменяемость игрового материала, появление новых предметов, стимулирующих игровую, двигательную, познавательную и исследовательскую активность детей.</a:t>
            </a:r>
          </a:p>
          <a:p>
            <a:pPr>
              <a:lnSpc>
                <a:spcPct val="90000"/>
              </a:lnSpc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altLang="ru-RU" sz="24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Доступность</a:t>
            </a: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среды предполагает: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доступность для воспитанников, в том числе детей с ограниченными возможностями здоровья и детей-инвалидов, всех помещений, где осуществляется образовательная деятельность;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свободный доступ детей, в том числе детей с ограниченными возможностями здоровья, к играм, игрушкам, материалам, пособиям, обеспечивающим все основные виды детской активности;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исправность и сохранность материалов и оборудования.</a:t>
            </a:r>
            <a:endParaRPr lang="ru-RU" sz="24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8455">
    <p:circl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7992888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ru-RU" altLang="ru-RU" sz="24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Безопасность</a:t>
            </a: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предметно-пространственной среды предполагает соответствие всех ее элементов требованиям по обеспечению надежности и безопасности их использования.</a:t>
            </a:r>
          </a:p>
          <a:p>
            <a:pPr>
              <a:lnSpc>
                <a:spcPct val="130000"/>
              </a:lnSpc>
            </a:pPr>
            <a:r>
              <a:rPr lang="ru-RU" alt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Организация самостоятельно определяет средства обучения, в том числе технические, соответствующие материалы (в том числе расходные), игровое, спортивное, оздоровительное оборудование, инвентарь, необходимые для реализации Программы.</a:t>
            </a:r>
            <a:endParaRPr lang="ru-RU" altLang="ru-RU" sz="24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8455">
    <p:circle/>
  </p:transition>
</p:sld>
</file>

<file path=ppt/theme/theme1.xml><?xml version="1.0" encoding="utf-8"?>
<a:theme xmlns:a="http://schemas.openxmlformats.org/drawingml/2006/main" name="Тема Office">
  <a:themeElements>
    <a:clrScheme name="Другая 40">
      <a:dk1>
        <a:srgbClr val="7030A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1194</Words>
  <Application>Microsoft Office PowerPoint</Application>
  <PresentationFormat>Экран (4:3)</PresentationFormat>
  <Paragraphs>86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Предметно-развивающая среда  в соответствии  с ФГОС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OEM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Наталия</dc:creator>
  <cp:lastModifiedBy>НАСТЯ</cp:lastModifiedBy>
  <cp:revision>117</cp:revision>
  <dcterms:created xsi:type="dcterms:W3CDTF">2011-07-11T16:21:29Z</dcterms:created>
  <dcterms:modified xsi:type="dcterms:W3CDTF">2020-07-29T09:14:58Z</dcterms:modified>
</cp:coreProperties>
</file>