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7" r:id="rId4"/>
    <p:sldId id="274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70DFC-29C9-48D9-9284-F684F00FDBB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B4492-1177-4F32-96B0-5C05FB625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70DFC-29C9-48D9-9284-F684F00FDBB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B4492-1177-4F32-96B0-5C05FB625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70DFC-29C9-48D9-9284-F684F00FDBB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B4492-1177-4F32-96B0-5C05FB625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70DFC-29C9-48D9-9284-F684F00FDBB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B4492-1177-4F32-96B0-5C05FB625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70DFC-29C9-48D9-9284-F684F00FDBB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B4492-1177-4F32-96B0-5C05FB625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70DFC-29C9-48D9-9284-F684F00FDBB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B4492-1177-4F32-96B0-5C05FB625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70DFC-29C9-48D9-9284-F684F00FDBB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B4492-1177-4F32-96B0-5C05FB625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70DFC-29C9-48D9-9284-F684F00FDBB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B4492-1177-4F32-96B0-5C05FB625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70DFC-29C9-48D9-9284-F684F00FDBB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B4492-1177-4F32-96B0-5C05FB625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70DFC-29C9-48D9-9284-F684F00FDBB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B4492-1177-4F32-96B0-5C05FB625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70DFC-29C9-48D9-9284-F684F00FDBB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B4492-1177-4F32-96B0-5C05FB625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70DFC-29C9-48D9-9284-F684F00FDBBE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B4492-1177-4F32-96B0-5C05FB625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0;&#1076;&#1084;&#1080;&#1085;\Desktop\8%20&#1082;&#1083;&#1072;&#1089;&#1089;\&#1089;&#1074;&#1077;&#1090;&#1086;&#1074;&#1099;&#1077;%20&#1103;&#1074;&#1083;&#1077;&#1085;&#1080;&#1103;+\&#1089;&#1086;&#1083;&#1085;&#1077;&#1095;&#1085;&#1086;&#1077;%20&#1079;&#1072;&#1090;&#1084;&#1077;&#1085;&#1080;&#1077;.avi" TargetMode="External"/><Relationship Id="rId5" Type="http://schemas.openxmlformats.org/officeDocument/2006/relationships/slide" Target="slide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&#1040;&#1076;&#1084;&#1080;&#1085;\Desktop\8%20&#1082;&#1083;&#1072;&#1089;&#1089;\&#1089;&#1074;&#1077;&#1090;&#1086;&#1074;&#1099;&#1077;%20&#1103;&#1074;&#1083;&#1077;&#1085;&#1080;&#1103;+\&#1086;&#1090;&#1088;&#1072;&#1078;&#1077;&#1085;&#1080;&#1077;.avi" TargetMode="Externa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slide" Target="slide2.x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&#1040;&#1076;&#1084;&#1080;&#1085;\Desktop\8%20&#1082;&#1083;&#1072;&#1089;&#1089;\&#1089;&#1074;&#1077;&#1090;&#1086;&#1074;&#1099;&#1077;%20&#1103;&#1074;&#1083;&#1077;&#1085;&#1080;&#1103;+\&#1079;&#1077;&#1088;&#1082;&#1072;&#1083;&#1086;.avi" TargetMode="Externa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&#1040;&#1076;&#1084;&#1080;&#1085;\Desktop\8%20&#1082;&#1083;&#1072;&#1089;&#1089;\&#1089;&#1074;&#1077;&#1090;&#1086;&#1074;&#1099;&#1077;%20&#1103;&#1074;&#1083;&#1077;&#1085;&#1080;&#1103;+\&#1089;&#1074;&#1077;&#1095;&#1072;%20&#1074;%20&#1074;&#1086;&#1076;&#1077;.avi" TargetMode="External"/><Relationship Id="rId5" Type="http://schemas.openxmlformats.org/officeDocument/2006/relationships/slide" Target="slide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&#1040;&#1076;&#1084;&#1080;&#1085;\Desktop\8%20&#1082;&#1083;&#1072;&#1089;&#1089;\&#1089;&#1074;&#1077;&#1090;&#1086;&#1074;&#1099;&#1077;%20&#1103;&#1074;&#1083;&#1077;&#1085;&#1080;&#1103;+\&#1083;&#1086;&#1078;&#1082;&#1072;.avi" TargetMode="Externa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&#1040;&#1076;&#1084;&#1080;&#1085;\Desktop\8%20&#1082;&#1083;&#1072;&#1089;&#1089;\&#1089;&#1074;&#1077;&#1090;&#1086;&#1074;&#1099;&#1077;%20&#1103;&#1074;&#1083;&#1077;&#1085;&#1080;&#1103;+\&#1084;&#1086;&#1085;&#1077;&#1090;&#1072;.avi" TargetMode="Externa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&#1040;&#1076;&#1084;&#1080;&#1085;\Desktop\8%20&#1082;&#1083;&#1072;&#1089;&#1089;\&#1089;&#1074;&#1077;&#1090;&#1086;&#1074;&#1099;&#1077;%20&#1103;&#1074;&#1083;&#1077;&#1085;&#1080;&#1103;+\&#1087;&#1088;&#1077;&#1083;&#1086;&#1084;&#1083;&#1077;&#1085;&#1080;&#1077;.avi" TargetMode="Externa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4.gif"/><Relationship Id="rId5" Type="http://schemas.openxmlformats.org/officeDocument/2006/relationships/image" Target="../media/image27.w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slide" Target="slide3.xml"/><Relationship Id="rId7" Type="http://schemas.openxmlformats.org/officeDocument/2006/relationships/slide" Target="slide1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8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0;&#1076;&#1084;&#1080;&#1085;\Desktop\8%20&#1082;&#1083;&#1072;&#1089;&#1089;\&#1089;&#1074;&#1077;&#1090;&#1086;&#1074;&#1099;&#1077;%20&#1103;&#1074;&#1083;&#1077;&#1085;&#1080;&#1103;+\&#1090;&#1077;&#1085;&#1100;.avi" TargetMode="Externa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0;&#1076;&#1084;&#1080;&#1085;\Desktop\8%20&#1082;&#1083;&#1072;&#1089;&#1089;\&#1089;&#1074;&#1077;&#1090;&#1086;&#1074;&#1099;&#1077;%20&#1103;&#1074;&#1083;&#1077;&#1085;&#1080;&#1103;+\&#1083;&#1091;&#1085;&#1085;&#1099;&#1077;%20&#1079;&#1072;&#1090;&#1084;&#1077;&#1085;&#1080;&#1103;.avi" TargetMode="Externa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Картинка 8 из 9776"/>
          <p:cNvPicPr>
            <a:picLocks noChangeAspect="1" noChangeArrowheads="1"/>
          </p:cNvPicPr>
          <p:nvPr/>
        </p:nvPicPr>
        <p:blipFill>
          <a:blip r:embed="rId2" cstate="print">
            <a:lum bright="1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00166" y="1142984"/>
            <a:ext cx="633667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Световые явления</a:t>
            </a:r>
            <a:endParaRPr lang="ru-RU" sz="60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13286" y="2967335"/>
            <a:ext cx="23174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 класс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9256" y="6072206"/>
            <a:ext cx="3714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71670" y="0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Солнечные затмения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солнечное затмение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42844" y="571480"/>
            <a:ext cx="8858312" cy="6143668"/>
          </a:xfrm>
          <a:prstGeom prst="rect">
            <a:avLst/>
          </a:prstGeom>
        </p:spPr>
      </p:pic>
      <p:sp>
        <p:nvSpPr>
          <p:cNvPr id="5" name="Управляющая кнопка: домой 4">
            <a:hlinkClick r:id="rId5" action="ppaction://hlinksldjump" highlightClick="1"/>
          </p:cNvPr>
          <p:cNvSpPr/>
          <p:nvPr/>
        </p:nvSpPr>
        <p:spPr>
          <a:xfrm>
            <a:off x="8643966" y="0"/>
            <a:ext cx="500034" cy="500042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0"/>
            <a:ext cx="54340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Отражение света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отражение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42844" y="857232"/>
            <a:ext cx="8786874" cy="5857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85918" y="357166"/>
            <a:ext cx="54340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Отражение света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428736"/>
            <a:ext cx="85011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Лучи, падающий и отраженный, лежат в одной плоскости с перпендикуляром, проведенным к границе раздела двух сред в точке падения луча.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Угол падения равен углу отражения.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9458" name="Picture 2" descr="Картинка 6 из 5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4071942"/>
            <a:ext cx="5076825" cy="22669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572232" y="4143380"/>
            <a:ext cx="2571768" cy="2286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857224" y="4357694"/>
          <a:ext cx="1928826" cy="114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2" name="Формула" r:id="rId4" imgW="406080" imgH="203040" progId="Equation.3">
                  <p:embed/>
                </p:oleObj>
              </mc:Choice>
              <mc:Fallback>
                <p:oleObj name="Формула" r:id="rId4" imgW="406080" imgH="2030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4357694"/>
                        <a:ext cx="1928826" cy="11430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Управляющая кнопка: домой 7">
            <a:hlinkClick r:id="rId6" action="ppaction://hlinksldjump" highlightClick="1"/>
          </p:cNvPr>
          <p:cNvSpPr/>
          <p:nvPr/>
        </p:nvSpPr>
        <p:spPr>
          <a:xfrm>
            <a:off x="8501090" y="6357958"/>
            <a:ext cx="642910" cy="500042"/>
          </a:xfrm>
          <a:prstGeom prst="actionButtonHom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142852"/>
            <a:ext cx="53769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Плоское зеркало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зеркало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42844" y="928670"/>
            <a:ext cx="8858312" cy="5786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857356" y="0"/>
            <a:ext cx="53769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Плоское зеркало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свеча в воде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42844" y="785794"/>
            <a:ext cx="8858312" cy="5929354"/>
          </a:xfrm>
          <a:prstGeom prst="rect">
            <a:avLst/>
          </a:prstGeom>
        </p:spPr>
      </p:pic>
      <p:sp>
        <p:nvSpPr>
          <p:cNvPr id="5" name="Управляющая кнопка: домой 4">
            <a:hlinkClick r:id="rId5" action="ppaction://hlinksldjump" highlightClick="1"/>
          </p:cNvPr>
          <p:cNvSpPr/>
          <p:nvPr/>
        </p:nvSpPr>
        <p:spPr>
          <a:xfrm>
            <a:off x="8643934" y="0"/>
            <a:ext cx="500066" cy="500042"/>
          </a:xfrm>
          <a:prstGeom prst="actionButtonHom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0"/>
            <a:ext cx="6237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Преломление света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ложка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42844" y="785794"/>
            <a:ext cx="8858312" cy="5857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0"/>
            <a:ext cx="6237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Преломление света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монета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42844" y="785794"/>
            <a:ext cx="8858312" cy="5929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142852"/>
            <a:ext cx="6237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Преломление света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преломление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42844" y="928670"/>
            <a:ext cx="8858312" cy="5786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285728"/>
            <a:ext cx="6237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Преломление света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1785926"/>
            <a:ext cx="77153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Луч падающий, преломленный и перпендикуляр, проведенный к границе раздела двух сред в точке падения луча, лежат в одной плоскости.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Отношение синуса угла падения к синусу угла преломления есть величина постоянная  для двух сред:</a:t>
            </a:r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57158" y="4000504"/>
          <a:ext cx="2214578" cy="142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9" name="Формула" r:id="rId4" imgW="609480" imgH="419040" progId="Equation.3">
                  <p:embed/>
                </p:oleObj>
              </mc:Choice>
              <mc:Fallback>
                <p:oleObj name="Формула" r:id="rId4" imgW="609480" imgH="419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4000504"/>
                        <a:ext cx="2214578" cy="14287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85720" y="4000504"/>
            <a:ext cx="2286016" cy="15001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Картинка 6 из 50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4071942"/>
            <a:ext cx="5076825" cy="226695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14678" y="4143380"/>
            <a:ext cx="2428892" cy="20717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омой 9">
            <a:hlinkClick r:id="rId7" action="ppaction://hlinksldjump" highlightClick="1"/>
          </p:cNvPr>
          <p:cNvSpPr/>
          <p:nvPr/>
        </p:nvSpPr>
        <p:spPr>
          <a:xfrm>
            <a:off x="8429652" y="6286520"/>
            <a:ext cx="714348" cy="571480"/>
          </a:xfrm>
          <a:prstGeom prst="actionButtonHom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Содержание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hlinkClick r:id="rId3" action="ppaction://hlinksldjump"/>
              </a:rPr>
              <a:t>Источники света</a:t>
            </a:r>
            <a:endParaRPr lang="ru-RU" b="1" dirty="0" smtClean="0">
              <a:solidFill>
                <a:srgbClr val="0000FF"/>
              </a:solidFill>
            </a:endParaRPr>
          </a:p>
          <a:p>
            <a:r>
              <a:rPr lang="ru-RU" b="1" dirty="0" smtClean="0">
                <a:solidFill>
                  <a:srgbClr val="0000FF"/>
                </a:solidFill>
                <a:hlinkClick r:id="rId4" action="ppaction://hlinksldjump"/>
              </a:rPr>
              <a:t>Общие понятия</a:t>
            </a:r>
            <a:endParaRPr lang="ru-RU" b="1" dirty="0" smtClean="0">
              <a:solidFill>
                <a:srgbClr val="0000FF"/>
              </a:solidFill>
            </a:endParaRPr>
          </a:p>
          <a:p>
            <a:r>
              <a:rPr lang="ru-RU" b="1" dirty="0" smtClean="0">
                <a:solidFill>
                  <a:srgbClr val="0000FF"/>
                </a:solidFill>
                <a:hlinkClick r:id="rId5" action="ppaction://hlinksldjump"/>
              </a:rPr>
              <a:t>Образование теней</a:t>
            </a:r>
            <a:endParaRPr lang="ru-RU" b="1" dirty="0" smtClean="0">
              <a:solidFill>
                <a:srgbClr val="0000FF"/>
              </a:solidFill>
            </a:endParaRPr>
          </a:p>
          <a:p>
            <a:r>
              <a:rPr lang="ru-RU" b="1" dirty="0" smtClean="0">
                <a:solidFill>
                  <a:srgbClr val="0000FF"/>
                </a:solidFill>
                <a:hlinkClick r:id="rId6" action="ppaction://hlinksldjump"/>
              </a:rPr>
              <a:t>Отражение света</a:t>
            </a:r>
            <a:endParaRPr lang="ru-RU" b="1" dirty="0" smtClean="0">
              <a:solidFill>
                <a:srgbClr val="0000FF"/>
              </a:solidFill>
            </a:endParaRPr>
          </a:p>
          <a:p>
            <a:r>
              <a:rPr lang="ru-RU" b="1" dirty="0" smtClean="0">
                <a:solidFill>
                  <a:srgbClr val="0000FF"/>
                </a:solidFill>
                <a:hlinkClick r:id="rId7" action="ppaction://hlinksldjump"/>
              </a:rPr>
              <a:t>Плоское зеркало</a:t>
            </a:r>
            <a:endParaRPr lang="ru-RU" b="1" dirty="0" smtClean="0">
              <a:solidFill>
                <a:srgbClr val="0000FF"/>
              </a:solidFill>
            </a:endParaRPr>
          </a:p>
          <a:p>
            <a:r>
              <a:rPr lang="ru-RU" b="1" dirty="0" smtClean="0">
                <a:solidFill>
                  <a:srgbClr val="0000FF"/>
                </a:solidFill>
                <a:hlinkClick r:id="rId8" action="ppaction://hlinksldjump"/>
              </a:rPr>
              <a:t>Преломление света</a:t>
            </a:r>
            <a:endParaRPr lang="ru-RU" b="1" dirty="0" smtClean="0">
              <a:solidFill>
                <a:srgbClr val="0000FF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6371" y="357166"/>
            <a:ext cx="568912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Источники света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2316154" y="1530344"/>
            <a:ext cx="2368552" cy="214314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28172" y="3786190"/>
            <a:ext cx="3827586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 action="ppaction://hlinksldjump"/>
              </a:rPr>
              <a:t>естественные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6314" y="3786190"/>
            <a:ext cx="4162230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4" action="ppaction://hlinksldjump"/>
              </a:rPr>
              <a:t>искусственные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13" name="Прямая со стрелкой 12"/>
          <p:cNvCxnSpPr>
            <a:stCxn id="10" idx="2"/>
            <a:endCxn id="11" idx="0"/>
          </p:cNvCxnSpPr>
          <p:nvPr/>
        </p:nvCxnSpPr>
        <p:spPr>
          <a:xfrm rot="16200000" flipH="1">
            <a:off x="4535438" y="1454199"/>
            <a:ext cx="2368552" cy="2295429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" y="285728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Естественные источники света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4338" name="Picture 2" descr="Картинка 2 из 14136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8286808" cy="5000660"/>
          </a:xfrm>
          <a:prstGeom prst="rect">
            <a:avLst/>
          </a:prstGeom>
          <a:noFill/>
        </p:spPr>
      </p:pic>
      <p:pic>
        <p:nvPicPr>
          <p:cNvPr id="11" name="Picture 4" descr="Картинка 18 из 488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428736"/>
            <a:ext cx="8286808" cy="5000660"/>
          </a:xfrm>
          <a:prstGeom prst="rect">
            <a:avLst/>
          </a:prstGeom>
          <a:noFill/>
        </p:spPr>
      </p:pic>
      <p:pic>
        <p:nvPicPr>
          <p:cNvPr id="12" name="Picture 6" descr="Картинка 6 из 22595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428736"/>
            <a:ext cx="8286808" cy="5000660"/>
          </a:xfrm>
          <a:prstGeom prst="rect">
            <a:avLst/>
          </a:prstGeom>
          <a:noFill/>
        </p:spPr>
      </p:pic>
      <p:pic>
        <p:nvPicPr>
          <p:cNvPr id="13" name="Picture 8" descr="Картинка 8 из 116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28596" y="1428736"/>
            <a:ext cx="8286808" cy="5000660"/>
          </a:xfrm>
          <a:prstGeom prst="rect">
            <a:avLst/>
          </a:prstGeom>
          <a:noFill/>
        </p:spPr>
      </p:pic>
      <p:pic>
        <p:nvPicPr>
          <p:cNvPr id="14" name="Picture 10" descr="Картинка 3 из 1263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1428736"/>
            <a:ext cx="8286808" cy="5000660"/>
          </a:xfrm>
          <a:prstGeom prst="rect">
            <a:avLst/>
          </a:prstGeom>
          <a:noFill/>
        </p:spPr>
      </p:pic>
      <p:pic>
        <p:nvPicPr>
          <p:cNvPr id="15" name="Picture 12" descr="Картинка 8 из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1428736"/>
            <a:ext cx="8286808" cy="5000660"/>
          </a:xfrm>
          <a:prstGeom prst="rect">
            <a:avLst/>
          </a:prstGeom>
          <a:noFill/>
        </p:spPr>
      </p:pic>
      <p:pic>
        <p:nvPicPr>
          <p:cNvPr id="16" name="Picture 14" descr="Картинка 14 из 21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596" y="1500174"/>
            <a:ext cx="8286808" cy="5000660"/>
          </a:xfrm>
          <a:prstGeom prst="rect">
            <a:avLst/>
          </a:prstGeom>
          <a:noFill/>
        </p:spPr>
      </p:pic>
      <p:sp>
        <p:nvSpPr>
          <p:cNvPr id="17" name="Управляющая кнопка: домой 16">
            <a:hlinkClick r:id="rId9" action="ppaction://hlinksldjump" highlightClick="1"/>
          </p:cNvPr>
          <p:cNvSpPr/>
          <p:nvPr/>
        </p:nvSpPr>
        <p:spPr>
          <a:xfrm>
            <a:off x="8715404" y="6500834"/>
            <a:ext cx="428596" cy="357166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285728"/>
            <a:ext cx="88583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Искусственные источники</a:t>
            </a:r>
          </a:p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света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6386" name="Picture 2" descr="Картинка 1 из 36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736"/>
            <a:ext cx="3429000" cy="3609975"/>
          </a:xfrm>
          <a:prstGeom prst="rect">
            <a:avLst/>
          </a:prstGeom>
          <a:noFill/>
        </p:spPr>
      </p:pic>
      <p:pic>
        <p:nvPicPr>
          <p:cNvPr id="16388" name="Picture 4" descr="Картинка 17 из 1155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1643050"/>
            <a:ext cx="2643206" cy="3810000"/>
          </a:xfrm>
          <a:prstGeom prst="rect">
            <a:avLst/>
          </a:prstGeom>
          <a:noFill/>
        </p:spPr>
      </p:pic>
      <p:pic>
        <p:nvPicPr>
          <p:cNvPr id="16390" name="Picture 6" descr="Картинка 7 из 16005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1428736"/>
            <a:ext cx="3071802" cy="3810000"/>
          </a:xfrm>
          <a:prstGeom prst="rect">
            <a:avLst/>
          </a:prstGeom>
          <a:noFill/>
        </p:spPr>
      </p:pic>
      <p:pic>
        <p:nvPicPr>
          <p:cNvPr id="16392" name="Picture 8" descr="Картинка 4 из 2545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4572008"/>
            <a:ext cx="2833674" cy="2285992"/>
          </a:xfrm>
          <a:prstGeom prst="rect">
            <a:avLst/>
          </a:prstGeom>
          <a:noFill/>
        </p:spPr>
      </p:pic>
      <p:sp>
        <p:nvSpPr>
          <p:cNvPr id="9" name="Управляющая кнопка: домой 8">
            <a:hlinkClick r:id="rId7" action="ppaction://hlinksldjump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571480"/>
            <a:ext cx="87154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Точечный источник света, это источник света , размеры которого малы, по сравнению с расстоянием до него.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7410" name="Picture 2" descr="Картинка 3 из 488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000240"/>
            <a:ext cx="6357982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500042"/>
            <a:ext cx="87868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Световой луч-это линия, вдоль которой распространяется энергия от источника света.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8434" name="Picture 2" descr="Картинка 15 из 156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857364"/>
            <a:ext cx="5076825" cy="3552826"/>
          </a:xfrm>
          <a:prstGeom prst="rect">
            <a:avLst/>
          </a:prstGeom>
          <a:noFill/>
        </p:spPr>
      </p:pic>
      <p:pic>
        <p:nvPicPr>
          <p:cNvPr id="18436" name="Picture 4" descr="Картинка 17 из 156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857364"/>
            <a:ext cx="4491035" cy="3571900"/>
          </a:xfrm>
          <a:prstGeom prst="rect">
            <a:avLst/>
          </a:prstGeom>
          <a:noFill/>
        </p:spPr>
      </p:pic>
      <p:sp>
        <p:nvSpPr>
          <p:cNvPr id="5" name="Управляющая кнопка: домой 4">
            <a:hlinkClick r:id="rId5" action="ppaction://hlinksldjump" highlightClick="1"/>
          </p:cNvPr>
          <p:cNvSpPr/>
          <p:nvPr/>
        </p:nvSpPr>
        <p:spPr>
          <a:xfrm>
            <a:off x="8643966" y="6429396"/>
            <a:ext cx="500034" cy="428604"/>
          </a:xfrm>
          <a:prstGeom prst="actionButtonHom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В однородной среде свет распространяется прямолинейно.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Доказательством этого является образование теней.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4" name="тень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14348" y="1500174"/>
            <a:ext cx="7715304" cy="5214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14546" y="0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Лунные затмения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лунные затмения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42844" y="571480"/>
            <a:ext cx="8858312" cy="6143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159</Words>
  <Application>Microsoft Office PowerPoint</Application>
  <PresentationFormat>Экран (4:3)</PresentationFormat>
  <Paragraphs>33</Paragraphs>
  <Slides>18</Slides>
  <Notes>0</Notes>
  <HiddenSlides>0</HiddenSlides>
  <MMClips>9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Формула</vt:lpstr>
      <vt:lpstr>Презентация PowerPoint</vt:lpstr>
      <vt:lpstr>Содержание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ГОУ СОШ №83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привет</cp:lastModifiedBy>
  <cp:revision>42</cp:revision>
  <dcterms:created xsi:type="dcterms:W3CDTF">2010-04-13T07:13:55Z</dcterms:created>
  <dcterms:modified xsi:type="dcterms:W3CDTF">2015-05-06T03:07:16Z</dcterms:modified>
</cp:coreProperties>
</file>