
<file path=[Content_Types].xml><?xml version="1.0" encoding="utf-8"?>
<Types xmlns="http://schemas.openxmlformats.org/package/2006/content-types">
  <Default ContentType="image/png" Extension="png"/>
  <Default ContentType="image/jpeg" Extension="jpeg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presentationml.slide+xml" PartName="/ppt/slides/slide17.xml"/>
  <Override ContentType="application/vnd.openxmlformats-officedocument.presentationml.slide+xml" PartName="/ppt/slides/slide18.xml"/>
  <Override ContentType="application/vnd.openxmlformats-officedocument.presentationml.notesMaster+xml" PartName="/ppt/notesMasters/notesMaster1.xml"/>
  <Override ContentType="application/vnd.openxmlformats-officedocument.presentationml.handoutMaster+xml" PartName="/ppt/handoutMasters/handoutMaster1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9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20"/>
  </p:notesMasterIdLst>
  <p:handoutMasterIdLst>
    <p:handoutMasterId r:id="rId21"/>
  </p:handoutMasterIdLst>
  <p:sldIdLst>
    <p:sldId id="256" r:id="rId2"/>
    <p:sldId id="257" r:id="rId3"/>
    <p:sldId id="258" r:id="rId4"/>
    <p:sldId id="260" r:id="rId5"/>
    <p:sldId id="261" r:id="rId6"/>
    <p:sldId id="259" r:id="rId7"/>
    <p:sldId id="262" r:id="rId8"/>
    <p:sldId id="270" r:id="rId9"/>
    <p:sldId id="263" r:id="rId10"/>
    <p:sldId id="269" r:id="rId11"/>
    <p:sldId id="264" r:id="rId12"/>
    <p:sldId id="265" r:id="rId13"/>
    <p:sldId id="271" r:id="rId14"/>
    <p:sldId id="266" r:id="rId15"/>
    <p:sldId id="272" r:id="rId16"/>
    <p:sldId id="273" r:id="rId17"/>
    <p:sldId id="267" r:id="rId18"/>
    <p:sldId id="268" r:id="rId1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50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6103" autoAdjust="0"/>
    <p:restoredTop sz="86311" autoAdjust="0"/>
  </p:normalViewPr>
  <p:slideViewPr>
    <p:cSldViewPr snapToGrid="0">
      <p:cViewPr varScale="1">
        <p:scale>
          <a:sx n="59" d="100"/>
          <a:sy n="59" d="100"/>
        </p:scale>
        <p:origin x="318" y="84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4194"/>
    </p:cViewPr>
  </p:sorterViewPr>
  <p:notesViewPr>
    <p:cSldViewPr snapToGrid="0">
      <p:cViewPr varScale="1">
        <p:scale>
          <a:sx n="35" d="100"/>
          <a:sy n="35" d="100"/>
        </p:scale>
        <p:origin x="2274" y="6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C8D96FB-675C-4A8F-A260-B865126F13B1}" type="datetimeFigureOut">
              <a:rPr lang="ru-RU" smtClean="0"/>
              <a:pPr/>
              <a:t>26.07.2020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21CDCF2-D89A-4B3C-B50A-8282CCC19672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4703486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93CF0DF-3761-43E6-81B5-EBAF29988878}" type="datetimeFigureOut">
              <a:rPr lang="ru-RU" smtClean="0"/>
              <a:pPr/>
              <a:t>26.07.2020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9209839-881A-4373-B8D7-7E4D93FD70E7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042970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209839-881A-4373-B8D7-7E4D93FD70E7}" type="slidenum">
              <a:rPr lang="ru-RU" smtClean="0"/>
              <a:pPr/>
              <a:t>1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1138845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209839-881A-4373-B8D7-7E4D93FD70E7}" type="slidenum">
              <a:rPr lang="ru-RU" smtClean="0"/>
              <a:pPr/>
              <a:t>2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2667436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209839-881A-4373-B8D7-7E4D93FD70E7}" type="slidenum">
              <a:rPr lang="ru-RU" smtClean="0"/>
              <a:pPr/>
              <a:t>3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6893738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209839-881A-4373-B8D7-7E4D93FD70E7}" type="slidenum">
              <a:rPr lang="ru-RU" smtClean="0"/>
              <a:pPr/>
              <a:t>4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5684716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209839-881A-4373-B8D7-7E4D93FD70E7}" type="slidenum">
              <a:rPr lang="ru-RU" smtClean="0"/>
              <a:pPr/>
              <a:t>5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2155599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209839-881A-4373-B8D7-7E4D93FD70E7}" type="slidenum">
              <a:rPr lang="ru-RU" smtClean="0"/>
              <a:pPr/>
              <a:t>8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5704299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209839-881A-4373-B8D7-7E4D93FD70E7}" type="slidenum">
              <a:rPr lang="ru-RU" smtClean="0"/>
              <a:pPr/>
              <a:t>10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789433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209839-881A-4373-B8D7-7E4D93FD70E7}" type="slidenum">
              <a:rPr lang="ru-RU" smtClean="0"/>
              <a:pPr/>
              <a:t>12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4805697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209839-881A-4373-B8D7-7E4D93FD70E7}" type="slidenum">
              <a:rPr lang="ru-RU" smtClean="0"/>
              <a:pPr/>
              <a:t>18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029465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2D782C-992D-42D6-9BFD-F3B13F686D06}" type="datetimeFigureOut">
              <a:rPr lang="ru-RU" smtClean="0"/>
              <a:pPr/>
              <a:t>26.07.2020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E4C974-C000-46F5-9ACB-EFDAFA81AEAB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318041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2D782C-992D-42D6-9BFD-F3B13F686D06}" type="datetimeFigureOut">
              <a:rPr lang="ru-RU" smtClean="0"/>
              <a:pPr/>
              <a:t>26.07.2020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E4C974-C000-46F5-9ACB-EFDAFA81AEAB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558995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2D782C-992D-42D6-9BFD-F3B13F686D06}" type="datetimeFigureOut">
              <a:rPr lang="ru-RU" smtClean="0"/>
              <a:pPr/>
              <a:t>26.07.2020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E4C974-C000-46F5-9ACB-EFDAFA81AEAB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939134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2D782C-992D-42D6-9BFD-F3B13F686D06}" type="datetimeFigureOut">
              <a:rPr lang="ru-RU" smtClean="0"/>
              <a:pPr/>
              <a:t>26.07.2020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E4C974-C000-46F5-9ACB-EFDAFA81AEAB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490404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2D782C-992D-42D6-9BFD-F3B13F686D06}" type="datetimeFigureOut">
              <a:rPr lang="ru-RU" smtClean="0"/>
              <a:pPr/>
              <a:t>26.07.2020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E4C974-C000-46F5-9ACB-EFDAFA81AEAB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221662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2D782C-992D-42D6-9BFD-F3B13F686D06}" type="datetimeFigureOut">
              <a:rPr lang="ru-RU" smtClean="0"/>
              <a:pPr/>
              <a:t>26.07.2020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E4C974-C000-46F5-9ACB-EFDAFA81AEAB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525783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2D782C-992D-42D6-9BFD-F3B13F686D06}" type="datetimeFigureOut">
              <a:rPr lang="ru-RU" smtClean="0"/>
              <a:pPr/>
              <a:t>26.07.2020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E4C974-C000-46F5-9ACB-EFDAFA81AEAB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968026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2D782C-992D-42D6-9BFD-F3B13F686D06}" type="datetimeFigureOut">
              <a:rPr lang="ru-RU" smtClean="0"/>
              <a:pPr/>
              <a:t>26.07.2020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E4C974-C000-46F5-9ACB-EFDAFA81AEAB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352167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2D782C-992D-42D6-9BFD-F3B13F686D06}" type="datetimeFigureOut">
              <a:rPr lang="ru-RU" smtClean="0"/>
              <a:pPr/>
              <a:t>26.07.2020</a:t>
            </a:fld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E4C974-C000-46F5-9ACB-EFDAFA81AEAB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203467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2D782C-992D-42D6-9BFD-F3B13F686D06}" type="datetimeFigureOut">
              <a:rPr lang="ru-RU" smtClean="0"/>
              <a:pPr/>
              <a:t>26.07.2020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E4C974-C000-46F5-9ACB-EFDAFA81AEAB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330672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dirty="0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2D782C-992D-42D6-9BFD-F3B13F686D06}" type="datetimeFigureOut">
              <a:rPr lang="ru-RU" smtClean="0"/>
              <a:pPr/>
              <a:t>26.07.2020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E4C974-C000-46F5-9ACB-EFDAFA81AEAB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735772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2D782C-992D-42D6-9BFD-F3B13F686D06}" type="datetimeFigureOut">
              <a:rPr lang="ru-RU" smtClean="0"/>
              <a:pPr/>
              <a:t>26.07.2020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E4C974-C000-46F5-9ACB-EFDAFA81AEAB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009168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7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0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Рисунок 3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405851" cy="685800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 w="88900" cap="sq">
            <a:solidFill>
              <a:srgbClr val="FF0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1524000" y="130629"/>
            <a:ext cx="9144000" cy="566057"/>
          </a:xfrm>
        </p:spPr>
        <p:txBody>
          <a:bodyPr>
            <a:noAutofit/>
          </a:bodyPr>
          <a:lstStyle/>
          <a:p>
            <a:r>
              <a:rPr lang="ru-RU" sz="3600" dirty="0" smtClean="0">
                <a:solidFill>
                  <a:srgbClr val="00B0F0"/>
                </a:solidFill>
              </a:rPr>
              <a:t>МКДОУ детский сад «Радуга</a:t>
            </a:r>
            <a:r>
              <a:rPr lang="ru-RU" sz="3600" dirty="0" smtClean="0">
                <a:solidFill>
                  <a:srgbClr val="00B0F0"/>
                </a:solidFill>
              </a:rPr>
              <a:t>» с.Мамонтово</a:t>
            </a:r>
            <a:endParaRPr lang="ru-RU" sz="3600" dirty="0">
              <a:solidFill>
                <a:srgbClr val="00B0F0"/>
              </a:solidFill>
            </a:endParaRPr>
          </a:p>
        </p:txBody>
      </p:sp>
      <p:sp>
        <p:nvSpPr>
          <p:cNvPr id="30" name="Подзаголовок 29"/>
          <p:cNvSpPr>
            <a:spLocks noGrp="1"/>
          </p:cNvSpPr>
          <p:nvPr>
            <p:ph type="subTitle" idx="1"/>
          </p:nvPr>
        </p:nvSpPr>
        <p:spPr>
          <a:xfrm>
            <a:off x="827314" y="1715890"/>
            <a:ext cx="11364686" cy="4586939"/>
          </a:xfrm>
        </p:spPr>
        <p:txBody>
          <a:bodyPr>
            <a:normAutofit/>
          </a:bodyPr>
          <a:lstStyle/>
          <a:p>
            <a:r>
              <a:rPr lang="ru-RU" sz="4400" b="1" dirty="0" smtClean="0">
                <a:solidFill>
                  <a:srgbClr val="7030A0"/>
                </a:solidFill>
              </a:rPr>
              <a:t>«Взаимодействие семьи и сада в формировании </a:t>
            </a:r>
          </a:p>
          <a:p>
            <a:r>
              <a:rPr lang="ru-RU" sz="4400" b="1" dirty="0" smtClean="0">
                <a:solidFill>
                  <a:srgbClr val="7030A0"/>
                </a:solidFill>
              </a:rPr>
              <a:t>культуры поведения детей»</a:t>
            </a:r>
          </a:p>
          <a:p>
            <a:endParaRPr lang="ru-RU" sz="4400" dirty="0"/>
          </a:p>
          <a:p>
            <a:pPr algn="just"/>
            <a:r>
              <a:rPr lang="ru-RU" sz="3200" dirty="0" smtClean="0">
                <a:solidFill>
                  <a:srgbClr val="00B0F0"/>
                </a:solidFill>
              </a:rPr>
              <a:t>                   </a:t>
            </a:r>
          </a:p>
          <a:p>
            <a:r>
              <a:rPr lang="ru-RU" sz="3200" dirty="0" smtClean="0">
                <a:solidFill>
                  <a:srgbClr val="00B0F0"/>
                </a:solidFill>
              </a:rPr>
              <a:t>                                     Подготовила</a:t>
            </a:r>
            <a:r>
              <a:rPr lang="ru-RU" sz="3200" dirty="0" smtClean="0">
                <a:solidFill>
                  <a:srgbClr val="00B0F0"/>
                </a:solidFill>
              </a:rPr>
              <a:t>: </a:t>
            </a:r>
            <a:r>
              <a:rPr lang="ru-RU" sz="3200" dirty="0">
                <a:solidFill>
                  <a:srgbClr val="00B0F0"/>
                </a:solidFill>
              </a:rPr>
              <a:t>Макашова </a:t>
            </a:r>
            <a:r>
              <a:rPr lang="ru-RU" sz="3200" dirty="0" smtClean="0">
                <a:solidFill>
                  <a:srgbClr val="00B0F0"/>
                </a:solidFill>
              </a:rPr>
              <a:t>С.Ф.</a:t>
            </a:r>
            <a:endParaRPr lang="ru-RU" sz="3200" dirty="0" smtClean="0">
              <a:solidFill>
                <a:srgbClr val="00B0F0"/>
              </a:solidFill>
            </a:endParaRPr>
          </a:p>
          <a:p>
            <a:r>
              <a:rPr lang="ru-RU" sz="2000" b="1" dirty="0" smtClean="0">
                <a:solidFill>
                  <a:srgbClr val="7030A0"/>
                </a:solidFill>
              </a:rPr>
              <a:t>С.Мамонтово 2018г.</a:t>
            </a:r>
            <a:endParaRPr lang="ru-RU" sz="2000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0319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24" r="2424"/>
          <a:stretch>
            <a:fillRect/>
          </a:stretch>
        </p:blipFill>
        <p:spPr>
          <a:xfrm>
            <a:off x="-135873" y="-471947"/>
            <a:ext cx="12937472" cy="7329947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199"/>
            <a:ext cx="3932237" cy="3810719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00302" y="870154"/>
            <a:ext cx="3932237" cy="3811588"/>
          </a:xfrm>
        </p:spPr>
        <p:txBody>
          <a:bodyPr/>
          <a:lstStyle/>
          <a:p>
            <a:r>
              <a:rPr lang="ru-RU" sz="2400" dirty="0" smtClean="0">
                <a:solidFill>
                  <a:srgbClr val="002060"/>
                </a:solidFill>
              </a:rPr>
              <a:t>.</a:t>
            </a:r>
            <a:r>
              <a:rPr lang="ru-RU" sz="2400" b="1" dirty="0">
                <a:solidFill>
                  <a:srgbClr val="002060"/>
                </a:solidFill>
              </a:rPr>
              <a:t> </a:t>
            </a:r>
            <a:endParaRPr lang="ru-RU" sz="2400" dirty="0">
              <a:solidFill>
                <a:srgbClr val="002060"/>
              </a:solidFill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0746" y="870154"/>
            <a:ext cx="5918827" cy="4067252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00B050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05484" y="352398"/>
            <a:ext cx="5186516" cy="426791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00B050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3197642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717296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360" y="182880"/>
            <a:ext cx="10642600" cy="5201919"/>
          </a:xfrm>
        </p:spPr>
        <p:txBody>
          <a:bodyPr>
            <a:normAutofit/>
          </a:bodyPr>
          <a:lstStyle/>
          <a:p>
            <a:r>
              <a:rPr lang="ru-RU" b="1" dirty="0"/>
              <a:t> </a:t>
            </a:r>
            <a:r>
              <a:rPr lang="ru-RU" b="1" dirty="0" smtClean="0"/>
              <a:t> </a:t>
            </a:r>
            <a:r>
              <a:rPr lang="ru-RU" b="1" dirty="0" smtClean="0">
                <a:solidFill>
                  <a:srgbClr val="002060"/>
                </a:solidFill>
              </a:rPr>
              <a:t>Беседы</a:t>
            </a:r>
            <a:r>
              <a:rPr lang="ru-RU" sz="4000" b="1" dirty="0">
                <a:solidFill>
                  <a:srgbClr val="002060"/>
                </a:solidFill>
              </a:rPr>
              <a:t>. </a:t>
            </a:r>
            <a:r>
              <a:rPr lang="ru-RU" sz="3600" dirty="0">
                <a:solidFill>
                  <a:srgbClr val="002060"/>
                </a:solidFill>
                <a:latin typeface="+mn-lt"/>
              </a:rPr>
              <a:t>Чаще всего предметом бесед могут стать детские страхи, отношение к ребенку сверстников, настроения и вкусы детей, их интересы и потребности. Мы можем порекомендовать такие темы для бесед:</a:t>
            </a:r>
            <a:br>
              <a:rPr lang="ru-RU" sz="3600" dirty="0">
                <a:solidFill>
                  <a:srgbClr val="002060"/>
                </a:solidFill>
                <a:latin typeface="+mn-lt"/>
              </a:rPr>
            </a:br>
            <a:r>
              <a:rPr lang="ru-RU" sz="3600" dirty="0" smtClean="0">
                <a:solidFill>
                  <a:srgbClr val="002060"/>
                </a:solidFill>
                <a:latin typeface="+mn-lt"/>
              </a:rPr>
              <a:t>       Для </a:t>
            </a:r>
            <a:r>
              <a:rPr lang="ru-RU" sz="3600" dirty="0">
                <a:solidFill>
                  <a:srgbClr val="002060"/>
                </a:solidFill>
                <a:latin typeface="+mn-lt"/>
              </a:rPr>
              <a:t>чего нужна </a:t>
            </a:r>
            <a:r>
              <a:rPr lang="ru-RU" sz="3600" dirty="0" smtClean="0">
                <a:solidFill>
                  <a:srgbClr val="002060"/>
                </a:solidFill>
                <a:latin typeface="+mn-lt"/>
              </a:rPr>
              <a:t>культура поведения;</a:t>
            </a:r>
            <a:r>
              <a:rPr lang="ru-RU" sz="3600" dirty="0">
                <a:solidFill>
                  <a:srgbClr val="002060"/>
                </a:solidFill>
                <a:latin typeface="+mn-lt"/>
              </a:rPr>
              <a:t/>
            </a:r>
            <a:br>
              <a:rPr lang="ru-RU" sz="3600" dirty="0">
                <a:solidFill>
                  <a:srgbClr val="002060"/>
                </a:solidFill>
                <a:latin typeface="+mn-lt"/>
              </a:rPr>
            </a:br>
            <a:r>
              <a:rPr lang="ru-RU" sz="3600" dirty="0" smtClean="0">
                <a:solidFill>
                  <a:srgbClr val="002060"/>
                </a:solidFill>
                <a:latin typeface="+mn-lt"/>
              </a:rPr>
              <a:t>       Как </a:t>
            </a:r>
            <a:r>
              <a:rPr lang="ru-RU" sz="3600" dirty="0">
                <a:solidFill>
                  <a:srgbClr val="002060"/>
                </a:solidFill>
                <a:latin typeface="+mn-lt"/>
              </a:rPr>
              <a:t>избежать </a:t>
            </a:r>
            <a:r>
              <a:rPr lang="ru-RU" sz="3600" dirty="0" smtClean="0">
                <a:solidFill>
                  <a:srgbClr val="002060"/>
                </a:solidFill>
                <a:latin typeface="+mn-lt"/>
              </a:rPr>
              <a:t>конфликта;</a:t>
            </a:r>
            <a:r>
              <a:rPr lang="ru-RU" sz="3600" dirty="0">
                <a:solidFill>
                  <a:srgbClr val="002060"/>
                </a:solidFill>
                <a:latin typeface="+mn-lt"/>
              </a:rPr>
              <a:t/>
            </a:r>
            <a:br>
              <a:rPr lang="ru-RU" sz="3600" dirty="0">
                <a:solidFill>
                  <a:srgbClr val="002060"/>
                </a:solidFill>
                <a:latin typeface="+mn-lt"/>
              </a:rPr>
            </a:br>
            <a:r>
              <a:rPr lang="ru-RU" sz="3600" dirty="0" smtClean="0">
                <a:solidFill>
                  <a:srgbClr val="002060"/>
                </a:solidFill>
                <a:latin typeface="+mn-lt"/>
              </a:rPr>
              <a:t>       Культура общения. </a:t>
            </a:r>
            <a:endParaRPr lang="ru-RU" sz="3600" dirty="0">
              <a:solidFill>
                <a:srgbClr val="002060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532699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2760" y="730885"/>
            <a:ext cx="10515600" cy="4206875"/>
          </a:xfrm>
        </p:spPr>
        <p:txBody>
          <a:bodyPr>
            <a:normAutofit/>
          </a:bodyPr>
          <a:lstStyle/>
          <a:p>
            <a:r>
              <a:rPr lang="ru-RU" b="1" dirty="0"/>
              <a:t> </a:t>
            </a:r>
            <a:r>
              <a:rPr lang="ru-RU" b="1" dirty="0">
                <a:solidFill>
                  <a:srgbClr val="002060"/>
                </a:solidFill>
              </a:rPr>
              <a:t>Индивидуальные и групповые </a:t>
            </a:r>
            <a:r>
              <a:rPr lang="ru-RU" b="1" dirty="0" smtClean="0">
                <a:solidFill>
                  <a:srgbClr val="002060"/>
                </a:solidFill>
              </a:rPr>
              <a:t>. </a:t>
            </a:r>
            <a:r>
              <a:rPr lang="ru-RU" sz="3600" dirty="0" smtClean="0">
                <a:solidFill>
                  <a:srgbClr val="002060"/>
                </a:solidFill>
                <a:latin typeface="+mn-lt"/>
              </a:rPr>
              <a:t>На групповые </a:t>
            </a:r>
            <a:r>
              <a:rPr lang="ru-RU" sz="3600" dirty="0">
                <a:solidFill>
                  <a:srgbClr val="002060"/>
                </a:solidFill>
                <a:latin typeface="+mn-lt"/>
              </a:rPr>
              <a:t>консультации можно приглашать родителей разных групп, имеющих одинаковые проблемы. Целями консультации являются усвоение родителями определенных знаний, умений; помощь им в разрешении проблемных вопросов.</a:t>
            </a:r>
          </a:p>
        </p:txBody>
      </p:sp>
    </p:spTree>
    <p:extLst>
      <p:ext uri="{BB962C8B-B14F-4D97-AF65-F5344CB8AC3E}">
        <p14:creationId xmlns:p14="http://schemas.microsoft.com/office/powerpoint/2010/main" val="894897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24" r="2424"/>
          <a:stretch>
            <a:fillRect/>
          </a:stretch>
        </p:blipFill>
        <p:spPr>
          <a:xfrm>
            <a:off x="39329" y="147484"/>
            <a:ext cx="12152671" cy="7270955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1312606"/>
            <a:ext cx="6785128" cy="3561019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8800" y="147484"/>
            <a:ext cx="7846141" cy="535366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00B050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3852544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778913"/>
          </a:xfrm>
          <a:prstGeom prst="rect">
            <a:avLst/>
          </a:prstGeom>
        </p:spPr>
      </p:pic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4800" y="1"/>
            <a:ext cx="11887200" cy="6014719"/>
          </a:xfrm>
        </p:spPr>
        <p:txBody>
          <a:bodyPr>
            <a:no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   </a:t>
            </a:r>
            <a:r>
              <a:rPr lang="ru-RU" sz="4000" b="1" dirty="0" smtClean="0">
                <a:solidFill>
                  <a:srgbClr val="002060"/>
                </a:solidFill>
              </a:rPr>
              <a:t>Совместная </a:t>
            </a:r>
            <a:r>
              <a:rPr lang="ru-RU" sz="4000" b="1" dirty="0">
                <a:solidFill>
                  <a:srgbClr val="002060"/>
                </a:solidFill>
              </a:rPr>
              <a:t>деятельность</a:t>
            </a:r>
            <a:r>
              <a:rPr lang="ru-RU" sz="4000" dirty="0">
                <a:solidFill>
                  <a:srgbClr val="002060"/>
                </a:solidFill>
              </a:rPr>
              <a:t>.</a:t>
            </a:r>
            <a:r>
              <a:rPr lang="ru-RU" sz="3600" b="1" dirty="0">
                <a:solidFill>
                  <a:srgbClr val="0070C0"/>
                </a:solidFill>
              </a:rPr>
              <a:t> </a:t>
            </a:r>
            <a:r>
              <a:rPr lang="ru-RU" sz="3600" dirty="0" smtClean="0">
                <a:solidFill>
                  <a:srgbClr val="002060"/>
                </a:solidFill>
              </a:rPr>
              <a:t>Можно организовать разнообразные виды совместной деятельности детей, родителей и педагогов. Опыт организации такой работы с родителями показывает эффективность и результативность в формировании культуры поведения.</a:t>
            </a:r>
          </a:p>
          <a:p>
            <a:r>
              <a:rPr lang="ru-RU" sz="3600" dirty="0" smtClean="0">
                <a:solidFill>
                  <a:srgbClr val="002060"/>
                </a:solidFill>
              </a:rPr>
              <a:t>Тематика: </a:t>
            </a:r>
          </a:p>
          <a:p>
            <a:r>
              <a:rPr lang="ru-RU" sz="3600" dirty="0" smtClean="0">
                <a:solidFill>
                  <a:srgbClr val="002060"/>
                </a:solidFill>
              </a:rPr>
              <a:t>участие родителей в подготовке к праздникам;</a:t>
            </a:r>
          </a:p>
          <a:p>
            <a:pPr lvl="0"/>
            <a:r>
              <a:rPr lang="ru-RU" sz="3600" dirty="0" smtClean="0">
                <a:solidFill>
                  <a:srgbClr val="002060"/>
                </a:solidFill>
              </a:rPr>
              <a:t>постановка общих спектаклей;</a:t>
            </a:r>
          </a:p>
          <a:p>
            <a:pPr lvl="0"/>
            <a:r>
              <a:rPr lang="ru-RU" sz="3600" dirty="0" smtClean="0">
                <a:solidFill>
                  <a:srgbClr val="002060"/>
                </a:solidFill>
              </a:rPr>
              <a:t>выставки детских работ с участием родителей;</a:t>
            </a:r>
          </a:p>
          <a:p>
            <a:endParaRPr lang="ru-RU" sz="36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8136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16367" y="294968"/>
            <a:ext cx="4830508" cy="412954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00B0F0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669" y="1068388"/>
            <a:ext cx="5143910" cy="4133235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00B0F0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554545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483" y="0"/>
            <a:ext cx="12688611" cy="7043382"/>
          </a:xfrm>
          <a:ln>
            <a:solidFill>
              <a:srgbClr val="0070C0"/>
            </a:solidFill>
          </a:ln>
        </p:spPr>
      </p:pic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8" name="Объект 7"/>
          <p:cNvPicPr>
            <a:picLocks noGrp="1" noChangeAspect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9788" y="772703"/>
            <a:ext cx="3961518" cy="485221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0070C0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29761" y="636821"/>
            <a:ext cx="6268065" cy="4542503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0070C0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2624553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4160" y="182881"/>
            <a:ext cx="11089640" cy="5059680"/>
          </a:xfrm>
        </p:spPr>
        <p:txBody>
          <a:bodyPr>
            <a:normAutofit fontScale="90000"/>
          </a:bodyPr>
          <a:lstStyle/>
          <a:p>
            <a:pPr lvl="0"/>
            <a:r>
              <a:rPr lang="ru-RU" dirty="0"/>
              <a:t/>
            </a:r>
            <a:br>
              <a:rPr lang="ru-RU" dirty="0"/>
            </a:br>
            <a:r>
              <a:rPr lang="ru-RU" b="1" dirty="0">
                <a:solidFill>
                  <a:srgbClr val="002060"/>
                </a:solidFill>
                <a:latin typeface="+mn-lt"/>
              </a:rPr>
              <a:t>   </a:t>
            </a:r>
            <a:r>
              <a:rPr lang="ru-RU" b="1" dirty="0" smtClean="0">
                <a:solidFill>
                  <a:srgbClr val="002060"/>
                </a:solidFill>
                <a:latin typeface="+mn-lt"/>
              </a:rPr>
              <a:t> </a:t>
            </a:r>
            <a:r>
              <a:rPr lang="ru-RU" b="1" dirty="0">
                <a:solidFill>
                  <a:srgbClr val="002060"/>
                </a:solidFill>
                <a:latin typeface="+mn-lt"/>
              </a:rPr>
              <a:t>Тренинги.</a:t>
            </a:r>
            <a:r>
              <a:rPr lang="ru-RU" dirty="0">
                <a:solidFill>
                  <a:srgbClr val="0070C0"/>
                </a:solidFill>
                <a:latin typeface="+mn-lt"/>
              </a:rPr>
              <a:t> </a:t>
            </a:r>
            <a:r>
              <a:rPr lang="ru-RU" sz="4000" dirty="0">
                <a:solidFill>
                  <a:srgbClr val="002060"/>
                </a:solidFill>
                <a:latin typeface="+mn-lt"/>
              </a:rPr>
              <a:t>Новая и эффективная форма работы с родителями. Предложение родителям вместе обсудить какую-либо ситуацию.</a:t>
            </a:r>
            <a:br>
              <a:rPr lang="ru-RU" sz="4000" dirty="0">
                <a:solidFill>
                  <a:srgbClr val="002060"/>
                </a:solidFill>
                <a:latin typeface="+mn-lt"/>
              </a:rPr>
            </a:br>
            <a:r>
              <a:rPr lang="ru-RU" sz="4000" dirty="0">
                <a:solidFill>
                  <a:srgbClr val="002060"/>
                </a:solidFill>
                <a:latin typeface="+mn-lt"/>
              </a:rPr>
              <a:t>Тематика:</a:t>
            </a:r>
            <a:br>
              <a:rPr lang="ru-RU" sz="4000" dirty="0">
                <a:solidFill>
                  <a:srgbClr val="002060"/>
                </a:solidFill>
                <a:latin typeface="+mn-lt"/>
              </a:rPr>
            </a:br>
            <a:r>
              <a:rPr lang="ru-RU" sz="4000" dirty="0">
                <a:solidFill>
                  <a:srgbClr val="002060"/>
                </a:solidFill>
                <a:latin typeface="+mn-lt"/>
              </a:rPr>
              <a:t>Ваш ребенок иногда не убирает за собой игрушки.</a:t>
            </a:r>
            <a:br>
              <a:rPr lang="ru-RU" sz="4000" dirty="0">
                <a:solidFill>
                  <a:srgbClr val="002060"/>
                </a:solidFill>
                <a:latin typeface="+mn-lt"/>
              </a:rPr>
            </a:br>
            <a:r>
              <a:rPr lang="ru-RU" sz="4000" dirty="0">
                <a:solidFill>
                  <a:srgbClr val="002060"/>
                </a:solidFill>
                <a:latin typeface="+mn-lt"/>
              </a:rPr>
              <a:t>Игрушки в жизни ребенка.</a:t>
            </a:r>
            <a:br>
              <a:rPr lang="ru-RU" sz="4000" dirty="0">
                <a:solidFill>
                  <a:srgbClr val="002060"/>
                </a:solidFill>
                <a:latin typeface="+mn-lt"/>
              </a:rPr>
            </a:br>
            <a:r>
              <a:rPr lang="ru-RU" sz="4000" dirty="0">
                <a:solidFill>
                  <a:srgbClr val="002060"/>
                </a:solidFill>
                <a:latin typeface="+mn-lt"/>
              </a:rPr>
              <a:t>Экспонирование семейных фотографий.</a:t>
            </a:r>
            <a:br>
              <a:rPr lang="ru-RU" sz="4000" dirty="0">
                <a:solidFill>
                  <a:srgbClr val="002060"/>
                </a:solidFill>
                <a:latin typeface="+mn-lt"/>
              </a:rPr>
            </a:br>
            <a:endParaRPr lang="ru-RU" sz="4000" dirty="0">
              <a:solidFill>
                <a:srgbClr val="002060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660444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4224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497" y="-88490"/>
            <a:ext cx="12192000" cy="527992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sz="4000" dirty="0" smtClean="0"/>
              <a:t>    </a:t>
            </a:r>
            <a:br>
              <a:rPr lang="ru-RU" sz="4000" dirty="0" smtClean="0"/>
            </a:br>
            <a:r>
              <a:rPr lang="ru-RU" sz="4000" dirty="0" smtClean="0"/>
              <a:t>   </a:t>
            </a:r>
            <a:r>
              <a:rPr lang="ru-RU" sz="3600" dirty="0" smtClean="0">
                <a:solidFill>
                  <a:srgbClr val="002060"/>
                </a:solidFill>
                <a:latin typeface="+mn-lt"/>
              </a:rPr>
              <a:t>В </a:t>
            </a:r>
            <a:r>
              <a:rPr lang="ru-RU" sz="3600" dirty="0">
                <a:solidFill>
                  <a:srgbClr val="002060"/>
                </a:solidFill>
                <a:latin typeface="+mn-lt"/>
              </a:rPr>
              <a:t>процессе работы с родителями педагог достигает единства в решении воспитательных задач, в использовании средств, методов влияния на детей и оказание большой помощи в формировании культуры поведения у дошкольников. Показателями эффективности проведенной работы будет повышение активности родителей в обсуждении вопросов воспитания в беседах, многочисленные их вопросы к педагогу, обсуждение примеров из собственного опыта, потребность в индивидуальных консультациях, а в итоге – положительные результаты в формировании культуры поведения и морального облика ребенка.</a:t>
            </a:r>
            <a:r>
              <a:rPr lang="ru-RU" sz="3600" dirty="0">
                <a:solidFill>
                  <a:srgbClr val="0070C0"/>
                </a:solidFill>
                <a:latin typeface="+mn-lt"/>
              </a:rPr>
              <a:t/>
            </a:r>
            <a:br>
              <a:rPr lang="ru-RU" sz="3600" dirty="0">
                <a:solidFill>
                  <a:srgbClr val="0070C0"/>
                </a:solidFill>
                <a:latin typeface="+mn-lt"/>
              </a:rPr>
            </a:br>
            <a:r>
              <a:rPr lang="ru-RU" dirty="0"/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296413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212"/>
            <a:ext cx="12192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5547360"/>
          </a:xfrm>
          <a:ln>
            <a:solidFill>
              <a:srgbClr val="FF5050"/>
            </a:solidFill>
          </a:ln>
        </p:spPr>
        <p:txBody>
          <a:bodyPr>
            <a:norm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solidFill>
                  <a:srgbClr val="002060"/>
                </a:solidFill>
              </a:rPr>
              <a:t>  </a:t>
            </a:r>
            <a:r>
              <a:rPr lang="ru-RU" sz="3600" dirty="0" smtClean="0">
                <a:solidFill>
                  <a:srgbClr val="002060"/>
                </a:solidFill>
                <a:latin typeface="+mn-lt"/>
              </a:rPr>
              <a:t>Формирование </a:t>
            </a:r>
            <a:r>
              <a:rPr lang="ru-RU" sz="3600" dirty="0">
                <a:solidFill>
                  <a:srgbClr val="002060"/>
                </a:solidFill>
                <a:latin typeface="+mn-lt"/>
              </a:rPr>
              <a:t>культуры поведения – одна из актуальных и сложнейших проблем, которая должна решаться сегодня всеми, кто имеет отношение к детям. То, что мы заложим в душу ребенка сейчас, проявится позднее, станет его и нашей жизнью. Сегодня мы говорим о необходимости возрождения в обществе культуры поведения, что непосредственно связано с </a:t>
            </a:r>
            <a:r>
              <a:rPr lang="ru-RU" sz="3600" dirty="0" smtClean="0">
                <a:solidFill>
                  <a:srgbClr val="002060"/>
                </a:solidFill>
                <a:latin typeface="+mn-lt"/>
              </a:rPr>
              <a:t>развитием </a:t>
            </a:r>
            <a:r>
              <a:rPr lang="ru-RU" sz="3600" dirty="0">
                <a:solidFill>
                  <a:srgbClr val="002060"/>
                </a:solidFill>
                <a:latin typeface="+mn-lt"/>
              </a:rPr>
              <a:t>и воспитанием ребенка до школы</a:t>
            </a:r>
            <a:r>
              <a:rPr lang="ru-RU" sz="3600" dirty="0" smtClean="0">
                <a:solidFill>
                  <a:srgbClr val="002060"/>
                </a:solidFill>
              </a:rPr>
              <a:t>.</a:t>
            </a:r>
            <a:endParaRPr lang="ru-RU" sz="36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6317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415520" cy="6858000"/>
          </a:xfrm>
          <a:prstGeom prst="rect">
            <a:avLst/>
          </a:prstGeom>
          <a:solidFill>
            <a:schemeClr val="accent2">
              <a:lumMod val="40000"/>
              <a:lumOff val="60000"/>
              <a:alpha val="95000"/>
            </a:schemeClr>
          </a:solidFill>
          <a:ln>
            <a:solidFill>
              <a:schemeClr val="bg1"/>
            </a:solidFill>
          </a:ln>
          <a:effectLst>
            <a:softEdge rad="381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6477" y="548005"/>
            <a:ext cx="11332743" cy="5060315"/>
          </a:xfrm>
        </p:spPr>
        <p:txBody>
          <a:bodyPr>
            <a:normAutofit/>
          </a:bodyPr>
          <a:lstStyle/>
          <a:p>
            <a:r>
              <a:rPr lang="ru-RU" sz="3600" dirty="0" smtClean="0">
                <a:solidFill>
                  <a:srgbClr val="002060"/>
                </a:solidFill>
              </a:rPr>
              <a:t>     </a:t>
            </a:r>
            <a:r>
              <a:rPr lang="ru-RU" sz="3600" dirty="0">
                <a:solidFill>
                  <a:srgbClr val="002060"/>
                </a:solidFill>
                <a:latin typeface="+mn-lt"/>
              </a:rPr>
              <a:t>В детском саду для этого немало возможностей. В процессе повседневного общения со сверстниками </a:t>
            </a:r>
            <a:r>
              <a:rPr lang="ru-RU" sz="3600" dirty="0" smtClean="0">
                <a:solidFill>
                  <a:srgbClr val="002060"/>
                </a:solidFill>
                <a:latin typeface="+mn-lt"/>
              </a:rPr>
              <a:t>     дети </a:t>
            </a:r>
            <a:r>
              <a:rPr lang="ru-RU" sz="3600" dirty="0">
                <a:solidFill>
                  <a:srgbClr val="002060"/>
                </a:solidFill>
                <a:latin typeface="+mn-lt"/>
              </a:rPr>
              <a:t>учатся жить в коллективе, овладевают на практике моральными нормами поведения, которые помогают регулировать отношения с окружающими. Чем младше ребенок, тем большее влияние можно оказать на его чувства и поведение</a:t>
            </a:r>
            <a:r>
              <a:rPr lang="ru-RU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272504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7999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539" y="548640"/>
            <a:ext cx="12145618" cy="1605280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</a:rPr>
              <a:t>Для </a:t>
            </a:r>
            <a:r>
              <a:rPr lang="ru-RU" sz="3600" b="1" dirty="0">
                <a:solidFill>
                  <a:srgbClr val="002060"/>
                </a:solidFill>
              </a:rPr>
              <a:t>развития личности ребенка, формирования культуры поведения, требуется соблюдение таких принципов как: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87087" y="2438401"/>
            <a:ext cx="11312434" cy="33861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lnSpc>
                <a:spcPct val="107000"/>
              </a:lnSpc>
              <a:spcAft>
                <a:spcPts val="675"/>
              </a:spcAft>
              <a:buFont typeface="Arial" panose="020B0604020202020204" pitchFamily="34" charset="0"/>
              <a:buChar char="•"/>
            </a:pPr>
            <a:r>
              <a:rPr lang="ru-RU" sz="3600" dirty="0" smtClean="0">
                <a:solidFill>
                  <a:srgbClr val="00206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Опора </a:t>
            </a:r>
            <a:r>
              <a:rPr lang="ru-RU" sz="3600" dirty="0">
                <a:solidFill>
                  <a:srgbClr val="00206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на положительное.</a:t>
            </a:r>
            <a:endParaRPr lang="ru-RU" sz="3600" dirty="0" smtClean="0">
              <a:solidFill>
                <a:srgbClr val="002060"/>
              </a:solidFill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indent="-457200">
              <a:lnSpc>
                <a:spcPct val="107000"/>
              </a:lnSpc>
              <a:spcAft>
                <a:spcPts val="675"/>
              </a:spcAft>
              <a:buFont typeface="Arial" panose="020B0604020202020204" pitchFamily="34" charset="0"/>
              <a:buChar char="•"/>
            </a:pPr>
            <a:r>
              <a:rPr lang="ru-RU" sz="3600" dirty="0">
                <a:solidFill>
                  <a:srgbClr val="00206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Гуманизация воспитательного процесса.</a:t>
            </a:r>
            <a:endParaRPr lang="ru-RU" sz="3600" dirty="0" smtClean="0">
              <a:solidFill>
                <a:srgbClr val="002060"/>
              </a:solidFill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indent="-457200">
              <a:lnSpc>
                <a:spcPct val="107000"/>
              </a:lnSpc>
              <a:spcAft>
                <a:spcPts val="675"/>
              </a:spcAft>
              <a:buFont typeface="Arial" panose="020B0604020202020204" pitchFamily="34" charset="0"/>
              <a:buChar char="•"/>
            </a:pPr>
            <a:r>
              <a:rPr lang="ru-RU" sz="3600" dirty="0">
                <a:solidFill>
                  <a:srgbClr val="00206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Личностно деятельный подход.</a:t>
            </a:r>
            <a:endParaRPr lang="ru-RU" sz="3600" dirty="0" smtClean="0">
              <a:solidFill>
                <a:srgbClr val="002060"/>
              </a:solidFill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indent="-457200">
              <a:lnSpc>
                <a:spcPct val="107000"/>
              </a:lnSpc>
              <a:spcAft>
                <a:spcPts val="675"/>
              </a:spcAft>
              <a:buFont typeface="Arial" panose="020B0604020202020204" pitchFamily="34" charset="0"/>
              <a:buChar char="•"/>
            </a:pPr>
            <a:r>
              <a:rPr lang="ru-RU" sz="3600" dirty="0" smtClean="0">
                <a:solidFill>
                  <a:srgbClr val="00206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Системность.</a:t>
            </a:r>
            <a:endParaRPr lang="ru-RU" sz="3600" dirty="0" smtClean="0">
              <a:solidFill>
                <a:srgbClr val="002060"/>
              </a:solidFill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indent="-457200">
              <a:lnSpc>
                <a:spcPct val="107000"/>
              </a:lnSpc>
              <a:spcAft>
                <a:spcPts val="675"/>
              </a:spcAft>
              <a:buFont typeface="Arial" panose="020B0604020202020204" pitchFamily="34" charset="0"/>
              <a:buChar char="•"/>
            </a:pPr>
            <a:r>
              <a:rPr lang="ru-RU" sz="3600" dirty="0" smtClean="0">
                <a:solidFill>
                  <a:srgbClr val="00206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Единство </a:t>
            </a:r>
            <a:r>
              <a:rPr lang="ru-RU" sz="3600" dirty="0">
                <a:solidFill>
                  <a:srgbClr val="00206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воспитательных воздействий</a:t>
            </a:r>
            <a:r>
              <a:rPr lang="ru-RU" sz="3600" dirty="0">
                <a:solidFill>
                  <a:srgbClr val="0070C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3600" dirty="0">
              <a:solidFill>
                <a:srgbClr val="0070C0"/>
              </a:solidFill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5233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67690" y="409258"/>
            <a:ext cx="10515600" cy="2852737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0" y="991619"/>
            <a:ext cx="11347450" cy="4668952"/>
          </a:xfrm>
        </p:spPr>
        <p:txBody>
          <a:bodyPr>
            <a:normAutofit fontScale="70000" lnSpcReduction="20000"/>
          </a:bodyPr>
          <a:lstStyle/>
          <a:p>
            <a:pPr lvl="0"/>
            <a:endParaRPr lang="ru-RU" dirty="0" smtClean="0"/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ru-RU" sz="5000" dirty="0" smtClean="0">
                <a:solidFill>
                  <a:srgbClr val="002060"/>
                </a:solidFill>
              </a:rPr>
              <a:t>формировать </a:t>
            </a:r>
            <a:r>
              <a:rPr lang="ru-RU" sz="5000" dirty="0">
                <a:solidFill>
                  <a:srgbClr val="002060"/>
                </a:solidFill>
              </a:rPr>
              <a:t>навыки культуры поведения в повседневной жизни;</a:t>
            </a: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ru-RU" sz="5000" dirty="0">
                <a:solidFill>
                  <a:srgbClr val="002060"/>
                </a:solidFill>
              </a:rPr>
              <a:t>учить видеть свои недостатки в поведении и уметь их исправлять;</a:t>
            </a: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ru-RU" sz="5000" dirty="0">
                <a:solidFill>
                  <a:srgbClr val="002060"/>
                </a:solidFill>
              </a:rPr>
              <a:t>познакомить с правилами культуры поведения;</a:t>
            </a: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ru-RU" sz="5000" dirty="0">
                <a:solidFill>
                  <a:srgbClr val="002060"/>
                </a:solidFill>
              </a:rPr>
              <a:t>воспитывать любовь и уважительное отношение к близким и окружающим людям;</a:t>
            </a: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ru-RU" sz="5000" dirty="0">
                <a:solidFill>
                  <a:srgbClr val="002060"/>
                </a:solidFill>
              </a:rPr>
              <a:t>научить относиться к окружающим с заботой и терпением, но при этом проявлять нетерпимость к дурным поступкам людей.</a:t>
            </a:r>
          </a:p>
          <a:p>
            <a:endParaRPr lang="ru-RU" sz="5000" dirty="0">
              <a:solidFill>
                <a:srgbClr val="00206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64160" y="1"/>
            <a:ext cx="11582400" cy="11462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675"/>
              </a:spcAft>
            </a:pPr>
            <a:r>
              <a:rPr lang="ru-RU" sz="3200" dirty="0">
                <a:solidFill>
                  <a:srgbClr val="00206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Задачи для взрослых (педагогов  и родителей) по формированию культуры поведения у детей дошкольного возраста</a:t>
            </a:r>
            <a:r>
              <a:rPr lang="ru-RU" sz="3200" dirty="0" smtClean="0">
                <a:solidFill>
                  <a:srgbClr val="00206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sz="3200" dirty="0">
              <a:solidFill>
                <a:srgbClr val="002060"/>
              </a:solidFill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16841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32" y="0"/>
            <a:ext cx="12182168" cy="6740013"/>
          </a:xfrm>
          <a:prstGeom prst="rect">
            <a:avLst/>
          </a:prstGeom>
        </p:spPr>
      </p:pic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3239" y="117987"/>
            <a:ext cx="12088761" cy="5449694"/>
          </a:xfrm>
        </p:spPr>
        <p:txBody>
          <a:bodyPr/>
          <a:lstStyle/>
          <a:p>
            <a:endParaRPr lang="ru-RU" sz="3200" dirty="0" smtClean="0"/>
          </a:p>
          <a:p>
            <a:r>
              <a:rPr lang="ru-RU" sz="3200" dirty="0" smtClean="0">
                <a:solidFill>
                  <a:srgbClr val="0070C0"/>
                </a:solidFill>
              </a:rPr>
              <a:t> </a:t>
            </a:r>
          </a:p>
          <a:p>
            <a:r>
              <a:rPr lang="ru-RU" sz="3200" dirty="0" smtClean="0">
                <a:solidFill>
                  <a:srgbClr val="002060"/>
                </a:solidFill>
              </a:rPr>
              <a:t> </a:t>
            </a:r>
            <a:r>
              <a:rPr lang="ru-RU" sz="3600" dirty="0" smtClean="0">
                <a:solidFill>
                  <a:srgbClr val="002060"/>
                </a:solidFill>
              </a:rPr>
              <a:t>Для </a:t>
            </a:r>
            <a:r>
              <a:rPr lang="ru-RU" sz="3600" dirty="0">
                <a:solidFill>
                  <a:srgbClr val="002060"/>
                </a:solidFill>
              </a:rPr>
              <a:t>того чтобы пребывание ребенка в детском саду было комфортным и он полноценно развивался, необходимо наладить взаимодействие педагога с родителями.</a:t>
            </a:r>
            <a:br>
              <a:rPr lang="ru-RU" sz="3600" dirty="0">
                <a:solidFill>
                  <a:srgbClr val="002060"/>
                </a:solidFill>
              </a:rPr>
            </a:br>
            <a:r>
              <a:rPr lang="ru-RU" sz="3600" dirty="0">
                <a:solidFill>
                  <a:srgbClr val="002060"/>
                </a:solidFill>
              </a:rPr>
              <a:t>    Взаимодействие  детского сада и семьи,  предполагает совместную деятельность педагогов и родителей по воспитанию ребенка, общение, обмен мыслями, чувствами. Родители выступают в позиции партнеров, а не учеников воспитателей.</a:t>
            </a:r>
          </a:p>
          <a:p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688610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17714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4160" y="0"/>
            <a:ext cx="11028680" cy="5283200"/>
          </a:xfrm>
        </p:spPr>
        <p:txBody>
          <a:bodyPr>
            <a:normAutofit fontScale="90000"/>
          </a:bodyPr>
          <a:lstStyle/>
          <a:p>
            <a:r>
              <a:rPr lang="ru-RU" sz="2800" dirty="0"/>
              <a:t> 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/>
              <a:t/>
            </a:r>
            <a:br>
              <a:rPr lang="ru-RU" sz="2800" dirty="0"/>
            </a:br>
            <a:r>
              <a:rPr lang="ru-RU" sz="3600" dirty="0" smtClean="0">
                <a:solidFill>
                  <a:srgbClr val="002060"/>
                </a:solidFill>
                <a:latin typeface="+mn-lt"/>
              </a:rPr>
              <a:t>Педагогу необходимо продумывать направления работы с  семьёй в вопросах воспитания дошкольников. </a:t>
            </a:r>
            <a:r>
              <a:rPr lang="ru-RU" sz="3600" dirty="0">
                <a:solidFill>
                  <a:srgbClr val="002060"/>
                </a:solidFill>
                <a:latin typeface="+mn-lt"/>
              </a:rPr>
              <a:t>Родителей нужно постоянно держать в курсе событий, создавая возможности для ознакомления с работой детского сада на открытых занятиях, при посещении различных общих мероприятий; помещать информацию в «Уголке для родителей»; организовывать специальные экспозиции и выставки детских работ.</a:t>
            </a:r>
            <a:br>
              <a:rPr lang="ru-RU" sz="3600" dirty="0">
                <a:solidFill>
                  <a:srgbClr val="002060"/>
                </a:solidFill>
                <a:latin typeface="+mn-lt"/>
              </a:rPr>
            </a:br>
            <a:r>
              <a:rPr lang="ru-RU" sz="3600" dirty="0">
                <a:solidFill>
                  <a:srgbClr val="002060"/>
                </a:solidFill>
                <a:latin typeface="+mn-lt"/>
              </a:rPr>
              <a:t>      Положительные результаты в формировании культуры поведения у детей достигаются при умелом сочетании разных форм сотрудничества воспитателей и родителей. При этом целесообразно использовать как традиционные, так и новые формы работы.</a:t>
            </a:r>
          </a:p>
        </p:txBody>
      </p:sp>
    </p:spTree>
    <p:extLst>
      <p:ext uri="{BB962C8B-B14F-4D97-AF65-F5344CB8AC3E}">
        <p14:creationId xmlns:p14="http://schemas.microsoft.com/office/powerpoint/2010/main" val="378952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7922" y="457200"/>
            <a:ext cx="10146891" cy="6127710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604684"/>
            <a:ext cx="3932237" cy="4866968"/>
          </a:xfrm>
        </p:spPr>
        <p:txBody>
          <a:bodyPr>
            <a:normAutofit/>
          </a:bodyPr>
          <a:lstStyle/>
          <a:p>
            <a:endParaRPr lang="ru-RU" sz="2400" dirty="0">
              <a:solidFill>
                <a:srgbClr val="002060"/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3199" y="886379"/>
            <a:ext cx="5825613" cy="4170107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92D050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3887853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5" name="Прямоугольник 4"/>
          <p:cNvSpPr/>
          <p:nvPr/>
        </p:nvSpPr>
        <p:spPr>
          <a:xfrm>
            <a:off x="615043" y="365125"/>
            <a:ext cx="10961914" cy="34470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</a:p>
          <a:p>
            <a:r>
              <a:rPr lang="ru-RU" sz="4000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Родительские </a:t>
            </a:r>
            <a:r>
              <a:rPr lang="ru-RU" sz="4000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собрания </a:t>
            </a:r>
            <a:r>
              <a:rPr lang="ru-RU" sz="40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dirty="0" smtClean="0">
                <a:solidFill>
                  <a:srgbClr val="00206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проводятся </a:t>
            </a:r>
            <a:r>
              <a:rPr lang="ru-RU" sz="4000" dirty="0">
                <a:solidFill>
                  <a:srgbClr val="00206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групповые </a:t>
            </a:r>
            <a:r>
              <a:rPr lang="ru-RU" sz="4000" dirty="0" smtClean="0">
                <a:solidFill>
                  <a:srgbClr val="00206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 и </a:t>
            </a:r>
            <a:r>
              <a:rPr lang="ru-RU" sz="4000" dirty="0">
                <a:solidFill>
                  <a:srgbClr val="00206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общие. На собраниях можно информировать родителей о достижениях и проблемах детей, связанных с усвоением ими норм и правил культуры поведения</a:t>
            </a:r>
            <a:r>
              <a:rPr lang="ru-RU" sz="3200" dirty="0">
                <a:solidFill>
                  <a:srgbClr val="00206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32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8923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505</TotalTime>
  <Words>251</Words>
  <Application>Microsoft Office PowerPoint</Application>
  <PresentationFormat>Широкоэкранный</PresentationFormat>
  <Paragraphs>47</Paragraphs>
  <Slides>18</Slides>
  <Notes>9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3" baseType="lpstr">
      <vt:lpstr>Arial</vt:lpstr>
      <vt:lpstr>Calibri</vt:lpstr>
      <vt:lpstr>Calibri Light</vt:lpstr>
      <vt:lpstr>Times New Roman</vt:lpstr>
      <vt:lpstr>Office Theme</vt:lpstr>
      <vt:lpstr>МКДОУ детский сад «Радуга» с.Мамонтово</vt:lpstr>
      <vt:lpstr>   Формирование культуры поведения – одна из актуальных и сложнейших проблем, которая должна решаться сегодня всеми, кто имеет отношение к детям. То, что мы заложим в душу ребенка сейчас, проявится позднее, станет его и нашей жизнью. Сегодня мы говорим о необходимости возрождения в обществе культуры поведения, что непосредственно связано с развитием и воспитанием ребенка до школы.</vt:lpstr>
      <vt:lpstr>     В детском саду для этого немало возможностей. В процессе повседневного общения со сверстниками      дети учатся жить в коллективе, овладевают на практике моральными нормами поведения, которые помогают регулировать отношения с окружающими. Чем младше ребенок, тем большее влияние можно оказать на его чувства и поведение.</vt:lpstr>
      <vt:lpstr>Для развития личности ребенка, формирования культуры поведения, требуется соблюдение таких принципов как:</vt:lpstr>
      <vt:lpstr>Презентация PowerPoint</vt:lpstr>
      <vt:lpstr>Презентация PowerPoint</vt:lpstr>
      <vt:lpstr>   Педагогу необходимо продумывать направления работы с  семьёй в вопросах воспитания дошкольников. Родителей нужно постоянно держать в курсе событий, создавая возможности для ознакомления с работой детского сада на открытых занятиях, при посещении различных общих мероприятий; помещать информацию в «Уголке для родителей»; организовывать специальные экспозиции и выставки детских работ.       Положительные результаты в формировании культуры поведения у детей достигаются при умелом сочетании разных форм сотрудничества воспитателей и родителей. При этом целесообразно использовать как традиционные, так и новые формы работы.</vt:lpstr>
      <vt:lpstr>Презентация PowerPoint</vt:lpstr>
      <vt:lpstr>Презентация PowerPoint</vt:lpstr>
      <vt:lpstr>Презентация PowerPoint</vt:lpstr>
      <vt:lpstr>  Беседы. Чаще всего предметом бесед могут стать детские страхи, отношение к ребенку сверстников, настроения и вкусы детей, их интересы и потребности. Мы можем порекомендовать такие темы для бесед:        Для чего нужна культура поведения;        Как избежать конфликта;        Культура общения. </vt:lpstr>
      <vt:lpstr> Индивидуальные и групповые . На групповые консультации можно приглашать родителей разных групп, имеющих одинаковые проблемы. Целями консультации являются усвоение родителями определенных знаний, умений; помощь им в разрешении проблемных вопросов.</vt:lpstr>
      <vt:lpstr>Презентация PowerPoint</vt:lpstr>
      <vt:lpstr>Презентация PowerPoint</vt:lpstr>
      <vt:lpstr>Презентация PowerPoint</vt:lpstr>
      <vt:lpstr>Презентация PowerPoint</vt:lpstr>
      <vt:lpstr>     Тренинги. Новая и эффективная форма работы с родителями. Предложение родителям вместе обсудить какую-либо ситуацию. Тематика: Ваш ребенок иногда не убирает за собой игрушки. Игрушки в жизни ребенка. Экспонирование семейных фотографий. </vt:lpstr>
      <vt:lpstr>         В процессе работы с родителями педагог достигает единства в решении воспитательных задач, в использовании средств, методов влияния на детей и оказание большой помощи в формировании культуры поведения у дошкольников. Показателями эффективности проведенной работы будет повышение активности родителей в обсуждении вопросов воспитания в беседах, многочисленные их вопросы к педагогу, обсуждение примеров из собственного опыта, потребность в индивидуальных консультациях, а в итоге – положительные результаты в формировании культуры поведения и морального облика ребенка.  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Пользователь</cp:lastModifiedBy>
  <cp:revision>40</cp:revision>
  <dcterms:created xsi:type="dcterms:W3CDTF">2018-10-20T17:11:40Z</dcterms:created>
  <dcterms:modified xsi:type="dcterms:W3CDTF">2020-07-26T07:39:45Z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836947</vt:lpwstr>
  </property>
  <property fmtid="{D5CDD505-2E9C-101B-9397-08002B2CF9AE}" name="NXPowerLiteSettings" pid="3">
    <vt:lpwstr>C7000400038000</vt:lpwstr>
  </property>
  <property fmtid="{D5CDD505-2E9C-101B-9397-08002B2CF9AE}" name="NXPowerLiteVersion" pid="4">
    <vt:lpwstr>S9.0.1</vt:lpwstr>
  </property>
</Properties>
</file>