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4763" y="1092200"/>
            <a:ext cx="4799012" cy="3932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36650" y="5408613"/>
            <a:ext cx="5078413" cy="436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1092200"/>
            <a:ext cx="5245100" cy="3933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136650" y="5408613"/>
            <a:ext cx="5080000" cy="43672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1092200"/>
            <a:ext cx="5245100" cy="3933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136650" y="5408613"/>
            <a:ext cx="5080000" cy="43672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1092200"/>
            <a:ext cx="5245100" cy="3933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136650" y="5408613"/>
            <a:ext cx="5080000" cy="43672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1092200"/>
            <a:ext cx="5245100" cy="3933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136650" y="5408613"/>
            <a:ext cx="5080000" cy="43672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1F471-36D0-4357-A03D-886F613A4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BD646-F2F9-492F-BD02-6E71EFBB4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2ECEE-E0E2-42E9-8D63-29FDCCA25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298F8-721C-4ACB-B37C-AB2A005F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5925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9688" y="2101850"/>
            <a:ext cx="4227512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E9CD4-EF28-49C1-8AB3-785E0D4AE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6138" y="627063"/>
            <a:ext cx="2151062" cy="6235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627063"/>
            <a:ext cx="6302375" cy="6235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363" y="627063"/>
            <a:ext cx="860583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2B094-B382-4B80-84DD-765AF522F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CBDF4-BC80-48D8-8B71-CFB86EC28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7B3CC-77BB-4E80-9B6F-B749EF4AB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66D45-48A3-407D-B282-9063DDA41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A72E2-6A12-4356-A0DD-E07B7756A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8DF6B-D388-4C0E-91D4-97CC855F6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AB4B6-ACC9-44D2-B765-E0D3F1C8E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74F7EFE9-67C3-45C5-B70E-3992BED31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627063"/>
            <a:ext cx="860583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50"/>
            <a:ext cx="8605837" cy="476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62838" y="4829175"/>
            <a:ext cx="2616200" cy="2547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7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7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7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7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7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7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7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7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7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198A8A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198A8A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198A8A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198A8A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198A8A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3707829"/>
            <a:ext cx="5599112" cy="2967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9695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de-DE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«МАЛЫШ-КРЕПЫШ»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de-DE" sz="2800" b="1" dirty="0" err="1">
                <a:solidFill>
                  <a:schemeClr val="accent3"/>
                </a:solidFill>
                <a:latin typeface="+mn-lt"/>
              </a:rPr>
              <a:t>мастер-класс</a:t>
            </a:r>
            <a:r>
              <a:rPr lang="de-DE" sz="2800" b="1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de-DE" sz="2800" b="1" dirty="0" err="1">
                <a:solidFill>
                  <a:schemeClr val="accent3"/>
                </a:solidFill>
                <a:latin typeface="+mn-lt"/>
              </a:rPr>
              <a:t>по</a:t>
            </a:r>
            <a:r>
              <a:rPr lang="de-DE" sz="2800" b="1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de-DE" sz="2800" b="1" dirty="0" err="1">
                <a:solidFill>
                  <a:schemeClr val="accent3"/>
                </a:solidFill>
                <a:latin typeface="+mn-lt"/>
              </a:rPr>
              <a:t>дыхательной</a:t>
            </a:r>
            <a:r>
              <a:rPr lang="de-DE" sz="2800" b="1" dirty="0">
                <a:solidFill>
                  <a:schemeClr val="accent3"/>
                </a:solidFill>
                <a:latin typeface="+mn-lt"/>
              </a:rPr>
              <a:t> </a:t>
            </a:r>
            <a:r>
              <a:rPr lang="de-DE" sz="2800" b="1" dirty="0" err="1">
                <a:solidFill>
                  <a:schemeClr val="accent3"/>
                </a:solidFill>
                <a:latin typeface="+mn-lt"/>
              </a:rPr>
              <a:t>гимнастике</a:t>
            </a:r>
            <a:endParaRPr lang="de-DE" sz="2800" b="1" dirty="0">
              <a:solidFill>
                <a:schemeClr val="accent3"/>
              </a:solidFill>
              <a:latin typeface="+mn-lt"/>
            </a:endParaRP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sz="2800" b="1" i="1" dirty="0">
              <a:solidFill>
                <a:srgbClr val="00B8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691313" y="5759450"/>
            <a:ext cx="3208337" cy="344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de-DE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Воспитатель</a:t>
            </a:r>
            <a:r>
              <a:rPr lang="de-DE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Симонова Л.Ю.</a:t>
            </a:r>
            <a:r>
              <a:rPr lang="de-DE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de-DE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2288" y="179388"/>
            <a:ext cx="7207250" cy="1155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de-DE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690938" y="6840538"/>
            <a:ext cx="2398712" cy="344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endParaRPr lang="de-DE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49263" y="179388"/>
            <a:ext cx="5849937" cy="520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9695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sz="2800" b="1" i="1">
                <a:solidFill>
                  <a:srgbClr val="DC2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«Св</a:t>
            </a:r>
            <a:r>
              <a:rPr lang="de-DE" sz="2800" b="1" i="1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ето</a:t>
            </a:r>
            <a:r>
              <a:rPr lang="de-DE" sz="2800" b="1" i="1">
                <a:solidFill>
                  <a:srgbClr val="23FF2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фор»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Самый главный на дороге,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 бывает с ним тревоги.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sz="2800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И.п. – сидя, ноги сдвинуть вместе.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sz="2800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– поднимание рук в стороны (вдох); 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sz="2800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– медленное опускание с длительным выдохом и произнесением звука «с-с-с» (выдох).</a:t>
            </a:r>
            <a:r>
              <a:rPr lang="de-DE" sz="1000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0175" y="539750"/>
            <a:ext cx="2401888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60363" y="179388"/>
            <a:ext cx="8459787" cy="402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9695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de-DE" sz="2800" b="1" i="1">
                <a:solidFill>
                  <a:srgbClr val="FF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«Плечи»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de-DE" sz="2800" b="1" i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Поработаем плечами,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de-DE" sz="2800" b="1" i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Пусть танцуют они сами.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de-DE" sz="2800" i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И.п. – о.с.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de-DE" sz="2800" i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– плечи вперед. Медленно скрещивая перед собой опущенные руки и делая свободный вдох;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de-DE" sz="2800" i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– медленно отвести плечи назад, сводя лопатки и одновременно выдыхая.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168775" y="539750"/>
            <a:ext cx="5730875" cy="2613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9695" rIns="90000" bIns="45000"/>
          <a:lstStyle/>
          <a:p>
            <a:pPr algn="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sz="2800" b="1" i="1">
                <a:solidFill>
                  <a:srgbClr val="47B8B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«Воздушный шарик»</a:t>
            </a:r>
          </a:p>
          <a:p>
            <a:pPr algn="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sz="2800" i="1">
                <a:solidFill>
                  <a:srgbClr val="99CC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Ребенок ложится на спину, руки на животе. На вдохе медленно надувает животик-шарик, на выдохе – животик-шарик медленно сдувает.</a:t>
            </a:r>
            <a:r>
              <a:rPr lang="de-DE" sz="2800" i="1">
                <a:solidFill>
                  <a:srgbClr val="99CCFF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19263" y="539750"/>
            <a:ext cx="7280275" cy="300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9695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de-DE" sz="2800" b="1" i="1">
                <a:solidFill>
                  <a:srgbClr val="28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«Волна»</a:t>
            </a:r>
            <a:r>
              <a:rPr lang="de-DE" sz="2800">
                <a:solidFill>
                  <a:srgbClr val="28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de-DE" sz="2800" i="1">
                <a:solidFill>
                  <a:srgbClr val="000000"/>
                </a:solidFill>
              </a:rPr>
              <a:t>Малыш ложится на спину, руки вдоль тела, ноги вместе. Вдох – руки поднимаются вверх и назад, касаются пола. Выдох – руки возвращаются в начальное положение, при этом ребенок произносит: «Вни-и-и-з».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258888"/>
            <a:ext cx="3617912" cy="5919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81025" y="628650"/>
            <a:ext cx="4457700" cy="5126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9695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800" b="1" i="1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«Вырасту большим»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800" i="1">
                <a:solidFill>
                  <a:srgbClr val="000000"/>
                </a:solidFill>
              </a:rPr>
              <a:t>Малыш стоит прямо, соединив ноги вместе. Руки поднимаются в стороны и вверх. Вдох – подняться на носочки, хорошо потянуться. Выдох – руки вниз, опускается на ступню, при этом произносит: «У-х-х-х». 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endParaRPr lang="de-DE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187450" y="944563"/>
            <a:ext cx="7813675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92628" rIns="90000" bIns="45000"/>
          <a:lstStyle/>
          <a:p>
            <a:pPr algn="ct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de-DE" sz="5400" b="1" i="1">
                <a:solidFill>
                  <a:srgbClr val="FF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00563" y="598488"/>
            <a:ext cx="5580062" cy="3541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de-DE" sz="2800" b="1" dirty="0" err="1">
                <a:latin typeface="+mn-lt"/>
              </a:rPr>
              <a:t>Дыхательные</a:t>
            </a:r>
            <a:r>
              <a:rPr lang="de-DE" sz="2800" b="1" dirty="0">
                <a:latin typeface="+mn-lt"/>
              </a:rPr>
              <a:t> </a:t>
            </a:r>
            <a:r>
              <a:rPr lang="de-DE" sz="2800" b="1" dirty="0" err="1">
                <a:latin typeface="+mn-lt"/>
              </a:rPr>
              <a:t>упражнения</a:t>
            </a:r>
            <a:r>
              <a:rPr lang="de-DE" sz="2800" b="1" dirty="0">
                <a:latin typeface="+mn-lt"/>
              </a:rPr>
              <a:t> </a:t>
            </a:r>
            <a:r>
              <a:rPr lang="de-DE" sz="2800" b="1" dirty="0" err="1">
                <a:latin typeface="+mn-lt"/>
              </a:rPr>
              <a:t>для</a:t>
            </a:r>
            <a:r>
              <a:rPr lang="de-DE" sz="2800" b="1" dirty="0">
                <a:latin typeface="+mn-lt"/>
              </a:rPr>
              <a:t> </a:t>
            </a:r>
            <a:r>
              <a:rPr lang="de-DE" sz="2800" b="1" dirty="0" err="1">
                <a:latin typeface="+mn-lt"/>
              </a:rPr>
              <a:t>детей</a:t>
            </a:r>
            <a:r>
              <a:rPr lang="de-DE" sz="2800" b="1" dirty="0">
                <a:latin typeface="+mn-lt"/>
              </a:rPr>
              <a:t> 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de-DE" sz="2800" dirty="0" err="1">
                <a:latin typeface="+mn-lt"/>
              </a:rPr>
              <a:t>Заболевания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дыхательной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системы</a:t>
            </a:r>
            <a:r>
              <a:rPr lang="de-DE" sz="2800" dirty="0">
                <a:latin typeface="+mn-lt"/>
              </a:rPr>
              <a:t> у </a:t>
            </a:r>
            <a:r>
              <a:rPr lang="de-DE" sz="2800" dirty="0" err="1">
                <a:latin typeface="+mn-lt"/>
              </a:rPr>
              <a:t>детей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относятся</a:t>
            </a:r>
            <a:r>
              <a:rPr lang="de-DE" sz="2800" dirty="0">
                <a:latin typeface="+mn-lt"/>
              </a:rPr>
              <a:t> к </a:t>
            </a:r>
            <a:r>
              <a:rPr lang="de-DE" sz="2800" dirty="0" err="1">
                <a:latin typeface="+mn-lt"/>
              </a:rPr>
              <a:t>достаточно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распространенным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патологиям</a:t>
            </a:r>
            <a:r>
              <a:rPr lang="de-DE" sz="2800" dirty="0">
                <a:latin typeface="+mn-lt"/>
              </a:rPr>
              <a:t>. </a:t>
            </a:r>
            <a:r>
              <a:rPr lang="de-DE" sz="2800" dirty="0" err="1">
                <a:latin typeface="+mn-lt"/>
              </a:rPr>
              <a:t>Лечение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лекарственными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препаратами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не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всегда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оправдано</a:t>
            </a:r>
            <a:r>
              <a:rPr lang="de-DE" sz="2800" dirty="0">
                <a:latin typeface="+mn-lt"/>
              </a:rPr>
              <a:t>, </a:t>
            </a:r>
            <a:r>
              <a:rPr lang="de-DE" sz="2800" dirty="0" err="1">
                <a:latin typeface="+mn-lt"/>
              </a:rPr>
              <a:t>кроме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того</a:t>
            </a:r>
            <a:r>
              <a:rPr lang="de-DE" sz="2800" dirty="0">
                <a:latin typeface="+mn-lt"/>
              </a:rPr>
              <a:t>, </a:t>
            </a:r>
            <a:r>
              <a:rPr lang="de-DE" sz="2800" dirty="0" err="1">
                <a:latin typeface="+mn-lt"/>
              </a:rPr>
              <a:t>медицинские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средства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оказывают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много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побочных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действий</a:t>
            </a:r>
            <a:r>
              <a:rPr lang="de-DE" sz="2800" dirty="0">
                <a:latin typeface="+mn-lt"/>
              </a:rPr>
              <a:t>. В </a:t>
            </a:r>
            <a:r>
              <a:rPr lang="de-DE" sz="2800" dirty="0" err="1">
                <a:latin typeface="+mn-lt"/>
              </a:rPr>
              <a:t>такой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ситуации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помочь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малышу</a:t>
            </a:r>
            <a:r>
              <a:rPr lang="de-DE" sz="2800" dirty="0">
                <a:latin typeface="+mn-lt"/>
              </a:rPr>
              <a:t> и </a:t>
            </a:r>
            <a:r>
              <a:rPr lang="de-DE" sz="2800" dirty="0" err="1">
                <a:latin typeface="+mn-lt"/>
              </a:rPr>
              <a:t>его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родителям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могут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дыхательные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упражнения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для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детей</a:t>
            </a:r>
            <a:r>
              <a:rPr lang="de-DE" sz="2800" dirty="0">
                <a:latin typeface="+mn-lt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47824" y="179437"/>
            <a:ext cx="7978205" cy="40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4404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de-DE" sz="40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Польза</a:t>
            </a:r>
            <a:r>
              <a:rPr lang="de-DE" sz="4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de-DE" sz="40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дыхательных</a:t>
            </a:r>
            <a:r>
              <a:rPr lang="de-DE" sz="4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de-DE" sz="40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упражнений</a:t>
            </a:r>
            <a:endParaRPr lang="de-DE" sz="4000" b="1" i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1115541"/>
            <a:ext cx="4572000" cy="161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264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de-DE" sz="3200" b="1" dirty="0" err="1">
                <a:solidFill>
                  <a:srgbClr val="000000"/>
                </a:solidFill>
                <a:latin typeface="+mn-lt"/>
              </a:rPr>
              <a:t>Сердечно-сосудистой</a:t>
            </a:r>
            <a:r>
              <a:rPr lang="de-DE" sz="32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3200" b="1" dirty="0" err="1">
                <a:solidFill>
                  <a:srgbClr val="000000"/>
                </a:solidFill>
                <a:latin typeface="+mn-lt"/>
              </a:rPr>
              <a:t>системы</a:t>
            </a:r>
            <a:endParaRPr lang="de-DE" sz="3200" b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9952" y="1619597"/>
            <a:ext cx="1825625" cy="177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0" y="4067869"/>
            <a:ext cx="2268636" cy="1062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264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</a:tabLst>
            </a:pPr>
            <a:r>
              <a:rPr lang="de-DE" sz="3200" b="1" dirty="0" err="1">
                <a:solidFill>
                  <a:srgbClr val="000000"/>
                </a:solidFill>
                <a:latin typeface="+mn-lt"/>
              </a:rPr>
              <a:t>Головного</a:t>
            </a:r>
            <a:r>
              <a:rPr lang="de-DE" sz="32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3200" b="1" dirty="0" err="1">
                <a:solidFill>
                  <a:srgbClr val="000000"/>
                </a:solidFill>
                <a:latin typeface="+mn-lt"/>
              </a:rPr>
              <a:t>мозга</a:t>
            </a:r>
            <a:r>
              <a:rPr lang="de-DE" sz="3200" b="1" dirty="0">
                <a:solidFill>
                  <a:srgbClr val="000000"/>
                </a:solidFill>
                <a:latin typeface="+mn-lt"/>
              </a:rPr>
              <a:t>. 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</a:tabLst>
            </a:pPr>
            <a:endParaRPr lang="de-DE" i="1" dirty="0">
              <a:solidFill>
                <a:srgbClr val="0000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680272" y="1835621"/>
            <a:ext cx="2376264" cy="648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264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</a:tabLst>
            </a:pPr>
            <a:r>
              <a:rPr lang="de-DE" sz="4000" b="1" dirty="0" err="1">
                <a:solidFill>
                  <a:srgbClr val="000000"/>
                </a:solidFill>
                <a:latin typeface="+mn-lt"/>
              </a:rPr>
              <a:t>Легких</a:t>
            </a:r>
            <a:r>
              <a:rPr lang="de-DE" sz="2000" i="1" dirty="0">
                <a:solidFill>
                  <a:srgbClr val="000000"/>
                </a:solidFill>
              </a:rPr>
              <a:t>.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272560" y="3059757"/>
            <a:ext cx="2135188" cy="1440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</a:tabLst>
            </a:pPr>
            <a:endParaRPr lang="de-DE" dirty="0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</a:tabLst>
            </a:pPr>
            <a:r>
              <a:rPr lang="de-DE" sz="3600" b="1" dirty="0" err="1">
                <a:solidFill>
                  <a:srgbClr val="000000"/>
                </a:solidFill>
                <a:latin typeface="+mn-lt"/>
              </a:rPr>
              <a:t>Нервной</a:t>
            </a:r>
            <a:r>
              <a:rPr lang="de-DE" sz="36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3600" b="1" dirty="0" err="1">
                <a:solidFill>
                  <a:srgbClr val="000000"/>
                </a:solidFill>
                <a:latin typeface="+mn-lt"/>
              </a:rPr>
              <a:t>системы</a:t>
            </a:r>
            <a:r>
              <a:rPr lang="de-DE" sz="3600" b="1" dirty="0">
                <a:solidFill>
                  <a:srgbClr val="000000"/>
                </a:solidFill>
                <a:latin typeface="+mn-lt"/>
              </a:rPr>
              <a:t>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104208" y="4427909"/>
            <a:ext cx="2697163" cy="660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2640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</a:tabLst>
            </a:pPr>
            <a:r>
              <a:rPr lang="de-DE" sz="3200" b="1" dirty="0" err="1">
                <a:solidFill>
                  <a:srgbClr val="000000"/>
                </a:solidFill>
                <a:latin typeface="+mn-lt"/>
              </a:rPr>
              <a:t>Органов</a:t>
            </a:r>
            <a:r>
              <a:rPr lang="de-DE" sz="32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3200" b="1" dirty="0" err="1">
                <a:solidFill>
                  <a:srgbClr val="000000"/>
                </a:solidFill>
                <a:latin typeface="+mn-lt"/>
              </a:rPr>
              <a:t>пищеварения</a:t>
            </a:r>
            <a:r>
              <a:rPr lang="de-DE" sz="3200" b="1" dirty="0">
                <a:solidFill>
                  <a:srgbClr val="000000"/>
                </a:solidFill>
                <a:latin typeface="+mn-lt"/>
              </a:rPr>
              <a:t>. 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408464" y="755501"/>
            <a:ext cx="230505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4404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</a:tabLst>
            </a:pPr>
            <a:r>
              <a:rPr lang="de-DE" sz="2200" b="1" i="1" dirty="0" err="1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Улучшение</a:t>
            </a:r>
            <a:r>
              <a:rPr lang="de-DE" sz="2200" b="1" i="1" dirty="0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sz="2200" b="1" i="1" dirty="0" err="1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работы</a:t>
            </a:r>
            <a:r>
              <a:rPr lang="de-DE" sz="2200" b="1" i="1" dirty="0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67904" y="5147989"/>
            <a:ext cx="1741487" cy="1719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8264" y="2483693"/>
            <a:ext cx="1703387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0552" y="2051645"/>
            <a:ext cx="1979613" cy="154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0272" y="5436021"/>
            <a:ext cx="1701800" cy="170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9750" y="3419475"/>
            <a:ext cx="5759450" cy="287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6168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de-DE" sz="3200" b="1" dirty="0" err="1">
                <a:latin typeface="+mn-lt"/>
              </a:rPr>
              <a:t>Выполнение</a:t>
            </a:r>
            <a:r>
              <a:rPr lang="de-DE" sz="3200" b="1" dirty="0">
                <a:latin typeface="+mn-lt"/>
              </a:rPr>
              <a:t> </a:t>
            </a:r>
            <a:r>
              <a:rPr lang="de-DE" sz="3200" b="1" dirty="0" err="1">
                <a:latin typeface="+mn-lt"/>
              </a:rPr>
              <a:t>упражнений</a:t>
            </a:r>
            <a:r>
              <a:rPr lang="de-DE" sz="3200" b="1" dirty="0">
                <a:latin typeface="+mn-lt"/>
              </a:rPr>
              <a:t> </a:t>
            </a:r>
            <a:r>
              <a:rPr lang="de-DE" sz="3200" b="1" dirty="0" err="1">
                <a:latin typeface="+mn-lt"/>
              </a:rPr>
              <a:t>для</a:t>
            </a:r>
            <a:r>
              <a:rPr lang="de-DE" sz="3200" b="1" dirty="0">
                <a:latin typeface="+mn-lt"/>
              </a:rPr>
              <a:t> </a:t>
            </a:r>
            <a:r>
              <a:rPr lang="de-DE" sz="3200" b="1" dirty="0" err="1">
                <a:latin typeface="+mn-lt"/>
              </a:rPr>
              <a:t>дыхательной</a:t>
            </a:r>
            <a:r>
              <a:rPr lang="de-DE" sz="3200" b="1" dirty="0">
                <a:latin typeface="+mn-lt"/>
              </a:rPr>
              <a:t> </a:t>
            </a:r>
            <a:r>
              <a:rPr lang="de-DE" sz="3200" b="1" dirty="0" err="1">
                <a:latin typeface="+mn-lt"/>
              </a:rPr>
              <a:t>гимнастики</a:t>
            </a:r>
            <a:r>
              <a:rPr lang="de-DE" sz="3200" b="1" dirty="0">
                <a:latin typeface="+mn-lt"/>
              </a:rPr>
              <a:t> </a:t>
            </a:r>
            <a:r>
              <a:rPr lang="de-DE" sz="3200" b="1" dirty="0" err="1">
                <a:latin typeface="+mn-lt"/>
              </a:rPr>
              <a:t>для</a:t>
            </a:r>
            <a:r>
              <a:rPr lang="de-DE" sz="3200" b="1" dirty="0">
                <a:latin typeface="+mn-lt"/>
              </a:rPr>
              <a:t> </a:t>
            </a:r>
            <a:r>
              <a:rPr lang="de-DE" sz="3200" b="1" dirty="0" err="1">
                <a:latin typeface="+mn-lt"/>
              </a:rPr>
              <a:t>детей</a:t>
            </a:r>
            <a:r>
              <a:rPr lang="de-DE" sz="3200" b="1" dirty="0">
                <a:latin typeface="+mn-lt"/>
              </a:rPr>
              <a:t> – </a:t>
            </a:r>
            <a:r>
              <a:rPr lang="de-DE" sz="2400" dirty="0" err="1">
                <a:latin typeface="+mn-lt"/>
              </a:rPr>
              <a:t>отличная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профилактика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заболеваний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органов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дыхания</a:t>
            </a:r>
            <a:r>
              <a:rPr lang="de-DE" sz="2400" dirty="0">
                <a:latin typeface="+mn-lt"/>
              </a:rPr>
              <a:t>. </a:t>
            </a:r>
            <a:r>
              <a:rPr lang="de-DE" sz="2400" dirty="0" err="1">
                <a:latin typeface="+mn-lt"/>
              </a:rPr>
              <a:t>Такая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гимнастика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укрепляет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иммунитет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ребенка</a:t>
            </a:r>
            <a:r>
              <a:rPr lang="de-DE" sz="2400" dirty="0">
                <a:latin typeface="+mn-lt"/>
              </a:rPr>
              <a:t>, </a:t>
            </a:r>
            <a:r>
              <a:rPr lang="de-DE" sz="2400" dirty="0" err="1">
                <a:latin typeface="+mn-lt"/>
              </a:rPr>
              <a:t>развивает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еще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не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совсем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совершенную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дыхательную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систему</a:t>
            </a:r>
            <a:r>
              <a:rPr lang="de-DE" sz="2400" dirty="0">
                <a:latin typeface="+mn-lt"/>
              </a:rPr>
              <a:t> </a:t>
            </a:r>
            <a:r>
              <a:rPr lang="de-DE" sz="2400" dirty="0" err="1">
                <a:latin typeface="+mn-lt"/>
              </a:rPr>
              <a:t>малыша</a:t>
            </a:r>
            <a:r>
              <a:rPr lang="de-DE" sz="2400" dirty="0">
                <a:latin typeface="+mn-lt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319588" y="1800225"/>
            <a:ext cx="4930775" cy="382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000" b="1" i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Такую гимнастику не рекомендуется делать тем деткам, которые имеют:</a:t>
            </a:r>
          </a:p>
          <a:p>
            <a:pPr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000" i="1">
                <a:solidFill>
                  <a:srgbClr val="000000"/>
                </a:solidFill>
              </a:rPr>
              <a:t> выраженный остеохондроз позвоночника в шейно-грудном отделе,</a:t>
            </a:r>
          </a:p>
          <a:p>
            <a:pPr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000" i="1">
                <a:solidFill>
                  <a:srgbClr val="000000"/>
                </a:solidFill>
              </a:rPr>
              <a:t> травмы позвоночника или головного мозга,</a:t>
            </a:r>
          </a:p>
          <a:p>
            <a:pPr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000" i="1">
                <a:solidFill>
                  <a:srgbClr val="000000"/>
                </a:solidFill>
              </a:rPr>
              <a:t> высокое артериальное, глазное или внутричерепное давление,</a:t>
            </a:r>
          </a:p>
          <a:p>
            <a:pPr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de-DE" sz="2000" i="1">
                <a:solidFill>
                  <a:srgbClr val="000000"/>
                </a:solidFill>
              </a:rPr>
              <a:t> частые кровотечения.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859338" y="1182688"/>
            <a:ext cx="3165475" cy="438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 algn="ct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Противопоказания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20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801813" y="376238"/>
            <a:ext cx="6477000" cy="307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правильно проводить дыхательную гимнастику? 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de-DE" b="1" i="1">
              <a:solidFill>
                <a:srgbClr val="23FF2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de-DE" b="1" i="1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de-DE" i="1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de-DE" b="1" i="1">
                <a:solidFill>
                  <a:srgbClr val="23FF2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de-DE" b="1" i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de-DE" i="1">
              <a:solidFill>
                <a:srgbClr val="00000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003800" y="955675"/>
            <a:ext cx="5075238" cy="1925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b="1" i="1">
                <a:solidFill>
                  <a:srgbClr val="2300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помощью дыхательной гимнастики ребенка учат дышать правильно – при вдохе максимально наполнять воздухом легкие, расширяя грудную клетку, а на выдохе легкие освобождать от остаточного воздуха, буквально выталкивая его сжиманием легких.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106738" y="2935288"/>
            <a:ext cx="3013075" cy="1925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b="1" i="1">
                <a:solidFill>
                  <a:srgbClr val="23FF2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Специалисты рекомендуют делать упражнения для дыхательной гимнастики для детей</a:t>
            </a:r>
            <a:r>
              <a:rPr lang="de-DE" b="1" i="1">
                <a:solidFill>
                  <a:srgbClr val="000000"/>
                </a:solidFill>
              </a:rPr>
              <a:t> </a:t>
            </a:r>
            <a:r>
              <a:rPr lang="de-DE" b="1" i="1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10-15 минут два раза в день.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9750" y="1079500"/>
            <a:ext cx="3790950" cy="876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/>
            </a:pPr>
            <a:r>
              <a:rPr lang="de-DE" i="1">
                <a:solidFill>
                  <a:srgbClr val="000000"/>
                </a:solidFill>
              </a:rPr>
              <a:t> </a:t>
            </a:r>
            <a:r>
              <a:rPr lang="de-DE" b="1" i="1">
                <a:solidFill>
                  <a:srgbClr val="00DC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После последнего приема пищи должно пройти не менее часа.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859338" y="5192713"/>
            <a:ext cx="3240087" cy="218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b="1" i="1">
                <a:solidFill>
                  <a:srgbClr val="FF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Можно выполнять дыхательную гимнастику в начале комплекса физических упражнений, утренней зарядки. А можно заниматься дыханием отдельно.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079500" y="5040313"/>
            <a:ext cx="3600450" cy="233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b="1" i="1">
                <a:solidFill>
                  <a:srgbClr val="6280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de-DE" b="1" i="1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теплое</a:t>
            </a:r>
            <a:r>
              <a:rPr lang="de-DE" b="1" i="1">
                <a:solidFill>
                  <a:srgbClr val="FF950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b="1" i="1">
                <a:solidFill>
                  <a:srgbClr val="6280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время года дыхательные упражнения для детей лучше всего проводить на свежем воздухе. </a:t>
            </a:r>
          </a:p>
          <a:p>
            <a:pPr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de-DE" b="1" i="1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de-DE" b="1" i="1">
                <a:solidFill>
                  <a:srgbClr val="FF950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b="1" i="1">
                <a:solidFill>
                  <a:srgbClr val="6280B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холодный</a:t>
            </a:r>
            <a:r>
              <a:rPr lang="de-DE" i="1">
                <a:solidFill>
                  <a:srgbClr val="6280B5"/>
                </a:solidFill>
              </a:rPr>
              <a:t> </a:t>
            </a:r>
            <a:r>
              <a:rPr lang="de-DE" b="1" i="1">
                <a:solidFill>
                  <a:srgbClr val="E6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период перед началом занятий следует проветрить комнату.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900113" y="539750"/>
            <a:ext cx="5219700" cy="6075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Важно </a:t>
            </a:r>
            <a:r>
              <a:rPr lang="de-DE" i="1">
                <a:solidFill>
                  <a:srgbClr val="000000"/>
                </a:solidFill>
              </a:rPr>
              <a:t>во время выполнения дыхательной гимнастики следить за малышом, чтобы не пропустить симптомы гипервентиляции легких, такие как: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i="1">
                <a:solidFill>
                  <a:srgbClr val="000000"/>
                </a:solidFill>
              </a:rPr>
              <a:t> </a:t>
            </a:r>
            <a:r>
              <a:rPr lang="de-DE" b="1" i="1">
                <a:solidFill>
                  <a:srgbClr val="944794"/>
                </a:solidFill>
              </a:rPr>
              <a:t>изменение цвета лица,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b="1" i="1">
                <a:solidFill>
                  <a:srgbClr val="944794"/>
                </a:solidFill>
              </a:rPr>
              <a:t> учащенное дыхание,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b="1" i="1">
                <a:solidFill>
                  <a:srgbClr val="944794"/>
                </a:solidFill>
              </a:rPr>
              <a:t> чувство покалывания в конечностях,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b="1" i="1">
                <a:solidFill>
                  <a:srgbClr val="944794"/>
                </a:solidFill>
              </a:rPr>
              <a:t> дрожание кистей рук. 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i="1">
                <a:solidFill>
                  <a:srgbClr val="000000"/>
                </a:solidFill>
              </a:rPr>
              <a:t>При появлении таких признаков, занятие необходимо прекратить.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de-DE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случае если у ребенка начинает кружиться голова во время выполнения упражнений, делают следующее:</a:t>
            </a:r>
            <a:r>
              <a:rPr lang="de-DE" i="1">
                <a:solidFill>
                  <a:srgbClr val="000000"/>
                </a:solidFill>
              </a:rPr>
              <a:t> ладошки складывают «ковшиком» вместе, подносят их к лицу и малыш глубоко в них дышит несколько раз. Затем можно продолжать дыхательную гимнастику. 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2160588"/>
            <a:ext cx="3502025" cy="4710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2000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2000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6" dur="2000"/>
                                        <p:tgtEl>
                                          <p:spTgt spid="10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 cstate="print"/>
          <a:srcRect b="5122"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355725" y="2700338"/>
            <a:ext cx="7772400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83808" rIns="90000" bIns="45000"/>
          <a:lstStyle/>
          <a:p>
            <a:pPr algn="ct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de-DE" sz="4400" b="1" i="1">
                <a:solidFill>
                  <a:srgbClr val="FF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Комплекс </a:t>
            </a:r>
          </a:p>
          <a:p>
            <a:pPr algn="ct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de-DE" sz="4400" b="1" i="1">
                <a:solidFill>
                  <a:srgbClr val="FF8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дыхательных упражнений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360363" y="720725"/>
            <a:ext cx="6318250" cy="441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9695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i="1">
                <a:solidFill>
                  <a:srgbClr val="6B2394"/>
                </a:solidFill>
              </a:rPr>
              <a:t>1. «Часики»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i="1">
                <a:solidFill>
                  <a:srgbClr val="000000"/>
                </a:solidFill>
              </a:rPr>
              <a:t>Часики вперед идут,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i="1">
                <a:solidFill>
                  <a:srgbClr val="000000"/>
                </a:solidFill>
              </a:rPr>
              <a:t>За собою нас ведут.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i="1">
                <a:solidFill>
                  <a:srgbClr val="000000"/>
                </a:solidFill>
              </a:rPr>
              <a:t>И.п. – стоя, ноги слегка расставлены.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i="1">
                <a:solidFill>
                  <a:srgbClr val="000000"/>
                </a:solidFill>
              </a:rPr>
              <a:t>1 – взмах руками вперед – «тик» (вдох);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i="1">
                <a:solidFill>
                  <a:srgbClr val="000000"/>
                </a:solidFill>
              </a:rPr>
              <a:t>2 - взмах руками назад – «так» (выдох). 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4859338"/>
            <a:ext cx="2160587" cy="2433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621</Words>
  <Application>Microsoft Office PowerPoint</Application>
  <PresentationFormat>Произвольный</PresentationFormat>
  <Paragraphs>65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Евгений Симонов</cp:lastModifiedBy>
  <cp:revision>8</cp:revision>
  <cp:lastPrinted>1601-01-01T00:00:00Z</cp:lastPrinted>
  <dcterms:created xsi:type="dcterms:W3CDTF">2009-04-16T05:32:32Z</dcterms:created>
  <dcterms:modified xsi:type="dcterms:W3CDTF">2019-11-18T21:42:35Z</dcterms:modified>
</cp:coreProperties>
</file>