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handoutMasterIdLst>
    <p:handoutMasterId r:id="rId11"/>
  </p:handout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1" r:id="rId9"/>
    <p:sldId id="278" r:id="rId10"/>
  </p:sldIdLst>
  <p:sldSz cx="12192000" cy="6858000"/>
  <p:notesSz cx="9942513" cy="6761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422" cy="339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1790" y="1"/>
            <a:ext cx="4308422" cy="339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49095-6746-45A5-9CEC-3ED469831C37}" type="datetimeFigureOut">
              <a:rPr lang="ru-RU" smtClean="0"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21932"/>
            <a:ext cx="4308422" cy="339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1790" y="6421932"/>
            <a:ext cx="4308422" cy="339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202A2-17C1-4EE3-9F4B-3A8BAD0A5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5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7/30/2020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1560" y="1396538"/>
            <a:ext cx="9966960" cy="3071493"/>
          </a:xfrm>
        </p:spPr>
        <p:txBody>
          <a:bodyPr/>
          <a:lstStyle/>
          <a:p>
            <a:pPr algn="ctr"/>
            <a:r>
              <a:rPr lang="ru-RU" sz="4400" b="1" dirty="0"/>
              <a:t>ФОРМИРОВАНИЕ ПОЛОЖИТЕЛЬНОГО ОПЫТА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dirty="0"/>
              <a:t> НА УРОКАХ ИЗОБРАЗИТЕЛЬНОГО </a:t>
            </a:r>
            <a:r>
              <a:rPr lang="ru-RU" sz="4400" b="1" dirty="0" smtClean="0"/>
              <a:t>ИСКУССТВА</a:t>
            </a:r>
            <a:br>
              <a:rPr lang="ru-RU" sz="4400" b="1" dirty="0" smtClean="0"/>
            </a:br>
            <a:r>
              <a:rPr lang="ru-RU" sz="2400" b="1" dirty="0" smtClean="0"/>
              <a:t>(5 класс декоративно-прикладное искусство)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9848" y="4887884"/>
            <a:ext cx="7891272" cy="571084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Пикулева Татьяна Романовна</a:t>
            </a:r>
          </a:p>
          <a:p>
            <a:r>
              <a:rPr lang="ru-RU" sz="3600" dirty="0" smtClean="0"/>
              <a:t>МОУ СШ № 92 Волгоград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949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Исследование данной проблемы, а также результаты многочисленных бесед с учителями изобразительного искусства свидетельствуют о том, что в образовательном процессе имеет место навязывание готовых образцов работы, а также пренебрежение детской индивидуальностью чаще всего приводящее к стереотипам в детских рисунках и к потере интереса к самому процессу рисования.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7990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1200"/>
              </a:spcBef>
            </a:pPr>
            <a:r>
              <a:rPr lang="ru-RU" sz="3200" cap="none" dirty="0">
                <a:solidFill>
                  <a:prstClr val="black"/>
                </a:solidFill>
                <a:ea typeface="+mn-ea"/>
                <a:cs typeface="+mn-cs"/>
              </a:rPr>
              <a:t>В процессе передачи учащимся традиций народного декоративно-прикладного искусства можно определить следующие задачи:</a:t>
            </a:r>
            <a:br>
              <a:rPr lang="ru-RU" sz="320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dirty="0" smtClean="0"/>
              <a:t>Сформировать </a:t>
            </a:r>
            <a:r>
              <a:rPr lang="ru-RU" sz="4000" dirty="0"/>
              <a:t>положительный опыт, «ситуацию успеха».</a:t>
            </a:r>
          </a:p>
          <a:p>
            <a:pPr lvl="0"/>
            <a:r>
              <a:rPr lang="ru-RU" sz="4000" dirty="0"/>
              <a:t>Пережить радость от результата работы.</a:t>
            </a:r>
          </a:p>
          <a:p>
            <a:pPr lvl="0"/>
            <a:r>
              <a:rPr lang="ru-RU" sz="4000" dirty="0"/>
              <a:t>Не работать по образцу, а соблюдая традиции, технологию создать огромное разнообразие работ.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31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функции народного </a:t>
            </a:r>
            <a:r>
              <a:rPr lang="ru-RU" dirty="0" smtClean="0"/>
              <a:t>искусства по М. А. Некрасовой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1.    </a:t>
            </a:r>
            <a:r>
              <a:rPr lang="ru-RU" sz="2400" dirty="0"/>
              <a:t> </a:t>
            </a:r>
            <a:r>
              <a:rPr lang="ru-RU" sz="2400" b="1" dirty="0" smtClean="0"/>
              <a:t>праздничная</a:t>
            </a:r>
            <a:r>
              <a:rPr lang="ru-RU" dirty="0"/>
              <a:t>. Произведения народного творчества получают новый ритуальный смысл в обществе и в домашнем быту.</a:t>
            </a:r>
          </a:p>
          <a:p>
            <a:r>
              <a:rPr lang="ru-RU" dirty="0"/>
              <a:t>2.     </a:t>
            </a:r>
            <a:r>
              <a:rPr lang="ru-RU" sz="2400" b="1" dirty="0" smtClean="0"/>
              <a:t>утилитарная</a:t>
            </a:r>
            <a:r>
              <a:rPr lang="ru-RU" dirty="0"/>
              <a:t>. Как и раньше, некоторые изделия служат предметом первой необходимости.</a:t>
            </a:r>
          </a:p>
          <a:p>
            <a:r>
              <a:rPr lang="ru-RU" dirty="0"/>
              <a:t>3.   </a:t>
            </a:r>
            <a:r>
              <a:rPr lang="ru-RU" dirty="0" smtClean="0"/>
              <a:t> </a:t>
            </a:r>
            <a:r>
              <a:rPr lang="ru-RU" sz="2400" b="1" dirty="0" smtClean="0"/>
              <a:t> сувенирная</a:t>
            </a:r>
            <a:r>
              <a:rPr lang="ru-RU" dirty="0"/>
              <a:t>. Эта функция получила свое распространение с развитием массового туризма и межкультурных связей со многими странами мира.</a:t>
            </a:r>
          </a:p>
          <a:p>
            <a:r>
              <a:rPr lang="ru-RU" dirty="0"/>
              <a:t>4.    </a:t>
            </a:r>
            <a:r>
              <a:rPr lang="ru-RU" sz="2400" b="1" dirty="0"/>
              <a:t> </a:t>
            </a:r>
            <a:r>
              <a:rPr lang="ru-RU" sz="2400" b="1" dirty="0" smtClean="0"/>
              <a:t>коммуникативная</a:t>
            </a:r>
            <a:r>
              <a:rPr lang="ru-RU" dirty="0"/>
              <a:t>. Народное искусство с его историческими памятниками, смыслом и ярко национальным характером, приобретает особое значение в свете расширения международных связей.</a:t>
            </a:r>
          </a:p>
          <a:p>
            <a:r>
              <a:rPr lang="ru-RU" dirty="0"/>
              <a:t>5.     </a:t>
            </a:r>
            <a:r>
              <a:rPr lang="ru-RU" dirty="0" smtClean="0"/>
              <a:t> </a:t>
            </a:r>
            <a:r>
              <a:rPr lang="ru-RU" sz="2400" b="1" dirty="0"/>
              <a:t>эстетическая</a:t>
            </a:r>
            <a:r>
              <a:rPr lang="ru-RU" dirty="0"/>
              <a:t>. Она охватывает все другие функции и является условием их проявления.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02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980902"/>
            <a:ext cx="10058400" cy="5191298"/>
          </a:xfrm>
        </p:spPr>
        <p:txBody>
          <a:bodyPr>
            <a:noAutofit/>
          </a:bodyPr>
          <a:lstStyle/>
          <a:p>
            <a:r>
              <a:rPr lang="ru-RU" sz="4800" dirty="0" smtClean="0"/>
              <a:t>Более </a:t>
            </a:r>
            <a:r>
              <a:rPr lang="ru-RU" sz="4800" dirty="0"/>
              <a:t>успешное усвоение знаний и способов деятельности предполагает такую организацию творческо-познавательного процесса, при котором учебный материал становится предметом активных действий каждого ученика.</a:t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847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6311854" cy="1842932"/>
          </a:xfrm>
        </p:spPr>
        <p:txBody>
          <a:bodyPr>
            <a:noAutofit/>
          </a:bodyPr>
          <a:lstStyle/>
          <a:p>
            <a:r>
              <a:rPr lang="ru-RU" sz="3200" b="1" dirty="0"/>
              <a:t>Для выполнения задания по теме «Хохлома» предлагаются уроки – практикумы: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776450"/>
            <a:ext cx="5098196" cy="3395749"/>
          </a:xfrm>
        </p:spPr>
        <p:txBody>
          <a:bodyPr/>
          <a:lstStyle/>
          <a:p>
            <a:r>
              <a:rPr lang="ru-RU" dirty="0"/>
              <a:t>После ознакомления с народными промыслами «Гжель», «Жостово», «Городецкая роспись», наступает очередь «Хохломы». Знакомство с произведениями искусства должно быть впечатляющим.  Музыкальный ряд, видео, примеры современных работ народных мастеров приводит подчас к противоположному результату – «я так никогда не смогу»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44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Работа над росписью разделена на 3 этапа, каждый из которых очень простой и понятный: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 smtClean="0"/>
              <a:t>1 </a:t>
            </a:r>
            <a:r>
              <a:rPr lang="ru-RU" sz="2400" b="1" dirty="0"/>
              <a:t>урок</a:t>
            </a:r>
            <a:r>
              <a:rPr lang="ru-RU" sz="2400" dirty="0"/>
              <a:t>  Работа «под фон» - покрыть поверхность одним цветом (на выбор красный, желтый, зеленый, черный), оставляя не закрашенные цветы. Какой пятиклассник не может с этим справиться?</a:t>
            </a:r>
          </a:p>
          <a:p>
            <a:pPr lvl="0"/>
            <a:r>
              <a:rPr lang="ru-RU" sz="2400" b="1" dirty="0"/>
              <a:t>2 урок</a:t>
            </a:r>
            <a:r>
              <a:rPr lang="ru-RU" sz="2400" dirty="0"/>
              <a:t>  Вводим второй цвет. В первую очередь бордюр по периметру (чтобы не было страшно, чтобы почувствовать, как краска ложится), а затем этим же цветом «усложняем» цветы (лепестки, тычинки, пестики – по биологии уже прошли, тоже не страшно, так как знакомо всем). Третий цвет – рисуем листья. Усложняем бордюр.</a:t>
            </a:r>
          </a:p>
          <a:p>
            <a:r>
              <a:rPr lang="ru-RU" sz="2400" b="1" dirty="0"/>
              <a:t>3 урок</a:t>
            </a:r>
            <a:r>
              <a:rPr lang="ru-RU" sz="2400" dirty="0"/>
              <a:t>  «</a:t>
            </a:r>
            <a:r>
              <a:rPr lang="ru-RU" sz="2400" dirty="0" err="1"/>
              <a:t>Разживка</a:t>
            </a:r>
            <a:r>
              <a:rPr lang="ru-RU" sz="2400" dirty="0" smtClean="0"/>
              <a:t>», «Травка»: </a:t>
            </a:r>
            <a:r>
              <a:rPr lang="ru-RU" sz="2400" dirty="0"/>
              <a:t>дорисовываем цветы, все время помня, что не перекрываем, а добавляем к тому что сделано </a:t>
            </a:r>
            <a:r>
              <a:rPr lang="ru-RU" sz="2400" dirty="0" smtClean="0"/>
              <a:t>ранее.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287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808729"/>
            <a:ext cx="6727490" cy="4528041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Выполняя </a:t>
            </a:r>
            <a:r>
              <a:rPr lang="ru-RU" sz="3600" dirty="0" smtClean="0"/>
              <a:t>задания - </a:t>
            </a:r>
            <a:r>
              <a:rPr lang="ru-RU" sz="3600" dirty="0"/>
              <a:t>каждый ученик, не имея образца должен был решить творческую задачу, найти свой вариант.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Поисково-исполнительская </a:t>
            </a:r>
            <a:r>
              <a:rPr lang="ru-RU" sz="3600" dirty="0"/>
              <a:t>активность - является высоким уровнем деятельности, так как имеет большую степень самостоятельности.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7300" y="271376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02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Как известно, творчество в жизни человека выступает  в двух ипостасях - как </a:t>
            </a:r>
            <a:r>
              <a:rPr lang="ru-RU" sz="3200" b="1" dirty="0"/>
              <a:t>Процесс </a:t>
            </a:r>
            <a:r>
              <a:rPr lang="ru-RU" sz="3200" dirty="0"/>
              <a:t>созидания и как </a:t>
            </a:r>
            <a:r>
              <a:rPr lang="ru-RU" sz="3200" b="1" dirty="0"/>
              <a:t>Продукт </a:t>
            </a:r>
            <a:r>
              <a:rPr lang="ru-RU" sz="3200" dirty="0"/>
              <a:t>созидания.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Поэтому </a:t>
            </a:r>
            <a:r>
              <a:rPr lang="ru-RU" sz="2400" dirty="0"/>
              <a:t>необходимо понимать, что результаты творческого процесса всегда многозначны и проявляются как в духовном, так и в материальном плане. В духовном плане важно, что переживает человек в процессе творчества, какие мысли и чувства его волнуют и как они преобразуют его внутренний мир, и как, в свою очередь, его произведения действуют на других людей, какие реакции в них вызывают, к каким поступкам побуждают. В материальном плане актуально то, какие качества имеют продукты творчества, какое значение они обретают в жизни людей, какое место занимают в окружающей среде.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99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287</TotalTime>
  <Words>450</Words>
  <Application>Microsoft Office PowerPoint</Application>
  <PresentationFormat>Широкоэкранный</PresentationFormat>
  <Paragraphs>25</Paragraphs>
  <Slides>9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Cambria</vt:lpstr>
      <vt:lpstr>Rockwell</vt:lpstr>
      <vt:lpstr>Rockwell Condensed</vt:lpstr>
      <vt:lpstr>Times New Roman</vt:lpstr>
      <vt:lpstr>Wingdings</vt:lpstr>
      <vt:lpstr>Дерево</vt:lpstr>
      <vt:lpstr>ФОРМИРОВАНИЕ ПОЛОЖИТЕЛЬНОГО ОПЫТА  НА УРОКАХ ИЗОБРАЗИТЕЛЬНОГО ИСКУССТВА (5 класс декоративно-прикладное искусство)</vt:lpstr>
      <vt:lpstr>Презентация PowerPoint</vt:lpstr>
      <vt:lpstr>В процессе передачи учащимся традиций народного декоративно-прикладного искусства можно определить следующие задачи: </vt:lpstr>
      <vt:lpstr>функции народного искусства по М. А. Некрасовой</vt:lpstr>
      <vt:lpstr>Презентация PowerPoint</vt:lpstr>
      <vt:lpstr>Для выполнения задания по теме «Хохлома» предлагаются уроки – практикумы: </vt:lpstr>
      <vt:lpstr>Работа над росписью разделена на 3 этапа, каждый из которых очень простой и понятный: </vt:lpstr>
      <vt:lpstr>Выполняя задания - каждый ученик, не имея образца должен был решить творческую задачу, найти свой вариант.    Поисково-исполнительская активность - является высоким уровнем деятельности, так как имеет большую степень самостоятельности. </vt:lpstr>
      <vt:lpstr>Как известно, творчество в жизни человека выступает  в двух ипостасях - как Процесс созидания и как Продукт созидания.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Николай</cp:lastModifiedBy>
  <cp:revision>18</cp:revision>
  <cp:lastPrinted>2019-06-06T19:19:12Z</cp:lastPrinted>
  <dcterms:created xsi:type="dcterms:W3CDTF">2019-01-28T18:11:12Z</dcterms:created>
  <dcterms:modified xsi:type="dcterms:W3CDTF">2020-07-30T14:02:39Z</dcterms:modified>
</cp:coreProperties>
</file>