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udio/wav" Extension="wav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83" r:id="rId3"/>
    <p:sldId id="271" r:id="rId4"/>
    <p:sldId id="266" r:id="rId5"/>
    <p:sldId id="264" r:id="rId6"/>
    <p:sldId id="269" r:id="rId7"/>
    <p:sldId id="278" r:id="rId8"/>
    <p:sldId id="275" r:id="rId9"/>
    <p:sldId id="274" r:id="rId10"/>
    <p:sldId id="277" r:id="rId11"/>
    <p:sldId id="270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60" d="100"/>
          <a:sy n="60" d="100"/>
        </p:scale>
        <p:origin x="-1460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1.jpg"/><Relationship Id="rId12" Type="http://schemas.openxmlformats.org/officeDocument/2006/relationships/image" Target="../media/image7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20.jpg"/><Relationship Id="rId11" Type="http://schemas.openxmlformats.org/officeDocument/2006/relationships/image" Target="../media/image25.jpg"/><Relationship Id="rId5" Type="http://schemas.openxmlformats.org/officeDocument/2006/relationships/audio" Target="../media/audio1.wav"/><Relationship Id="rId10" Type="http://schemas.openxmlformats.org/officeDocument/2006/relationships/image" Target="../media/image24.jpg"/><Relationship Id="rId4" Type="http://schemas.openxmlformats.org/officeDocument/2006/relationships/audio" Target="../media/audio2.wav"/><Relationship Id="rId9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7.png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7.png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4.jp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jpg"/><Relationship Id="rId5" Type="http://schemas.openxmlformats.org/officeDocument/2006/relationships/audio" Target="../media/audio2.wav"/><Relationship Id="rId10" Type="http://schemas.openxmlformats.org/officeDocument/2006/relationships/image" Target="../media/image7.png"/><Relationship Id="rId4" Type="http://schemas.openxmlformats.org/officeDocument/2006/relationships/audio" Target="../media/audio1.wav"/><Relationship Id="rId9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7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7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7.pn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11.j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jpe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2.jpeg"/><Relationship Id="rId5" Type="http://schemas.openxmlformats.org/officeDocument/2006/relationships/audio" Target="../media/audio2.wav"/><Relationship Id="rId10" Type="http://schemas.openxmlformats.org/officeDocument/2006/relationships/image" Target="../media/image7.png"/><Relationship Id="rId4" Type="http://schemas.openxmlformats.org/officeDocument/2006/relationships/audio" Target="../media/audio1.wav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12" Type="http://schemas.microsoft.com/office/2007/relationships/hdphoto" Target="../media/hdphoto3.wdp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6.png"/><Relationship Id="rId11" Type="http://schemas.openxmlformats.org/officeDocument/2006/relationships/image" Target="../media/image19.png"/><Relationship Id="rId5" Type="http://schemas.openxmlformats.org/officeDocument/2006/relationships/audio" Target="../media/audio2.wav"/><Relationship Id="rId10" Type="http://schemas.microsoft.com/office/2007/relationships/hdphoto" Target="../media/hdphoto2.wdp"/><Relationship Id="rId4" Type="http://schemas.openxmlformats.org/officeDocument/2006/relationships/audio" Target="../media/audio1.wav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988840"/>
            <a:ext cx="6500858" cy="2368854"/>
          </a:xfrm>
        </p:spPr>
        <p:txBody>
          <a:bodyPr anchor="ctr"/>
          <a:lstStyle/>
          <a:p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latin typeface="Monotype Corsiva" pitchFamily="66" charset="0"/>
                <a:cs typeface="Arial" charset="0"/>
              </a:rPr>
              <a:t>ГБОУ 1381</a:t>
            </a: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latin typeface="Monotype Corsiva" pitchFamily="66" charset="0"/>
                <a:cs typeface="Arial" charset="0"/>
              </a:rPr>
              <a:t/>
            </a:r>
            <a:b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latin typeface="Monotype Corsiva" pitchFamily="66" charset="0"/>
                <a:cs typeface="Arial" charset="0"/>
              </a:rPr>
            </a:b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Н. Сладков</a:t>
            </a:r>
            <a:r>
              <a:rPr lang="ru-RU" sz="5400" b="1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/>
            </a:r>
            <a:br>
              <a:rPr lang="ru-RU" sz="5400" b="1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</a:br>
            <a:r>
              <a:rPr lang="ru-RU" sz="5400" b="1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Медведь </a:t>
            </a:r>
            <a:r>
              <a:rPr lang="ru-RU" sz="5400" b="1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и </a:t>
            </a:r>
            <a:r>
              <a:rPr lang="ru-RU" sz="5400" b="1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солнце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643446"/>
            <a:ext cx="6429420" cy="150019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Подготовила: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Кожокина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Е.А.</a:t>
            </a:r>
            <a:endParaRPr lang="ru-RU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654" y="4411717"/>
            <a:ext cx="1721934" cy="16443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96" y="2323223"/>
            <a:ext cx="1971421" cy="1769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99910"/>
            <a:ext cx="2581705" cy="16946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4664"/>
            <a:ext cx="2346568" cy="1749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76" y="4337247"/>
            <a:ext cx="2398812" cy="17187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654" y="404664"/>
            <a:ext cx="1741244" cy="1734049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6559918" y="3717032"/>
            <a:ext cx="604370" cy="5517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41916" y="1573885"/>
            <a:ext cx="640374" cy="5648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51517" y="5805139"/>
            <a:ext cx="573795" cy="50176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11560" y="1051701"/>
            <a:ext cx="553516" cy="5333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70538" y="3050020"/>
            <a:ext cx="553516" cy="5517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11560" y="5085184"/>
            <a:ext cx="553516" cy="5017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>
            <a:biLevel thresh="75000"/>
          </a:blip>
          <a:stretch>
            <a:fillRect/>
          </a:stretch>
        </p:blipFill>
        <p:spPr>
          <a:xfrm>
            <a:off x="3833676" y="5798729"/>
            <a:ext cx="406400" cy="406400"/>
          </a:xfrm>
          <a:prstGeom prst="rect">
            <a:avLst/>
          </a:prstGeom>
        </p:spPr>
      </p:pic>
      <p:sp>
        <p:nvSpPr>
          <p:cNvPr id="17" name="Текст 16"/>
          <p:cNvSpPr>
            <a:spLocks noGrp="1"/>
          </p:cNvSpPr>
          <p:nvPr>
            <p:ph type="body" sz="half" idx="2"/>
          </p:nvPr>
        </p:nvSpPr>
        <p:spPr>
          <a:xfrm>
            <a:off x="2483768" y="6081417"/>
            <a:ext cx="5370984" cy="1302022"/>
          </a:xfrm>
        </p:spPr>
        <p:txBody>
          <a:bodyPr/>
          <a:lstStyle/>
          <a:p>
            <a:pPr lvl="0"/>
            <a:r>
              <a:rPr lang="ru-RU" sz="1800" dirty="0">
                <a:solidFill>
                  <a:prstClr val="black"/>
                </a:solidFill>
              </a:rPr>
              <a:t>Нажмите, чтобы прослушать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44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8" dur="5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454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6036"/>
            <a:ext cx="4824536" cy="543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4139952" y="6042383"/>
            <a:ext cx="406400" cy="40640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899592" y="6008464"/>
            <a:ext cx="5486400" cy="804862"/>
          </a:xfrm>
          <a:prstGeom prst="rect">
            <a:avLst/>
          </a:prstGeom>
        </p:spPr>
        <p:txBody>
          <a:bodyPr/>
          <a:lstStyle/>
          <a:p>
            <a:pPr marL="0" lvl="0" indent="0">
              <a:buNone/>
            </a:pPr>
            <a:r>
              <a:rPr lang="ru-RU" sz="1800" dirty="0" smtClean="0">
                <a:solidFill>
                  <a:prstClr val="black"/>
                </a:solidFill>
              </a:rPr>
              <a:t>Нажмите</a:t>
            </a:r>
            <a:r>
              <a:rPr lang="ru-RU" sz="1800" dirty="0">
                <a:solidFill>
                  <a:prstClr val="black"/>
                </a:solidFill>
              </a:rPr>
              <a:t>, чтобы прослушать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42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352" y="1052736"/>
            <a:ext cx="8229600" cy="4752528"/>
          </a:xfrm>
        </p:spPr>
        <p:txBody>
          <a:bodyPr/>
          <a:lstStyle/>
          <a:p>
            <a:pPr algn="l"/>
            <a:r>
              <a:rPr lang="ru-RU" dirty="0" smtClean="0">
                <a:latin typeface="Monotype Corsiva" panose="03010101010201010101" pitchFamily="66" charset="0"/>
              </a:rPr>
              <a:t>        СПАСИБО ВСЕМ!</a:t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    ДО НОВЫХ ВСТРЕЧ!</a:t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en-US" dirty="0" smtClean="0">
                <a:latin typeface="Monotype Corsiva" panose="03010101010201010101" pitchFamily="66" charset="0"/>
              </a:rPr>
              <a:t>        </a:t>
            </a:r>
            <a:br>
              <a:rPr lang="en-US" dirty="0" smtClean="0">
                <a:latin typeface="Monotype Corsiva" panose="03010101010201010101" pitchFamily="66" charset="0"/>
              </a:rPr>
            </a:br>
            <a:r>
              <a:rPr lang="en-US" dirty="0" smtClean="0">
                <a:latin typeface="Monotype Corsiva" panose="03010101010201010101" pitchFamily="66" charset="0"/>
              </a:rPr>
              <a:t>       </a:t>
            </a:r>
            <a:r>
              <a:rPr lang="en-US" sz="3600" dirty="0" smtClean="0">
                <a:latin typeface="+mn-lt"/>
              </a:rPr>
              <a:t>Kojokinaea@1381.msk.ru</a:t>
            </a:r>
            <a:endParaRPr lang="ru-RU" sz="36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212976"/>
            <a:ext cx="1845417" cy="1689100"/>
          </a:xfrm>
        </p:spPr>
      </p:pic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4139952" y="6093296"/>
            <a:ext cx="406400" cy="4064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6179707"/>
            <a:ext cx="3384376" cy="15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Нажмите, чтобы прослушать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68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590465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Цель</a:t>
            </a:r>
            <a:r>
              <a:rPr lang="ru-RU" sz="2400" dirty="0"/>
              <a:t>: познакомить детей с жизнью и </a:t>
            </a:r>
            <a:r>
              <a:rPr lang="ru-RU" sz="2400" dirty="0" smtClean="0"/>
              <a:t>                       творчеством Н.И</a:t>
            </a:r>
            <a:r>
              <a:rPr lang="ru-RU" sz="2400" dirty="0"/>
              <a:t>. </a:t>
            </a:r>
            <a:r>
              <a:rPr lang="ru-RU" sz="2400" dirty="0" smtClean="0"/>
              <a:t>Сладкова.</a:t>
            </a:r>
          </a:p>
          <a:p>
            <a:pPr marL="0" indent="0">
              <a:buNone/>
            </a:pPr>
            <a:r>
              <a:rPr lang="ru-RU" sz="2400" b="1" dirty="0" smtClean="0"/>
              <a:t>Задачи:</a:t>
            </a:r>
            <a:endParaRPr lang="ru-RU" sz="2400" b="1" dirty="0"/>
          </a:p>
          <a:p>
            <a:r>
              <a:rPr lang="ru-RU" sz="2400" dirty="0"/>
              <a:t>Формировать представления детей о </a:t>
            </a:r>
            <a:r>
              <a:rPr lang="ru-RU" sz="2400" dirty="0" smtClean="0"/>
              <a:t>                  характерных </a:t>
            </a:r>
            <a:r>
              <a:rPr lang="ru-RU" sz="2400" dirty="0"/>
              <a:t>признаках весны.</a:t>
            </a:r>
          </a:p>
          <a:p>
            <a:r>
              <a:rPr lang="ru-RU" sz="2400" dirty="0"/>
              <a:t>Познакомить детей с художественным </a:t>
            </a:r>
            <a:r>
              <a:rPr lang="ru-RU" sz="2400" dirty="0" smtClean="0"/>
              <a:t>          произведением </a:t>
            </a:r>
            <a:r>
              <a:rPr lang="ru-RU" sz="2400" dirty="0"/>
              <a:t>о весне.</a:t>
            </a:r>
          </a:p>
          <a:p>
            <a:r>
              <a:rPr lang="ru-RU" sz="2400" dirty="0"/>
              <a:t>Учить устанавливать причинно-следственные </a:t>
            </a:r>
            <a:r>
              <a:rPr lang="ru-RU" sz="2400" dirty="0" smtClean="0"/>
              <a:t>связи</a:t>
            </a:r>
            <a:r>
              <a:rPr lang="ru-RU" sz="2400" dirty="0"/>
              <a:t>.</a:t>
            </a:r>
          </a:p>
          <a:p>
            <a:r>
              <a:rPr lang="ru-RU" sz="2400" dirty="0"/>
              <a:t>Развивать слуховое и зрительное внимание, воспроизводить в своей речи образные </a:t>
            </a:r>
            <a:r>
              <a:rPr lang="ru-RU" sz="2400" dirty="0" smtClean="0"/>
              <a:t>               выражения </a:t>
            </a:r>
            <a:r>
              <a:rPr lang="ru-RU" sz="2400" dirty="0"/>
              <a:t>из текста.</a:t>
            </a:r>
          </a:p>
          <a:p>
            <a:r>
              <a:rPr lang="ru-RU" sz="2400" dirty="0"/>
              <a:t>Развивать выразительность речи, память, </a:t>
            </a:r>
            <a:r>
              <a:rPr lang="ru-RU" sz="2400" dirty="0" smtClean="0"/>
              <a:t>    активизировать </a:t>
            </a:r>
            <a:r>
              <a:rPr lang="ru-RU" sz="2400" dirty="0"/>
              <a:t>качественный словарь.</a:t>
            </a:r>
          </a:p>
          <a:p>
            <a:r>
              <a:rPr lang="ru-RU" sz="2400" dirty="0"/>
              <a:t>Воспитывать любовь и бережное отношение к </a:t>
            </a:r>
            <a:r>
              <a:rPr lang="ru-RU" sz="2400" dirty="0" smtClean="0"/>
              <a:t>      природе</a:t>
            </a:r>
            <a:r>
              <a:rPr lang="ru-RU" sz="2400" dirty="0"/>
              <a:t>, умение видеть её  красоту.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15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654" y="620688"/>
            <a:ext cx="2092905" cy="25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7" y="620688"/>
            <a:ext cx="2165220" cy="262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938" y="3309740"/>
            <a:ext cx="215341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838" y="3249464"/>
            <a:ext cx="2176768" cy="2652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вал 6"/>
          <p:cNvSpPr/>
          <p:nvPr/>
        </p:nvSpPr>
        <p:spPr>
          <a:xfrm>
            <a:off x="683568" y="1584354"/>
            <a:ext cx="652323" cy="63460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2040" y="4797152"/>
            <a:ext cx="671607" cy="6263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431685" y="1590935"/>
            <a:ext cx="705577" cy="63532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431684" y="4797152"/>
            <a:ext cx="705577" cy="65633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>
            <a:biLevel thresh="75000"/>
          </a:blip>
          <a:stretch>
            <a:fillRect/>
          </a:stretch>
        </p:blipFill>
        <p:spPr>
          <a:xfrm>
            <a:off x="3815254" y="6021288"/>
            <a:ext cx="406400" cy="406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730284" y="6021288"/>
            <a:ext cx="6451104" cy="600820"/>
          </a:xfrm>
        </p:spPr>
        <p:txBody>
          <a:bodyPr/>
          <a:lstStyle/>
          <a:p>
            <a:r>
              <a:rPr lang="ru-RU" sz="1800" dirty="0" smtClean="0"/>
              <a:t>Нажмите, чтобы прослушать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1119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3C2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3C25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4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3C2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3C25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repeatCount="4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repeatCount="4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30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6506739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3848746" y="5849091"/>
            <a:ext cx="406400" cy="406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5795931"/>
            <a:ext cx="5486400" cy="804862"/>
          </a:xfrm>
        </p:spPr>
        <p:txBody>
          <a:bodyPr/>
          <a:lstStyle/>
          <a:p>
            <a:pPr lvl="0"/>
            <a:r>
              <a:rPr lang="ru-RU" sz="1800" dirty="0">
                <a:solidFill>
                  <a:prstClr val="black"/>
                </a:solidFill>
              </a:rPr>
              <a:t>Нажмите, чтобы прослушать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18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72716"/>
            <a:ext cx="6192688" cy="4644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3792736" y="5805264"/>
            <a:ext cx="406400" cy="406400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5576" y="5815270"/>
            <a:ext cx="5486400" cy="804862"/>
          </a:xfrm>
        </p:spPr>
        <p:txBody>
          <a:bodyPr/>
          <a:lstStyle/>
          <a:p>
            <a:pPr lvl="0"/>
            <a:r>
              <a:rPr lang="ru-RU" sz="1800" dirty="0">
                <a:solidFill>
                  <a:prstClr val="black"/>
                </a:solidFill>
              </a:rPr>
              <a:t>Нажмите, чтобы прослушать</a:t>
            </a:r>
          </a:p>
        </p:txBody>
      </p:sp>
    </p:spTree>
    <p:extLst>
      <p:ext uri="{BB962C8B-B14F-4D97-AF65-F5344CB8AC3E}">
        <p14:creationId xmlns:p14="http://schemas.microsoft.com/office/powerpoint/2010/main" val="44436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334" y="382345"/>
            <a:ext cx="4822857" cy="5943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6601872" y="6031933"/>
            <a:ext cx="406400" cy="406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5816" y="6296992"/>
            <a:ext cx="3384376" cy="15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Нажмите, чтобы прослушать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88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2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biLevel thresh="75000"/>
          </a:blip>
          <a:stretch>
            <a:fillRect/>
          </a:stretch>
        </p:blipFill>
        <p:spPr>
          <a:xfrm>
            <a:off x="3779912" y="5733256"/>
            <a:ext cx="406400" cy="406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51" y="1340768"/>
            <a:ext cx="6470922" cy="3962400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2051720" y="6139656"/>
            <a:ext cx="5486400" cy="804862"/>
          </a:xfrm>
          <a:prstGeom prst="rect">
            <a:avLst/>
          </a:prstGeom>
        </p:spPr>
        <p:txBody>
          <a:bodyPr/>
          <a:lstStyle/>
          <a:p>
            <a:pPr marL="0" lvl="0" indent="0">
              <a:buNone/>
            </a:pPr>
            <a:r>
              <a:rPr lang="ru-RU" sz="1800" dirty="0">
                <a:solidFill>
                  <a:prstClr val="black"/>
                </a:solidFill>
              </a:rPr>
              <a:t>Нажмите, чтобы прослушать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55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6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2713012" cy="1808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40" y="3573016"/>
            <a:ext cx="2713012" cy="1849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605" y="3623723"/>
            <a:ext cx="2843773" cy="1777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074042" y="620688"/>
            <a:ext cx="2741419" cy="1796287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827584" y="2708920"/>
            <a:ext cx="638482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27584" y="5611327"/>
            <a:ext cx="659718" cy="6263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476689" y="2675593"/>
            <a:ext cx="633889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476689" y="5611327"/>
            <a:ext cx="622253" cy="6012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>
            <a:biLevel thresh="75000"/>
          </a:blip>
          <a:stretch>
            <a:fillRect/>
          </a:stretch>
        </p:blipFill>
        <p:spPr>
          <a:xfrm>
            <a:off x="3636772" y="5608663"/>
            <a:ext cx="406400" cy="406400"/>
          </a:xfrm>
          <a:prstGeom prst="rect">
            <a:avLst/>
          </a:prstGeom>
        </p:spPr>
      </p:pic>
      <p:sp>
        <p:nvSpPr>
          <p:cNvPr id="13" name="Текст 12"/>
          <p:cNvSpPr>
            <a:spLocks noGrp="1"/>
          </p:cNvSpPr>
          <p:nvPr>
            <p:ph type="body" sz="half" idx="4294967295"/>
          </p:nvPr>
        </p:nvSpPr>
        <p:spPr>
          <a:xfrm>
            <a:off x="1763688" y="6053138"/>
            <a:ext cx="5486400" cy="804862"/>
          </a:xfrm>
          <a:prstGeom prst="rect">
            <a:avLst/>
          </a:prstGeom>
        </p:spPr>
        <p:txBody>
          <a:bodyPr/>
          <a:lstStyle/>
          <a:p>
            <a:pPr marL="0" lvl="0" indent="0">
              <a:buNone/>
            </a:pPr>
            <a:r>
              <a:rPr lang="ru-RU" sz="1800" dirty="0" smtClean="0">
                <a:solidFill>
                  <a:prstClr val="black"/>
                </a:solidFill>
              </a:rPr>
              <a:t>         Нажмите</a:t>
            </a:r>
            <a:r>
              <a:rPr lang="ru-RU" sz="1800" dirty="0">
                <a:solidFill>
                  <a:prstClr val="black"/>
                </a:solidFill>
              </a:rPr>
              <a:t>, чтобы прослушать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4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67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143" b="92000" l="9827" r="93064">
                        <a14:foregroundMark x1="23121" y1="48571" x2="35260" y2="54857"/>
                        <a14:foregroundMark x1="35260" y1="54286" x2="45087" y2="78286"/>
                        <a14:foregroundMark x1="45087" y1="78286" x2="45087" y2="78286"/>
                        <a14:foregroundMark x1="45087" y1="78286" x2="50289" y2="74857"/>
                        <a14:foregroundMark x1="50289" y1="74857" x2="67052" y2="92000"/>
                        <a14:foregroundMark x1="67052" y1="90286" x2="71098" y2="88000"/>
                        <a14:foregroundMark x1="71098" y1="88000" x2="73410" y2="82857"/>
                        <a14:foregroundMark x1="73410" y1="82857" x2="78613" y2="80000"/>
                        <a14:foregroundMark x1="78613" y1="80000" x2="78613" y2="80000"/>
                        <a14:foregroundMark x1="78613" y1="80000" x2="76301" y2="62857"/>
                        <a14:foregroundMark x1="76301" y1="62857" x2="72832" y2="58286"/>
                        <a14:foregroundMark x1="72832" y1="58286" x2="64162" y2="52000"/>
                        <a14:foregroundMark x1="64162" y1="52000" x2="61272" y2="43429"/>
                        <a14:foregroundMark x1="61272" y1="43429" x2="61850" y2="28000"/>
                        <a14:foregroundMark x1="61850" y1="28000" x2="57803" y2="19429"/>
                        <a14:foregroundMark x1="57803" y1="19429" x2="49133" y2="13143"/>
                        <a14:foregroundMark x1="49133" y1="13143" x2="34682" y2="9714"/>
                        <a14:foregroundMark x1="34682" y1="9714" x2="35838" y2="20000"/>
                        <a14:foregroundMark x1="35838" y1="20000" x2="40462" y2="21143"/>
                        <a14:foregroundMark x1="40462" y1="21143" x2="41618" y2="26286"/>
                        <a14:foregroundMark x1="41618" y1="26286" x2="34104" y2="22286"/>
                        <a14:foregroundMark x1="34104" y1="22286" x2="34682" y2="417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10918" y="3053978"/>
            <a:ext cx="2591773" cy="26217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38" y="3141883"/>
            <a:ext cx="2141411" cy="20162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896" b="100000" l="9677" r="89862">
                        <a14:foregroundMark x1="42396" y1="42708" x2="42396" y2="42708"/>
                        <a14:foregroundMark x1="34562" y1="29688" x2="34562" y2="29688"/>
                        <a14:foregroundMark x1="25806" y1="39063" x2="25806" y2="39063"/>
                        <a14:foregroundMark x1="17512" y1="51563" x2="17512" y2="51563"/>
                        <a14:foregroundMark x1="24885" y1="69271" x2="24885" y2="69271"/>
                        <a14:foregroundMark x1="31797" y1="80729" x2="31797" y2="80729"/>
                        <a14:foregroundMark x1="43779" y1="86458" x2="43779" y2="86458"/>
                        <a14:foregroundMark x1="58065" y1="84896" x2="58065" y2="84896"/>
                        <a14:foregroundMark x1="74194" y1="81250" x2="74194" y2="81250"/>
                        <a14:foregroundMark x1="81567" y1="70313" x2="81567" y2="70313"/>
                        <a14:foregroundMark x1="81567" y1="60938" x2="81567" y2="60938"/>
                        <a14:foregroundMark x1="78341" y1="40104" x2="78341" y2="40104"/>
                        <a14:foregroundMark x1="70968" y1="30208" x2="70968" y2="30208"/>
                        <a14:foregroundMark x1="58525" y1="22396" x2="58525" y2="22396"/>
                        <a14:foregroundMark x1="43318" y1="20833" x2="43318" y2="20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319" y="383997"/>
            <a:ext cx="2372951" cy="20995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07" y="383997"/>
            <a:ext cx="2304256" cy="2385107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891396" y="2518799"/>
            <a:ext cx="590788" cy="57606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15951" y="5355646"/>
            <a:ext cx="590788" cy="57606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286974" y="2483567"/>
            <a:ext cx="661398" cy="6480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286974" y="5296064"/>
            <a:ext cx="661398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biLevel thresh="75000"/>
          </a:blip>
          <a:stretch>
            <a:fillRect/>
          </a:stretch>
        </p:blipFill>
        <p:spPr>
          <a:xfrm>
            <a:off x="3589536" y="5380896"/>
            <a:ext cx="406400" cy="406400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half" idx="4294967295"/>
          </p:nvPr>
        </p:nvSpPr>
        <p:spPr>
          <a:xfrm>
            <a:off x="2267744" y="5931711"/>
            <a:ext cx="5486400" cy="804862"/>
          </a:xfrm>
          <a:prstGeom prst="rect">
            <a:avLst/>
          </a:prstGeom>
        </p:spPr>
        <p:txBody>
          <a:bodyPr/>
          <a:lstStyle/>
          <a:p>
            <a:pPr marL="0" lvl="0" indent="0">
              <a:buNone/>
            </a:pPr>
            <a:r>
              <a:rPr lang="ru-RU" sz="1800" dirty="0" smtClean="0">
                <a:solidFill>
                  <a:prstClr val="black"/>
                </a:solidFill>
              </a:rPr>
              <a:t> Нажмите</a:t>
            </a:r>
            <a:r>
              <a:rPr lang="ru-RU" sz="1800" dirty="0">
                <a:solidFill>
                  <a:prstClr val="black"/>
                </a:solidFill>
              </a:rPr>
              <a:t>, чтобы прослушать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16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repeatCount="3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88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Другая 3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55</Words>
  <Application>Microsoft Office PowerPoint</Application>
  <PresentationFormat>Экран (4:3)</PresentationFormat>
  <Paragraphs>22</Paragraphs>
  <Slides>12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ГБОУ 1381 Н. Сладков Медведь и солнце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СПАСИБО ВСЕМ!     ДО НОВЫХ ВСТРЕЧ!                    Kojokinaea@1381.msk.ru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Берёзовый рай</dc:title>
  <dc:creator>Фокина Л. П. </dc:creator>
  <cp:lastModifiedBy>Windows User</cp:lastModifiedBy>
  <cp:revision>62</cp:revision>
  <dcterms:created xsi:type="dcterms:W3CDTF">2014-07-06T18:18:01Z</dcterms:created>
  <dcterms:modified xsi:type="dcterms:W3CDTF">2020-04-26T10:21:36Z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2491589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