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75" r:id="rId3"/>
    <p:sldId id="276" r:id="rId4"/>
    <p:sldId id="277" r:id="rId5"/>
    <p:sldId id="264" r:id="rId6"/>
    <p:sldId id="265" r:id="rId7"/>
    <p:sldId id="266" r:id="rId8"/>
    <p:sldId id="257" r:id="rId9"/>
    <p:sldId id="258" r:id="rId10"/>
    <p:sldId id="273" r:id="rId11"/>
    <p:sldId id="259" r:id="rId12"/>
    <p:sldId id="261" r:id="rId13"/>
    <p:sldId id="260" r:id="rId14"/>
    <p:sldId id="262" r:id="rId15"/>
    <p:sldId id="267" r:id="rId16"/>
    <p:sldId id="268" r:id="rId17"/>
    <p:sldId id="269" r:id="rId18"/>
    <p:sldId id="270" r:id="rId19"/>
    <p:sldId id="271" r:id="rId20"/>
    <p:sldId id="274" r:id="rId21"/>
    <p:sldId id="272" r:id="rId22"/>
  </p:sldIdLst>
  <p:sldSz cx="9144000" cy="6858000" type="screen4x3"/>
  <p:notesSz cx="6858000" cy="9144000"/>
  <p:custDataLst>
    <p:tags r:id="rId24"/>
  </p:custDataLst>
  <p:defaultTextStyle>
    <a:defPPr algn="l" rtl="0" eaLnBrk="1" hangingPunct="1">
      <a:defRPr kumimoji="0" lang="ru-RU" alt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  <a:ea typeface="Arial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  <a:ea typeface="Arial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  <a:ea typeface="Arial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  <a:ea typeface="Arial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  <a:ea typeface="Arial"/>
      </a:defRPr>
    </a:lvl5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3555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A552F506-CDD7-46D4-9DD0-A9139F5FAE88}" type="datetime1">
              <a:rPr lang="ru-RU" sz="1200"/>
              <a:t>30.07.2020</a:t>
            </a:fld>
            <a:endParaRPr sz="1200"/>
          </a:p>
        </p:txBody>
      </p:sp>
      <p:sp>
        <p:nvSpPr>
          <p:cNvPr id="23556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3557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3558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3559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286A0A23-1C19-4509-BE28-D4DC34338887}" type="slidenum">
              <a:rPr sz="1200"/>
              <a:t>‹#›</a:t>
            </a:fld>
            <a:endParaRPr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sz="1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B6864FE4-A716-4E39-8396-A953255E89A0}" type="slidenum">
              <a:rPr sz="1400"/>
              <a:t>‹#›</a:t>
            </a:fld>
            <a:endParaRPr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>
          <a:solidFill>
            <a:schemeClr val="tx1"/>
          </a:solidFill>
          <a:latin typeface="+mn-lt"/>
          <a:ea typeface="Arial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>
          <a:solidFill>
            <a:schemeClr val="tx1"/>
          </a:solidFill>
          <a:latin typeface="+mn-lt"/>
          <a:ea typeface="Arial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>
          <a:solidFill>
            <a:schemeClr val="tx1"/>
          </a:solidFill>
          <a:latin typeface="+mn-lt"/>
          <a:ea typeface="Arial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>
          <a:solidFill>
            <a:schemeClr val="tx1"/>
          </a:solidFill>
          <a:latin typeface="+mn-lt"/>
          <a:ea typeface="Arial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 descr="original"/>
          <p:cNvSpPr/>
          <p:nvPr/>
        </p:nvSpPr>
        <p:spPr>
          <a:xfrm>
            <a:off x="323850" y="1557338"/>
            <a:ext cx="8459788" cy="1943100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Платье "Белые ночи".</a:t>
            </a:r>
          </a:p>
        </p:txBody>
      </p:sp>
      <p:sp>
        <p:nvSpPr>
          <p:cNvPr id="2051" name="WordArt 5" descr="original"/>
          <p:cNvSpPr/>
          <p:nvPr/>
        </p:nvSpPr>
        <p:spPr>
          <a:xfrm>
            <a:off x="1908175" y="3789362"/>
            <a:ext cx="5527675" cy="576262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швейное изделие</a:t>
            </a:r>
          </a:p>
        </p:txBody>
      </p:sp>
      <p:sp>
        <p:nvSpPr>
          <p:cNvPr id="2052" name="Text Box 8" descr="Частый горизонтальный"/>
          <p:cNvSpPr/>
          <p:nvPr/>
        </p:nvSpPr>
        <p:spPr>
          <a:xfrm>
            <a:off x="2843212" y="5445125"/>
            <a:ext cx="6048375" cy="1160462"/>
          </a:xfrm>
          <a:prstGeom prst="rect">
            <a:avLst/>
          </a:prstGeom>
          <a:pattFill prst="narHorz">
            <a:fgClr>
              <a:schemeClr val="accent1"/>
            </a:fgClr>
            <a:bgClr>
              <a:schemeClr val="bg1"/>
            </a:bgClr>
          </a:patt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sz="2800" b="1">
                <a:solidFill>
                  <a:schemeClr val="accent2"/>
                </a:solidFill>
                <a:latin typeface="ConcursoItalian BTN" pitchFamily="34" charset="0"/>
              </a:rPr>
              <a:t>Выполнила ученица </a:t>
            </a:r>
            <a:r>
              <a:rPr sz="2800" b="1">
                <a:solidFill>
                  <a:schemeClr val="accent2"/>
                </a:solidFill>
                <a:latin typeface="Dotum" pitchFamily="34" charset="-127"/>
              </a:rPr>
              <a:t>7</a:t>
            </a:r>
            <a:r>
              <a:rPr sz="2800" b="1">
                <a:solidFill>
                  <a:schemeClr val="accent2"/>
                </a:solidFill>
                <a:latin typeface="ConcursoItalian BTN" pitchFamily="34" charset="0"/>
              </a:rPr>
              <a:t>  «А» класса</a:t>
            </a:r>
          </a:p>
          <a:p>
            <a:pPr marL="0" lvl="0" indent="0" eaLnBrk="1" hangingPunct="1">
              <a:spcBef>
                <a:spcPct val="50000"/>
              </a:spcBef>
            </a:pPr>
            <a:r>
              <a:rPr sz="2800" b="1">
                <a:solidFill>
                  <a:schemeClr val="accent2"/>
                </a:solidFill>
                <a:latin typeface="ConcursoItalian BTN" pitchFamily="34" charset="0"/>
              </a:rPr>
              <a:t>Литвинова Алиса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endParaRPr/>
          </a:p>
        </p:txBody>
      </p:sp>
      <p:sp>
        <p:nvSpPr>
          <p:cNvPr id="11267" name="AutoShape 7"/>
          <p:cNvSpPr/>
          <p:nvPr/>
        </p:nvSpPr>
        <p:spPr>
          <a:xfrm rot="10440000">
            <a:off x="3924300" y="1412875"/>
            <a:ext cx="1495425" cy="720725"/>
          </a:xfrm>
          <a:prstGeom prst="cloudCallout">
            <a:avLst>
              <a:gd name="adj1" fmla="val 19361"/>
              <a:gd name="adj2" fmla="val -141069"/>
            </a:avLst>
          </a:prstGeom>
          <a:solidFill>
            <a:srgbClr val="00FFFF"/>
          </a:solidFill>
          <a:ln>
            <a:solidFill>
              <a:srgbClr val="000080"/>
            </a:solidFill>
            <a:miter lim="800000"/>
          </a:ln>
        </p:spPr>
        <p:txBody>
          <a:bodyPr rot="1080000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68" name="AutoShape 8"/>
          <p:cNvSpPr/>
          <p:nvPr/>
        </p:nvSpPr>
        <p:spPr>
          <a:xfrm rot="10440000">
            <a:off x="3708400" y="4652962"/>
            <a:ext cx="1398588" cy="1141412"/>
          </a:xfrm>
          <a:prstGeom prst="cloudCallout">
            <a:avLst>
              <a:gd name="adj1" fmla="val -15116"/>
              <a:gd name="adj2" fmla="val 88296"/>
            </a:avLst>
          </a:prstGeom>
          <a:solidFill>
            <a:srgbClr val="00FFFF"/>
          </a:solidFill>
          <a:ln>
            <a:solidFill>
              <a:srgbClr val="0000FF"/>
            </a:solidFill>
            <a:miter lim="800000"/>
          </a:ln>
        </p:spPr>
        <p:txBody>
          <a:bodyPr rot="1080000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69" name="AutoShape 9"/>
          <p:cNvSpPr/>
          <p:nvPr/>
        </p:nvSpPr>
        <p:spPr>
          <a:xfrm rot="10440000">
            <a:off x="6084888" y="4581525"/>
            <a:ext cx="1398588" cy="1141412"/>
          </a:xfrm>
          <a:prstGeom prst="cloudCallout">
            <a:avLst>
              <a:gd name="adj1" fmla="val 103287"/>
              <a:gd name="adj2" fmla="val 116981"/>
            </a:avLst>
          </a:prstGeom>
          <a:solidFill>
            <a:srgbClr val="00FFFF"/>
          </a:solidFill>
          <a:ln>
            <a:solidFill>
              <a:srgbClr val="000080"/>
            </a:solidFill>
            <a:miter lim="800000"/>
          </a:ln>
        </p:spPr>
        <p:txBody>
          <a:bodyPr rot="1080000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0" name="AutoShape 10"/>
          <p:cNvSpPr/>
          <p:nvPr/>
        </p:nvSpPr>
        <p:spPr>
          <a:xfrm rot="10440000">
            <a:off x="1692275" y="4724400"/>
            <a:ext cx="1230312" cy="1141412"/>
          </a:xfrm>
          <a:prstGeom prst="cloudCallout">
            <a:avLst>
              <a:gd name="adj1" fmla="val -131426"/>
              <a:gd name="adj2" fmla="val 97833"/>
            </a:avLst>
          </a:prstGeom>
          <a:solidFill>
            <a:srgbClr val="00FFFF"/>
          </a:solidFill>
          <a:ln>
            <a:solidFill>
              <a:srgbClr val="000080"/>
            </a:solidFill>
            <a:miter lim="800000"/>
          </a:ln>
        </p:spPr>
        <p:txBody>
          <a:bodyPr rot="1080000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1" name="AutoShape 11"/>
          <p:cNvSpPr/>
          <p:nvPr/>
        </p:nvSpPr>
        <p:spPr>
          <a:xfrm rot="20880000">
            <a:off x="6300788" y="1341438"/>
            <a:ext cx="1074738" cy="1141412"/>
          </a:xfrm>
          <a:prstGeom prst="cloudCallout">
            <a:avLst>
              <a:gd name="adj1" fmla="val -173106"/>
              <a:gd name="adj2" fmla="val 64685"/>
            </a:avLst>
          </a:prstGeom>
          <a:solidFill>
            <a:srgbClr val="00FFFF"/>
          </a:solidFill>
          <a:ln>
            <a:solidFill>
              <a:srgbClr val="0000FF"/>
            </a:solidFill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2" name="AutoShape 12"/>
          <p:cNvSpPr/>
          <p:nvPr/>
        </p:nvSpPr>
        <p:spPr>
          <a:xfrm rot="13500000">
            <a:off x="1726406" y="1450181"/>
            <a:ext cx="1073150" cy="1141412"/>
          </a:xfrm>
          <a:prstGeom prst="cloudCallout">
            <a:avLst>
              <a:gd name="adj1" fmla="val -163653"/>
              <a:gd name="adj2" fmla="val 34657"/>
            </a:avLst>
          </a:prstGeom>
          <a:solidFill>
            <a:srgbClr val="00FFFF"/>
          </a:solidFill>
          <a:ln>
            <a:solidFill>
              <a:srgbClr val="003366"/>
            </a:solidFill>
            <a:miter lim="800000"/>
          </a:ln>
        </p:spPr>
        <p:txBody>
          <a:bodyPr vert="vert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3" name="AutoShape 13"/>
          <p:cNvSpPr/>
          <p:nvPr/>
        </p:nvSpPr>
        <p:spPr>
          <a:xfrm rot="13500000">
            <a:off x="6292056" y="3004344"/>
            <a:ext cx="1328738" cy="1168400"/>
          </a:xfrm>
          <a:prstGeom prst="cloudCallout">
            <a:avLst>
              <a:gd name="adj1" fmla="val 82699"/>
              <a:gd name="adj2" fmla="val -84653"/>
            </a:avLst>
          </a:prstGeom>
          <a:solidFill>
            <a:srgbClr val="00FFFF"/>
          </a:solidFill>
          <a:ln>
            <a:solidFill>
              <a:srgbClr val="000080"/>
            </a:solidFill>
            <a:miter lim="800000"/>
          </a:ln>
        </p:spPr>
        <p:txBody>
          <a:bodyPr vert="vert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4" name="AutoShape 14"/>
          <p:cNvSpPr/>
          <p:nvPr/>
        </p:nvSpPr>
        <p:spPr>
          <a:xfrm>
            <a:off x="3563938" y="2813050"/>
            <a:ext cx="1862138" cy="132715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>
            <a:solidFill>
              <a:srgbClr val="FF6600"/>
            </a:solidFill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75" name="Text Box 15"/>
          <p:cNvSpPr/>
          <p:nvPr/>
        </p:nvSpPr>
        <p:spPr>
          <a:xfrm>
            <a:off x="3924300" y="3284538"/>
            <a:ext cx="1309688" cy="890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Платье</a:t>
            </a:r>
          </a:p>
          <a:p>
            <a:pPr marL="0" lvl="0" indent="0" eaLnBrk="1" hangingPunct="1"/>
            <a:r>
              <a:rPr sz="1200">
                <a:latin typeface="Times New Roman" pitchFamily="18" charset="0"/>
              </a:rPr>
              <a:t>«Белые ночи»</a:t>
            </a:r>
          </a:p>
          <a:p>
            <a:pPr marL="0" lvl="0" indent="0" eaLnBrk="1" hangingPunct="1"/>
            <a:endParaRPr sz="1200">
              <a:latin typeface="Times New Roman" pitchFamily="18" charset="0"/>
            </a:endParaRPr>
          </a:p>
        </p:txBody>
      </p:sp>
      <p:sp>
        <p:nvSpPr>
          <p:cNvPr id="11276" name="Text Box 16"/>
          <p:cNvSpPr/>
          <p:nvPr/>
        </p:nvSpPr>
        <p:spPr>
          <a:xfrm>
            <a:off x="1528762" y="5122862"/>
            <a:ext cx="1508125" cy="42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Практическая </a:t>
            </a:r>
          </a:p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значимость</a:t>
            </a:r>
          </a:p>
        </p:txBody>
      </p:sp>
      <p:sp>
        <p:nvSpPr>
          <p:cNvPr id="11277" name="Text Box 17"/>
          <p:cNvSpPr/>
          <p:nvPr/>
        </p:nvSpPr>
        <p:spPr>
          <a:xfrm>
            <a:off x="3830638" y="1568450"/>
            <a:ext cx="1706562" cy="42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Проблема, потребность</a:t>
            </a:r>
          </a:p>
        </p:txBody>
      </p:sp>
      <p:sp>
        <p:nvSpPr>
          <p:cNvPr id="11278" name="Text Box 18"/>
          <p:cNvSpPr/>
          <p:nvPr/>
        </p:nvSpPr>
        <p:spPr>
          <a:xfrm>
            <a:off x="6107112" y="1708150"/>
            <a:ext cx="1354138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Мода, стиль, силуэт</a:t>
            </a:r>
          </a:p>
        </p:txBody>
      </p:sp>
      <p:sp>
        <p:nvSpPr>
          <p:cNvPr id="11279" name="Text Box 19"/>
          <p:cNvSpPr/>
          <p:nvPr/>
        </p:nvSpPr>
        <p:spPr>
          <a:xfrm>
            <a:off x="6107112" y="4948238"/>
            <a:ext cx="1354138" cy="6397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Инструменты, приспособления, оборудование.</a:t>
            </a:r>
          </a:p>
        </p:txBody>
      </p:sp>
      <p:sp>
        <p:nvSpPr>
          <p:cNvPr id="11280" name="Text Box 20"/>
          <p:cNvSpPr/>
          <p:nvPr/>
        </p:nvSpPr>
        <p:spPr>
          <a:xfrm>
            <a:off x="6207125" y="3295650"/>
            <a:ext cx="1354138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Экологическое обоснование</a:t>
            </a:r>
          </a:p>
        </p:txBody>
      </p:sp>
      <p:sp>
        <p:nvSpPr>
          <p:cNvPr id="11281" name="Text Box 21"/>
          <p:cNvSpPr/>
          <p:nvPr/>
        </p:nvSpPr>
        <p:spPr>
          <a:xfrm>
            <a:off x="3730625" y="4948238"/>
            <a:ext cx="1460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Конструирование,</a:t>
            </a:r>
          </a:p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моделирование</a:t>
            </a:r>
          </a:p>
        </p:txBody>
      </p:sp>
      <p:sp>
        <p:nvSpPr>
          <p:cNvPr id="11282" name="Text Box 22"/>
          <p:cNvSpPr/>
          <p:nvPr/>
        </p:nvSpPr>
        <p:spPr>
          <a:xfrm>
            <a:off x="1528762" y="1838325"/>
            <a:ext cx="1508125" cy="482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Экономический расчет</a:t>
            </a:r>
          </a:p>
        </p:txBody>
      </p:sp>
      <p:sp>
        <p:nvSpPr>
          <p:cNvPr id="11283" name="AutoShape 23"/>
          <p:cNvSpPr/>
          <p:nvPr/>
        </p:nvSpPr>
        <p:spPr>
          <a:xfrm rot="13500000">
            <a:off x="1323181" y="2861469"/>
            <a:ext cx="1328738" cy="1168400"/>
          </a:xfrm>
          <a:prstGeom prst="cloudCallout">
            <a:avLst>
              <a:gd name="adj1" fmla="val -77194"/>
              <a:gd name="adj2" fmla="val 86694"/>
            </a:avLst>
          </a:prstGeom>
          <a:solidFill>
            <a:srgbClr val="00FFFF"/>
          </a:solidFill>
          <a:ln>
            <a:solidFill>
              <a:srgbClr val="000080"/>
            </a:solidFill>
            <a:miter lim="800000"/>
          </a:ln>
        </p:spPr>
        <p:txBody>
          <a:bodyPr vert="vert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endParaRPr/>
          </a:p>
        </p:txBody>
      </p:sp>
      <p:sp>
        <p:nvSpPr>
          <p:cNvPr id="11284" name="Text Box 24"/>
          <p:cNvSpPr/>
          <p:nvPr/>
        </p:nvSpPr>
        <p:spPr>
          <a:xfrm>
            <a:off x="1187450" y="3141662"/>
            <a:ext cx="1508125" cy="42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 eaLnBrk="1" hangingPunct="1"/>
            <a:r>
              <a:rPr sz="1200">
                <a:latin typeface="Times New Roman" pitchFamily="18" charset="0"/>
              </a:rPr>
              <a:t>Технология изготовления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 descr="70%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4619625" cy="4565650"/>
          </a:xfrm>
          <a:prstGeom prst="rect">
            <a:avLst/>
          </a:prstGeom>
          <a:pattFill prst="pct70">
            <a:fgClr>
              <a:srgbClr val="6699FF">
                <a:alpha val="49019"/>
              </a:srgbClr>
            </a:fgClr>
            <a:bgClr>
              <a:schemeClr val="accent2">
                <a:alpha val="49019"/>
              </a:schemeClr>
            </a:bgClr>
          </a:pattFill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609600" indent="-609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Ручная игла,</a:t>
            </a:r>
          </a:p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булавки,</a:t>
            </a:r>
          </a:p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ножницы, </a:t>
            </a:r>
          </a:p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наперсток, </a:t>
            </a:r>
          </a:p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линейка,</a:t>
            </a:r>
          </a:p>
          <a:p>
            <a:pPr marL="609600" lvl="0" indent="-6096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sz="4000"/>
              <a:t> линейка закройщика.</a:t>
            </a:r>
          </a:p>
        </p:txBody>
      </p:sp>
      <p:sp>
        <p:nvSpPr>
          <p:cNvPr id="12291" name="WordArt 4" descr="original"/>
          <p:cNvSpPr/>
          <p:nvPr/>
        </p:nvSpPr>
        <p:spPr>
          <a:xfrm>
            <a:off x="395288" y="404812"/>
            <a:ext cx="8229600" cy="784225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Инструменты</a:t>
            </a:r>
          </a:p>
        </p:txBody>
      </p:sp>
      <p:pic>
        <p:nvPicPr>
          <p:cNvPr id="12292" name="Picture 8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740000">
            <a:off x="5111750" y="3182938"/>
            <a:ext cx="1377950" cy="13779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3" name="Picture 9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60000">
            <a:off x="5795962" y="4581525"/>
            <a:ext cx="1409700" cy="1409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4" name="Picture 10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5886450" y="2078038"/>
            <a:ext cx="1479550" cy="14811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5" name="Picture 11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500000">
            <a:off x="5308600" y="1357312"/>
            <a:ext cx="1196975" cy="11969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6" name="Picture 12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480000">
            <a:off x="6732588" y="1989138"/>
            <a:ext cx="3113088" cy="31130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7" name="Picture 13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00000">
            <a:off x="5913438" y="5268912"/>
            <a:ext cx="2676525" cy="2676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484312"/>
            <a:ext cx="4968875" cy="3673475"/>
          </a:xfrm>
          <a:prstGeom prst="rect">
            <a:avLst/>
          </a:prstGeom>
          <a:solidFill>
            <a:schemeClr val="accent1">
              <a:alpha val="61176"/>
            </a:schemeClr>
          </a:solidFill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/>
            <a:r>
              <a:t>Учебник и литература по пошиву платья, </a:t>
            </a:r>
          </a:p>
          <a:p>
            <a:pPr lvl="0" eaLnBrk="1" hangingPunct="1"/>
            <a:r>
              <a:t>сантиметровая лента, </a:t>
            </a:r>
          </a:p>
          <a:p>
            <a:pPr lvl="0" eaLnBrk="1" hangingPunct="1"/>
            <a:r>
              <a:t>портновский мел</a:t>
            </a:r>
            <a:r>
              <a:rPr b="1"/>
              <a:t> ,</a:t>
            </a:r>
          </a:p>
          <a:p>
            <a:pPr lvl="0" eaLnBrk="1" hangingPunct="1"/>
            <a:r>
              <a:t> карандаш,</a:t>
            </a:r>
          </a:p>
          <a:p>
            <a:pPr lvl="0" eaLnBrk="1" hangingPunct="1"/>
            <a:endParaRPr/>
          </a:p>
        </p:txBody>
      </p:sp>
      <p:sp>
        <p:nvSpPr>
          <p:cNvPr id="13315" name="WordArt 4" descr="original"/>
          <p:cNvSpPr/>
          <p:nvPr/>
        </p:nvSpPr>
        <p:spPr>
          <a:xfrm>
            <a:off x="468312" y="260350"/>
            <a:ext cx="8229600" cy="1143000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принадлежности</a:t>
            </a:r>
          </a:p>
        </p:txBody>
      </p:sp>
      <p:pic>
        <p:nvPicPr>
          <p:cNvPr id="13316" name="Picture 5"/>
          <p:cNvPicPr/>
          <p:nvPr/>
        </p:nvPicPr>
        <p:blipFill>
          <a:blip r:embed="rId3"/>
          <a:stretch>
            <a:fillRect/>
          </a:stretch>
        </p:blipFill>
        <p:spPr>
          <a:xfrm rot="2040000">
            <a:off x="6156325" y="1557338"/>
            <a:ext cx="1938338" cy="2559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7" name="Picture 7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860000">
            <a:off x="5038725" y="4281488"/>
            <a:ext cx="4124325" cy="2095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8" name="Picture 8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80000">
            <a:off x="2916238" y="4292600"/>
            <a:ext cx="2205038" cy="2163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9" name="Picture 9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100000">
            <a:off x="95250" y="4675188"/>
            <a:ext cx="2087562" cy="20875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/>
            <a:r>
              <a:t>швейная машина,</a:t>
            </a:r>
          </a:p>
          <a:p>
            <a:pPr lvl="0" eaLnBrk="1" hangingPunct="1"/>
            <a:r>
              <a:t> оверлок </a:t>
            </a:r>
          </a:p>
          <a:p>
            <a:pPr lvl="0" eaLnBrk="1" hangingPunct="1"/>
            <a:endParaRPr/>
          </a:p>
        </p:txBody>
      </p:sp>
      <p:sp>
        <p:nvSpPr>
          <p:cNvPr id="14339" name="WordArt 4" descr="original"/>
          <p:cNvSpPr/>
          <p:nvPr/>
        </p:nvSpPr>
        <p:spPr>
          <a:xfrm>
            <a:off x="0" y="260350"/>
            <a:ext cx="8229600" cy="1143000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Оборудование </a:t>
            </a:r>
          </a:p>
        </p:txBody>
      </p:sp>
      <p:pic>
        <p:nvPicPr>
          <p:cNvPr id="14340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5600" y="1557338"/>
            <a:ext cx="2857500" cy="43624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1" name="Picture 6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550" y="3429000"/>
            <a:ext cx="3575050" cy="32400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906962" cy="24765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/>
            <a:r>
              <a:t>Бумага для построения чертежей, </a:t>
            </a:r>
          </a:p>
          <a:p>
            <a:pPr lvl="0" eaLnBrk="1" hangingPunct="1"/>
            <a:r>
              <a:t>нитки, </a:t>
            </a:r>
          </a:p>
          <a:p>
            <a:pPr lvl="0" eaLnBrk="1" hangingPunct="1"/>
            <a:r>
              <a:t>ткань.</a:t>
            </a:r>
          </a:p>
          <a:p>
            <a:pPr lvl="0" eaLnBrk="1" hangingPunct="1"/>
            <a:endParaRPr/>
          </a:p>
        </p:txBody>
      </p:sp>
      <p:pic>
        <p:nvPicPr>
          <p:cNvPr id="15363" name="Picture 3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825" y="4221162"/>
            <a:ext cx="2913062" cy="17018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64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827088" y="4005262"/>
            <a:ext cx="2352675" cy="23526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65" name="WordArt 4" descr="original"/>
          <p:cNvSpPr/>
          <p:nvPr/>
        </p:nvSpPr>
        <p:spPr>
          <a:xfrm>
            <a:off x="539750" y="333375"/>
            <a:ext cx="8229600" cy="1143000"/>
          </a:xfrm>
          <a:blipFill rotWithShape="0">
            <a:blip r:embed="rId4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4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материалы</a:t>
            </a:r>
          </a:p>
        </p:txBody>
      </p:sp>
      <p:pic>
        <p:nvPicPr>
          <p:cNvPr id="15366" name="Picture 11"/>
          <p:cNvPicPr/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0" y="1989138"/>
            <a:ext cx="2568575" cy="19272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395288" y="1052512"/>
          <a:ext cx="8229600" cy="5610243"/>
        </p:xfrm>
        <a:graphic>
          <a:graphicData uri="http://schemas.openxmlformats.org/drawingml/2006/table">
            <a:tbl>
              <a:tblPr/>
              <a:tblGrid>
                <a:gridCol w="447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4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7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 b="1">
                          <a:solidFill>
                            <a:srgbClr val="FFFFFF"/>
                          </a:solidFill>
                        </a:rPr>
                        <a:t>№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 b="1">
                          <a:solidFill>
                            <a:srgbClr val="FFFFFF"/>
                          </a:solidFill>
                        </a:rPr>
                        <a:t>Действие 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 b="1">
                          <a:solidFill>
                            <a:srgbClr val="FFFFFF"/>
                          </a:solidFill>
                        </a:rPr>
                        <a:t>Инструменты и принадлежности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8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Выбор модели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журналы, интернет,</a:t>
                      </a: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книги.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8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Снятие мерок 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Сантиметровая лента, ручка тетрадь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127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Расчеты на свои мерки.Построение чертежа основы платья в М 1:4,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 М 1:1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Ватман, карандаш, ластик, тетрадь, линейка закройщика угольник, сантиметровая лента или линейка 40 см.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12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Подготовка выкройки к раскрою. 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Ножницы, чертеж.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8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Подготовка ткани к раскрою.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Ножницы, утюг, ткань, мел, выкройка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8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Выполнить раскрой платья и обтачки.  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Ткань, выкройка, ножницы, булавки портновский мел,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12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80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Подготовка изделия к примерке.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ea typeface="Times New Roman" pitchFamily="18" charset="0"/>
                        </a:rPr>
                        <a:t>Нитки, игла, детали кроя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642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23528" y="260648"/>
            <a:ext cx="8229600" cy="72008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Технологическая карта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lvl="0" eaLnBrk="1" hangingPunct="1"/>
            <a:endParaRPr/>
          </a:p>
        </p:txBody>
      </p:sp>
      <p:graphicFrame>
        <p:nvGraphicFramePr>
          <p:cNvPr id="17411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244008"/>
        </p:xfrm>
        <a:graphic>
          <a:graphicData uri="http://schemas.openxmlformats.org/drawingml/2006/table">
            <a:tbl>
              <a:tblPr/>
              <a:tblGrid>
                <a:gridCol w="5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2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4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 b="1">
                          <a:solidFill>
                            <a:srgbClr val="FFFFFF"/>
                          </a:solidFill>
                        </a:rPr>
                        <a:t>№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 b="1">
                          <a:solidFill>
                            <a:srgbClr val="FFFFFF"/>
                          </a:solidFill>
                        </a:rPr>
                        <a:t>действие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 b="1">
                          <a:solidFill>
                            <a:srgbClr val="FFFFFF"/>
                          </a:solidFill>
                        </a:rPr>
                        <a:t> Инструменты и принадлежности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Проведение первой примерки и устранение недочетов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9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Обработка изделия после примерки на швейной машине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Швейная машина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8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10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Пошив пояса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ткань, швейная машина, нитки, игла.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11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 gridSpan="2"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Самоконтроль после каждого этапа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R w="12700"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 gridSpan="2"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Отутюживание изделия после каждого этапа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R w="12700"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32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13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Изготовление цветов </a:t>
                      </a: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Ткань, ножницы,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600">
                          <a:solidFill>
                            <a:srgbClr val="000000"/>
                          </a:solidFill>
                        </a:rPr>
                        <a:t>свечка, игла , нитки</a:t>
                      </a: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903788"/>
        </p:xfrm>
        <a:graphic>
          <a:graphicData uri="http://schemas.openxmlformats.org/drawingml/2006/table">
            <a:tbl>
              <a:tblPr/>
              <a:tblGrid>
                <a:gridCol w="164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№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Название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Кол-во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(см., шт.)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Цена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(руб)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Всего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(руб)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Ткань серая шелк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180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180,0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324,0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2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Ткань белая шелк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180,0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54,0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0438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Ткань шелк. , прозрач. серая в горошек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100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120.0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120.0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4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Нитки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15,0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5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Швейная машина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3600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Амортизация 10%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360,0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6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Ножницы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50,0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Амортизация 10%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5,0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7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Сантиметровая лента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15,0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Амортизация 10%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1,5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49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Экономическое обоснование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68312" y="333375"/>
          <a:ext cx="8229600" cy="2952115"/>
        </p:xfrm>
        <a:graphic>
          <a:graphicData uri="http://schemas.openxmlformats.org/drawingml/2006/table">
            <a:tbl>
              <a:tblPr/>
              <a:tblGrid>
                <a:gridCol w="164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№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Название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Кол-во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(см., шт.)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Цена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(руб)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Всего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(руб)</a:t>
                      </a:r>
                      <a:endParaRPr sz="1200" b="1">
                        <a:solidFill>
                          <a:srgbClr val="FFFFFF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8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Иголка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3,0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Амортизация 10%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0,3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2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9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Утюг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800,0 Амортизация 10%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80,0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Ватман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15,0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15,0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0400">
                <a:tc gridSpan="4"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 </a:t>
                      </a:r>
                    </a:p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Итого: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R w="12700"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indent="-3429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1pPr>
                      <a:lvl2pPr marL="742950" indent="-28575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24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2pPr>
                      <a:lvl3pPr marL="11430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kumimoji="0" lang="ru-RU" altLang="en-US" sz="20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3pPr>
                      <a:lvl4pPr marL="16002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4pPr>
                      <a:lvl5pPr marL="2057400" indent="-22860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Arial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</a:rPr>
                        <a:t>974,80</a:t>
                      </a:r>
                      <a:endParaRPr sz="12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493" name="TextBox 5"/>
          <p:cNvSpPr/>
          <p:nvPr/>
        </p:nvSpPr>
        <p:spPr>
          <a:xfrm>
            <a:off x="179388" y="3357562"/>
            <a:ext cx="8785225" cy="3140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/>
            <a:r>
              <a:t>Себестоимость платья без учета оплаты труда </a:t>
            </a:r>
            <a:r>
              <a:rPr b="1"/>
              <a:t>974,80руб</a:t>
            </a:r>
          </a:p>
          <a:p>
            <a:pPr marL="0" lvl="0" indent="0"/>
            <a:r>
              <a:t>Стоимость моего труда рассчитывается, таким образом, 12100 (минимальная оплата труда): 164,2 (среднегодовая норма часов) = 73,69 руб. (стоимость одного часа работы) Я выполняла своё платье 25 часов. Таким образом, стоимость моего труда – 73,69 * 25 = 1842,25 р.</a:t>
            </a:r>
          </a:p>
          <a:p>
            <a:pPr marL="0" lvl="0" indent="0"/>
            <a:r>
              <a:t>1кВат в час работы на швейной машине стоит 5,26 р. Я работала 5 часов. 5,26 * 5 = 25,30 руб.</a:t>
            </a:r>
          </a:p>
          <a:p>
            <a:pPr marL="0" lvl="0" indent="0"/>
            <a:r>
              <a:t>А общая себестоимость моего платья  974,80 + 1842,25 + 25,30 = 2842,35 руб.</a:t>
            </a:r>
          </a:p>
          <a:p>
            <a:pPr marL="0" lvl="0" indent="0"/>
            <a:r>
              <a:t> </a:t>
            </a:r>
          </a:p>
          <a:p>
            <a:pPr marL="0" lvl="0" indent="0"/>
            <a:r>
              <a:t>А так как платье шила я для себя сама , имея  уже инструменты и швейную машинку, моя платье обошлось мне в </a:t>
            </a:r>
            <a:r>
              <a:rPr b="1" u="sng"/>
              <a:t>528,0 руб</a:t>
            </a:r>
            <a:r>
              <a:t>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>
              <a:buNone/>
            </a:pPr>
            <a:r>
              <a:t>   Мое платье безопасно для окружающей среды и человека. Изготовление и носка платья не повлекут за собой изменение в природе. Платье, сшитое из ткани, не имеет запаха, не выделяет вредные химические вещества.</a:t>
            </a:r>
          </a:p>
          <a:p>
            <a:pPr lvl="0" eaLnBrk="1" hangingPunct="1"/>
            <a:endParaRPr/>
          </a:p>
        </p:txBody>
      </p:sp>
      <p:sp>
        <p:nvSpPr>
          <p:cNvPr id="20483" name="Заголовок 1"/>
          <p:cNvSpPr txBox="1"/>
          <p:nvPr/>
        </p:nvSpPr>
        <p:spPr bwMode="auto">
          <a:xfrm>
            <a:off x="467544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Экологическое обоснование</a:t>
            </a:r>
            <a:endParaRPr kumimoji="0" lang="ru-RU" sz="44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rPr sz="2000"/>
              <a:t>Платье – одно из самых любимых женских нарядов, подчеркивающих красоту представительниц прекрасного пола. Платье, в зависимости от моды и царящих в обществе нравов, менялось с течением истории. Платья были то свободными, скрывая фигуру, то, напротив, облегающими, чтобы подчеркнуть красоту тела. Менялась длина и ширина рукавов, глубина и форма вырезов, ткани, фасоны и покрои, но лишь одно оставалось неизменным – желание женщины быть нарядной и привлекательной для окружающих.</a:t>
            </a:r>
          </a:p>
          <a:p>
            <a:pPr lvl="0"/>
            <a:r>
              <a:rPr sz="2000"/>
              <a:t>История платья не закончилась на этом. Оно меняется до сих пор и никогда не выходит из моды. </a:t>
            </a:r>
          </a:p>
          <a:p>
            <a:pPr lvl="0"/>
            <a:endParaRPr sz="2000"/>
          </a:p>
          <a:p>
            <a:pPr lvl="0"/>
            <a:endParaRPr sz="2000"/>
          </a:p>
          <a:p>
            <a:pPr lvl="0"/>
            <a:endParaRPr sz="2000"/>
          </a:p>
        </p:txBody>
      </p:sp>
      <p:sp>
        <p:nvSpPr>
          <p:cNvPr id="3075" name="WordArt 4" descr="original"/>
          <p:cNvSpPr>
            <a:spLocks noGrp="1"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0" i="0" u="none" strike="noStrike" kern="10" cap="none" spc="720" normalizeH="0" baseline="0" noProof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Немного из истории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468312" y="2603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lvl="0"/>
            <a:r>
              <a:t>Плюсы 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468312" y="1412875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t>Мое платье получилось красивое, нарядное, в общем как я хотела.</a:t>
            </a:r>
          </a:p>
        </p:txBody>
      </p:sp>
      <p:sp>
        <p:nvSpPr>
          <p:cNvPr id="21508" name="Rectangle 4"/>
          <p:cNvSpPr/>
          <p:nvPr/>
        </p:nvSpPr>
        <p:spPr>
          <a:xfrm>
            <a:off x="395288" y="2997200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ctr"/>
            <a:r>
              <a:rPr sz="4400">
                <a:solidFill>
                  <a:schemeClr val="tx2"/>
                </a:solidFill>
              </a:rPr>
              <a:t>Минусы  </a:t>
            </a:r>
          </a:p>
        </p:txBody>
      </p:sp>
      <p:sp>
        <p:nvSpPr>
          <p:cNvPr id="21509" name="Rectangle 5"/>
          <p:cNvSpPr/>
          <p:nvPr/>
        </p:nvSpPr>
        <p:spPr>
          <a:xfrm>
            <a:off x="611188" y="4149725"/>
            <a:ext cx="8229600" cy="452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342900" lvl="0" indent="-342900">
              <a:spcBef>
                <a:spcPct val="20000"/>
              </a:spcBef>
              <a:buChar char="•"/>
            </a:pPr>
            <a:r>
              <a:rPr sz="3200"/>
              <a:t>Сложность при пошиве, так как ткань скользкая.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150" y="1512888"/>
            <a:ext cx="5395912" cy="53451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1" name="Заголовок 1"/>
          <p:cNvSpPr txBox="1"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3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Реклама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3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Социологический опрос </a:t>
            </a:r>
            <a:endParaRPr kumimoji="0" lang="ru-RU" sz="44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099" name="Объект 8"/>
          <p:cNvGraphicFramePr>
            <a:graphicFrameLocks noGrp="1"/>
          </p:cNvGraphicFramePr>
          <p:nvPr>
            <p:ph idx="4294967295"/>
          </p:nvPr>
        </p:nvGraphicFramePr>
        <p:xfrm>
          <a:off x="-63500" y="1217612"/>
          <a:ext cx="3713162" cy="293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4" imgW="0" imgH="0" progId="Excel.Chart.8">
                  <p:embed/>
                </p:oleObj>
              </mc:Choice>
              <mc:Fallback>
                <p:oleObj r:id="rId4" imgW="0" imgH="0" progId="Excel.Char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63500" y="1217612"/>
                        <a:ext cx="3713162" cy="2938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Объект 8"/>
          <p:cNvGraphicFramePr/>
          <p:nvPr/>
        </p:nvGraphicFramePr>
        <p:xfrm>
          <a:off x="5241925" y="1362075"/>
          <a:ext cx="3557588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6" imgW="0" imgH="0" progId="Excel.Chart.8">
                  <p:embed/>
                </p:oleObj>
              </mc:Choice>
              <mc:Fallback>
                <p:oleObj r:id="rId6" imgW="0" imgH="0" progId="Excel.Char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41925" y="1362075"/>
                        <a:ext cx="3557588" cy="2622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Объект 8"/>
          <p:cNvGraphicFramePr/>
          <p:nvPr/>
        </p:nvGraphicFramePr>
        <p:xfrm>
          <a:off x="2865438" y="3522662"/>
          <a:ext cx="4278312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8" imgW="0" imgH="0" progId="Excel.Chart.8">
                  <p:embed/>
                </p:oleObj>
              </mc:Choice>
              <mc:Fallback>
                <p:oleObj r:id="rId8" imgW="0" imgH="0" progId="Excel.Char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65438" y="3522662"/>
                        <a:ext cx="4278312" cy="3009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Эксперимент</a:t>
            </a:r>
            <a:endParaRPr kumimoji="0" lang="ru-RU" sz="44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4" name="Рисунок 5123"/>
          <p:cNvPicPr/>
          <p:nvPr/>
        </p:nvPicPr>
        <p:blipFill>
          <a:blip r:embed="rId3"/>
          <a:stretch>
            <a:fillRect/>
          </a:stretch>
        </p:blipFill>
        <p:spPr>
          <a:xfrm>
            <a:off x="4427538" y="1341438"/>
            <a:ext cx="3233738" cy="2425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Рисунок 5124"/>
          <p:cNvPicPr/>
          <p:nvPr/>
        </p:nvPicPr>
        <p:blipFill>
          <a:blip r:embed="rId4"/>
          <a:stretch>
            <a:fillRect/>
          </a:stretch>
        </p:blipFill>
        <p:spPr>
          <a:xfrm>
            <a:off x="3924300" y="3302000"/>
            <a:ext cx="4240212" cy="3187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6" name="Рисунок 5125"/>
          <p:cNvPicPr/>
          <p:nvPr/>
        </p:nvPicPr>
        <p:blipFill>
          <a:blip r:embed="rId5"/>
          <a:stretch>
            <a:fillRect/>
          </a:stretch>
        </p:blipFill>
        <p:spPr>
          <a:xfrm>
            <a:off x="323850" y="1484312"/>
            <a:ext cx="3760788" cy="50133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Список использованной литературы </a:t>
            </a:r>
            <a:endParaRPr kumimoji="0" lang="ru-RU" sz="40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4294967295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А. Януш Мы шьем сами. Москва «Ступень» 2001.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Е.Н Юдина, М.А. Евтушенко Шейте сами. 2004.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Л. М. Киямова Кроите и шейте сами Москва ,,Профиздат”  2004.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Н.В. Ерзенкова Искусство красиво одеваться (или мода на все времена).Рига “Импакт” 2005.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Научно-методический журналы ,,Школа и Производство” 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Ю.В. Крупская, О. А. Кожина Технология. Обслуживающий труд. 7 класс. Москва Издательский центр “Вентана-Граф” 2008.</a:t>
            </a:r>
            <a:endParaRPr sz="2400"/>
          </a:p>
          <a:p>
            <a:pPr marL="342900" marR="0" lvl="0" indent="-342900" eaLnBrk="1" hangingPunct="1"/>
            <a:r>
              <a:rPr sz="2400">
                <a:effectLst>
                  <a:outerShdw blurRad="38100" dist="38100" dir="2700000" algn="tl">
                    <a:schemeClr val="bg2"/>
                  </a:outerShdw>
                </a:effectLst>
              </a:rPr>
              <a:t>Интернет ресурсы  </a:t>
            </a:r>
            <a:endParaRPr sz="2400"/>
          </a:p>
          <a:p>
            <a:pPr marL="342900" marR="0" lvl="0" indent="-342900" eaLnBrk="1" hangingPunct="1"/>
            <a:endParaRPr sz="24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23528" y="2564904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0" cap="none" spc="720" normalizeH="0" baseline="0" noProof="0" smtClean="0">
                <a:ln>
                  <a:noFill/>
                </a:ln>
                <a:blipFill dpi="0"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Банк идей</a:t>
            </a:r>
            <a:endParaRPr kumimoji="0" lang="ru-RU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2" descr="IMG_233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3348038" cy="33480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2" name="Picture 3"/>
          <p:cNvPicPr/>
          <p:nvPr/>
        </p:nvPicPr>
        <p:blipFill>
          <a:blip r:embed="rId4">
            <a:clrChange>
              <a:clrFrom>
                <a:srgbClr val="8CBFE5"/>
              </a:clrFrom>
              <a:clrTo>
                <a:srgbClr val="8CBFE5">
                  <a:alpha val="0"/>
                </a:srgbClr>
              </a:clrTo>
            </a:clrChange>
          </a:blip>
          <a:srcRect l="21251" t="9496" r="22080" b="9795"/>
          <a:stretch>
            <a:fillRect/>
          </a:stretch>
        </p:blipFill>
        <p:spPr>
          <a:xfrm>
            <a:off x="6659562" y="314325"/>
            <a:ext cx="1296988" cy="27543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3" name="Picture 4"/>
          <p:cNvPicPr/>
          <p:nvPr/>
        </p:nvPicPr>
        <p:blipFill>
          <a:blip r:embed="rId5">
            <a:clrChange>
              <a:clrFrom>
                <a:srgbClr val="C8D271"/>
              </a:clrFrom>
              <a:clrTo>
                <a:srgbClr val="C8D271">
                  <a:alpha val="0"/>
                </a:srgbClr>
              </a:clrTo>
            </a:clrChange>
          </a:blip>
          <a:srcRect b="4279"/>
          <a:stretch>
            <a:fillRect/>
          </a:stretch>
        </p:blipFill>
        <p:spPr>
          <a:xfrm>
            <a:off x="755650" y="3303588"/>
            <a:ext cx="1562100" cy="32210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4" name="Picture 5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9562" y="3284538"/>
            <a:ext cx="2155825" cy="32131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5" name="Picture 6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575" y="3429000"/>
            <a:ext cx="2447925" cy="31384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latin typeface="Arial"/>
                <a:cs typeface="Arial"/>
              </a:defRPr>
            </a:lvl9pPr>
          </a:lstStyle>
          <a:p>
            <a:pPr lvl="0" eaLnBrk="1" hangingPunct="1"/>
            <a:r>
              <a:t>Мой выбор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>
          <a:xfrm>
            <a:off x="3348038" y="1600200"/>
            <a:ext cx="5338762" cy="3629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/>
            <a:r>
              <a:t>Платье сшитое из шелка серого цвета,набивное, цельнокроеное, с рукавами «летучая мышь», по линии талии на резинке. Вырез горловины </a:t>
            </a:r>
            <a:r>
              <a:rPr lang="en-US" altLang="en-US"/>
              <a:t>V-образный.</a:t>
            </a:r>
          </a:p>
          <a:p>
            <a:pPr lvl="0" eaLnBrk="1" hangingPunct="1"/>
            <a:endParaRPr lang="en-US" altLang="en-US"/>
          </a:p>
        </p:txBody>
      </p:sp>
      <p:pic>
        <p:nvPicPr>
          <p:cNvPr id="8196" name="Picture 2" descr="IMG_2337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84312"/>
            <a:ext cx="3348038" cy="33480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7" name="TextBox 4"/>
          <p:cNvSpPr/>
          <p:nvPr/>
        </p:nvSpPr>
        <p:spPr>
          <a:xfrm>
            <a:off x="323850" y="5229225"/>
            <a:ext cx="7704138" cy="1662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eaLnBrk="1" hangingPunct="1"/>
            <a:r>
              <a:rPr sz="2800"/>
              <a:t>Мне понравилась эта модель, но я решила изменить её, добавив цветы и пояс и изменив рукав и ворот.</a:t>
            </a:r>
          </a:p>
          <a:p>
            <a:pPr marL="0" lvl="0" indent="0" eaLnBrk="1" hangingPunct="1"/>
            <a:r>
              <a:t> 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algn="ctr" eaLnBrk="1" hangingPunct="1">
              <a:buNone/>
            </a:pPr>
            <a:r>
              <a:rPr sz="4400"/>
              <a:t>изготовление красивого платья на основе ночной сорочки.</a:t>
            </a:r>
          </a:p>
        </p:txBody>
      </p:sp>
      <p:sp>
        <p:nvSpPr>
          <p:cNvPr id="9219" name="WordArt 4" descr="original"/>
          <p:cNvSpPr/>
          <p:nvPr/>
        </p:nvSpPr>
        <p:spPr>
          <a:xfrm>
            <a:off x="2571750" y="214312"/>
            <a:ext cx="4143375" cy="1476375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цель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3200" b="0" i="0" u="none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8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ru-RU" altLang="en-US" sz="24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ru-RU" altLang="en-US" sz="2000" b="0" i="0" u="none">
                <a:solidFill>
                  <a:schemeClr val="tx1"/>
                </a:solidFill>
                <a:latin typeface="+mn-lt"/>
                <a:ea typeface="Arial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ru-RU" altLang="en-US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 eaLnBrk="1" hangingPunct="1">
              <a:lnSpc>
                <a:spcPct val="90000"/>
              </a:lnSpc>
            </a:pPr>
            <a:r>
              <a:rPr sz="2400"/>
              <a:t>изучить литературу по пошиву платья и журналы мод;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познакомиться с историей платья;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изучить ткани и подобрать нужную ткань для своего платья;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научиться конструировать и моделировать платье;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подобрать инструменты и вспомнить работу на швейной машине;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выбрать модель платья</a:t>
            </a:r>
          </a:p>
          <a:p>
            <a:pPr lvl="0" eaLnBrk="1" hangingPunct="1">
              <a:lnSpc>
                <a:spcPct val="90000"/>
              </a:lnSpc>
            </a:pPr>
            <a:r>
              <a:rPr sz="2400"/>
              <a:t>вспомнить выполнение экономических расчетов ; </a:t>
            </a:r>
          </a:p>
        </p:txBody>
      </p:sp>
      <p:sp>
        <p:nvSpPr>
          <p:cNvPr id="10243" name="WordArt 4" descr="original"/>
          <p:cNvSpPr/>
          <p:nvPr/>
        </p:nvSpPr>
        <p:spPr>
          <a:xfrm>
            <a:off x="468312" y="260350"/>
            <a:ext cx="8229600" cy="1143000"/>
          </a:xfrm>
          <a:blipFill rotWithShape="0">
            <a:blip r:embed="rId2"/>
            <a:stretch>
              <a:fillRect/>
            </a:stretch>
          </a:blipFill>
          <a:ln>
            <a:noFill/>
            <a:miter lim="800000"/>
          </a:ln>
          <a:effectLst>
            <a:outerShdw dist="45791" dir="3378596" algn="ctr">
              <a:srgbClr val="4D4D4D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 spc="-120">
                <a:ln>
                  <a:noFill/>
                </a:ln>
                <a:blipFill rotWithShape="0">
                  <a:blip r:embed="rId2"/>
                  <a:stretch>
                    <a:fillRect/>
                  </a:stretch>
                </a:blipFill>
                <a:effectLst>
                  <a:outerShdw dist="45791" dir="3378596" algn="ctr">
                    <a:srgbClr val="4D4D4D">
                      <a:alpha val="79999"/>
                    </a:srgbClr>
                  </a:outerShdw>
                </a:effectLst>
                <a:latin typeface="Arial"/>
              </a:rPr>
              <a:t>Задачи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851</Words>
  <Application>Microsoft Office PowerPoint</Application>
  <PresentationFormat>Экран (4:3)</PresentationFormat>
  <Paragraphs>198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ConcursoItalian BTN</vt:lpstr>
      <vt:lpstr>Dotum</vt:lpstr>
      <vt:lpstr>Times New Roman</vt:lpstr>
      <vt:lpstr>Wingdings</vt:lpstr>
      <vt:lpstr>Оформление по умолчанию</vt:lpstr>
      <vt:lpstr>Диаграмма Microsoft Excel</vt:lpstr>
      <vt:lpstr>Презентация PowerPoint</vt:lpstr>
      <vt:lpstr>Презентация PowerPoint</vt:lpstr>
      <vt:lpstr>Социологический опрос </vt:lpstr>
      <vt:lpstr>Эксперимент</vt:lpstr>
      <vt:lpstr>Список использованной литературы </vt:lpstr>
      <vt:lpstr>Банк идей</vt:lpstr>
      <vt:lpstr>Мой выбор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Технологическая карта</vt:lpstr>
      <vt:lpstr>Презентация PowerPoint</vt:lpstr>
      <vt:lpstr>Экономическое обоснование</vt:lpstr>
      <vt:lpstr>Презентация PowerPoint</vt:lpstr>
      <vt:lpstr>Презентация PowerPoint</vt:lpstr>
      <vt:lpstr>Плюсы </vt:lpstr>
      <vt:lpstr>Реклама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Алиса</dc:creator>
  <cp:lastModifiedBy>днс</cp:lastModifiedBy>
  <cp:revision>21</cp:revision>
  <dcterms:created xsi:type="dcterms:W3CDTF">2013-04-14T02:47:33Z</dcterms:created>
  <dcterms:modified xsi:type="dcterms:W3CDTF">2020-07-30T00:47:29Z</dcterms:modified>
</cp:coreProperties>
</file>