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61" r:id="rId10"/>
    <p:sldId id="262" r:id="rId11"/>
    <p:sldId id="266" r:id="rId12"/>
    <p:sldId id="257" r:id="rId13"/>
    <p:sldId id="274" r:id="rId14"/>
    <p:sldId id="275" r:id="rId15"/>
    <p:sldId id="264" r:id="rId16"/>
    <p:sldId id="273" r:id="rId17"/>
    <p:sldId id="286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5E30"/>
    <a:srgbClr val="022412"/>
    <a:srgbClr val="021C0E"/>
    <a:srgbClr val="043E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4F1FC-5764-476C-890B-BB81805B858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22502-8A4B-45DC-821D-DB19B4354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Окружающий мир 3 класс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22502-8A4B-45DC-821D-DB19B4354AF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ony\Documents\Презентация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40005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Презентацию выполнила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Синицына Людмила Юрьевна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МАОУ СОШ №3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20987" y="1124744"/>
            <a:ext cx="625932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043E2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ОХРАНА ЖИВОТНЫХ</a:t>
            </a:r>
            <a:endParaRPr lang="ru-RU" sz="6000" b="1" dirty="0">
              <a:ln w="11430"/>
              <a:solidFill>
                <a:srgbClr val="043E2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2996952"/>
            <a:ext cx="27408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65E30"/>
                </a:solidFill>
              </a:rPr>
              <a:t>Окружающий мир </a:t>
            </a:r>
          </a:p>
          <a:p>
            <a:pPr algn="ctr"/>
            <a:r>
              <a:rPr lang="ru-RU" sz="2400" b="1" dirty="0" smtClean="0">
                <a:solidFill>
                  <a:srgbClr val="065E30"/>
                </a:solidFill>
              </a:rPr>
              <a:t>3 класс</a:t>
            </a:r>
            <a:endParaRPr lang="ru-RU" sz="2400" b="1" dirty="0">
              <a:solidFill>
                <a:srgbClr val="065E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Sony\Documents\Презентация\slide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7200800" cy="54006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90058" y="404664"/>
            <a:ext cx="6682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1430"/>
                <a:solidFill>
                  <a:srgbClr val="021C0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ЖИВОТНЫЕ В ОПАСНОСТИ</a:t>
            </a:r>
            <a:endParaRPr lang="ru-RU" sz="4400" dirty="0">
              <a:solidFill>
                <a:srgbClr val="021C0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2708920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Огромную роль играют животные в жизни человека.  </a:t>
            </a:r>
          </a:p>
          <a:p>
            <a:pPr algn="ctr"/>
            <a:r>
              <a:rPr lang="ru-RU" sz="2400" b="1" dirty="0" smtClean="0"/>
              <a:t>Но из-за хозяйственной деятельности людей, неумеренной охоты одни животные навсегда исчезли, другие стали редкими.</a:t>
            </a:r>
            <a:endParaRPr lang="ru-RU" sz="2400" b="1" dirty="0"/>
          </a:p>
        </p:txBody>
      </p:sp>
      <p:pic>
        <p:nvPicPr>
          <p:cNvPr id="9218" name="Picture 2" descr="http://www.dpol4.ru/img/picture/Feb/11/51cdbc9509aa8c1f13c073c07b8aa389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899492"/>
            <a:ext cx="3472789" cy="19534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220" name="Picture 4" descr="http://animalspace.net/uploads/posts/2011-11/1322258896_panda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10463"/>
            <a:ext cx="3492456" cy="261488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222" name="Picture 6" descr="http://bombler.ru/uploads/posts/2013-11/1385741653_beautiful_nature_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034734"/>
            <a:ext cx="3024335" cy="181820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224" name="Picture 8" descr="http://wap.u-tel.ru/pictures/preview.php?alias=36323&amp;w=40&amp;h=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3861048"/>
            <a:ext cx="1960139" cy="26163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490058" y="260648"/>
            <a:ext cx="6682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1430"/>
                <a:solidFill>
                  <a:srgbClr val="021C0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ЖИВОТНЫЕ В ОПАСНОСТИ</a:t>
            </a:r>
            <a:endParaRPr lang="ru-RU" sz="4400" dirty="0">
              <a:solidFill>
                <a:srgbClr val="021C0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70485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21C0E"/>
                </a:solidFill>
              </a:rPr>
              <a:t>Международная </a:t>
            </a:r>
            <a:r>
              <a:rPr lang="ru-RU" sz="3600" b="1" i="1" dirty="0" smtClean="0">
                <a:solidFill>
                  <a:srgbClr val="C00000"/>
                </a:solidFill>
              </a:rPr>
              <a:t>Красная книга </a:t>
            </a:r>
            <a:r>
              <a:rPr lang="ru-RU" sz="2800" b="1" i="1" dirty="0" smtClean="0">
                <a:solidFill>
                  <a:srgbClr val="021C0E"/>
                </a:solidFill>
              </a:rPr>
              <a:t>состоит из цветных страниц:</a:t>
            </a:r>
          </a:p>
          <a:p>
            <a:r>
              <a:rPr lang="ru-RU" sz="3600" b="1" i="1" dirty="0" smtClean="0"/>
              <a:t>чёрные</a:t>
            </a:r>
            <a:r>
              <a:rPr lang="ru-RU" sz="2800" b="1" dirty="0" smtClean="0"/>
              <a:t> </a:t>
            </a:r>
            <a:r>
              <a:rPr lang="ru-RU" sz="2800" dirty="0" smtClean="0"/>
              <a:t>– списки тех животных, кого мы уже никогда не увидим, кто уже вымер;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красные</a:t>
            </a:r>
            <a:r>
              <a:rPr lang="ru-RU" sz="3600" dirty="0" smtClean="0"/>
              <a:t> </a:t>
            </a:r>
            <a:r>
              <a:rPr lang="ru-RU" sz="2800" dirty="0" smtClean="0"/>
              <a:t>– особо редкие и исчезающие животные;</a:t>
            </a:r>
          </a:p>
          <a:p>
            <a:r>
              <a:rPr lang="ru-RU" sz="3600" b="1" i="1" dirty="0" smtClean="0">
                <a:solidFill>
                  <a:srgbClr val="FFFF00"/>
                </a:solidFill>
              </a:rPr>
              <a:t>жёлтые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/>
              <a:t>– животные, количество которых быстро снижается, которым грозит “переселение” на опасные красные страницы;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белые</a:t>
            </a:r>
            <a:r>
              <a:rPr lang="ru-RU" sz="2800" dirty="0" smtClean="0"/>
              <a:t> – животные, которые до сих пор мало изучены;</a:t>
            </a:r>
          </a:p>
          <a:p>
            <a:r>
              <a:rPr lang="ru-RU" sz="3600" b="1" i="1" dirty="0" smtClean="0">
                <a:solidFill>
                  <a:srgbClr val="00B050"/>
                </a:solidFill>
              </a:rPr>
              <a:t>зелёные</a:t>
            </a:r>
            <a:r>
              <a:rPr lang="ru-RU" sz="2800" b="1" dirty="0" smtClean="0"/>
              <a:t> </a:t>
            </a:r>
            <a:r>
              <a:rPr lang="ru-RU" sz="2800" dirty="0" smtClean="0"/>
              <a:t>– животные, которых удалось сохранить, спасти от вымирания.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0506" y="5733256"/>
            <a:ext cx="63277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02241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ЖИВОТНЫЕ  ПОД ОХРАНОЙ</a:t>
            </a:r>
            <a:endParaRPr lang="ru-RU" sz="4000" dirty="0">
              <a:solidFill>
                <a:srgbClr val="02241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332656"/>
            <a:ext cx="39074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224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ЗАПОВЕДНИКИ</a:t>
            </a:r>
            <a:endParaRPr lang="ru-RU" sz="4400" b="1" dirty="0">
              <a:solidFill>
                <a:srgbClr val="0224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991756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Это участки земли и водоёмы, где сохраняют, охраняют и изучают животных и растения, большинство из которых внесено в Красную книгу.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5E30"/>
                </a:solidFill>
              </a:rPr>
              <a:t>Ученые подсчитали, что за нашу эру с лица Земли исчезло 106 видов крупных млекопитающих.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5E30"/>
                </a:solidFill>
              </a:rPr>
              <a:t>   На Дальнем Востоке, например, сохранилось лишь несколько десятков тигров.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5E30"/>
                </a:solidFill>
              </a:rPr>
              <a:t>В Южной Азии вымирают носороги.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5E30"/>
                </a:solidFill>
              </a:rPr>
              <a:t>В Африке только в некоторых заповедниках сохранилось около сотни горных зебр.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65E30"/>
                </a:solidFill>
              </a:rPr>
              <a:t>   На пути к вымиранию гренландский кит и некоторые другие морские млекопитающие. </a:t>
            </a:r>
          </a:p>
          <a:p>
            <a:pPr algn="ctr">
              <a:buFont typeface="Wingdings" pitchFamily="2" charset="2"/>
              <a:buChar char="Ø"/>
            </a:pPr>
            <a:endParaRPr lang="ru-RU" sz="2000" b="1" dirty="0">
              <a:solidFill>
                <a:srgbClr val="065E3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789601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65E30"/>
                </a:solidFill>
              </a:rPr>
              <a:t>В заповедниках животные не только защищены от истребления, там находят они благоприятные условия для жизни и размножения.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5805264"/>
            <a:ext cx="6327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1430"/>
                <a:solidFill>
                  <a:srgbClr val="02241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ЖИВОТНЫЕ  ПОД ОХРАНОЙ</a:t>
            </a:r>
            <a:endParaRPr lang="ru-RU" sz="4000" dirty="0">
              <a:solidFill>
                <a:srgbClr val="02241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32656"/>
            <a:ext cx="62584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224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НАЦИОНАЛЬНЫЕ ПАРКИ</a:t>
            </a:r>
            <a:endParaRPr lang="ru-RU" sz="4400" b="1" dirty="0">
              <a:solidFill>
                <a:srgbClr val="0224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80728"/>
            <a:ext cx="806489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Это живописные места необыкновенной красоты, где можно путешествовать и отдыхать среди редкостных растений и животных.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65E30"/>
                </a:solidFill>
              </a:rPr>
              <a:t>Первоочередной задачей национальных парков является охрана природных комплексов и объектов.</a:t>
            </a:r>
            <a:r>
              <a:rPr lang="ru-RU" sz="2000" b="1" dirty="0" smtClean="0"/>
              <a:t> </a:t>
            </a:r>
          </a:p>
          <a:p>
            <a:pPr algn="ctr"/>
            <a:r>
              <a:rPr lang="ru-RU" sz="2400" b="1" u="sng" dirty="0" smtClean="0">
                <a:solidFill>
                  <a:srgbClr val="065E30"/>
                </a:solidFill>
              </a:rPr>
              <a:t>Национальные парки России условно можно поделить на:</a:t>
            </a:r>
            <a:endParaRPr lang="ru-RU" sz="2400" b="1" dirty="0" smtClean="0">
              <a:solidFill>
                <a:srgbClr val="065E3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157192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65E30"/>
                </a:solidFill>
              </a:rPr>
              <a:t>В настоящее время в России насчитывается 40 национальных парков.</a:t>
            </a:r>
            <a:endParaRPr lang="ru-RU" sz="2000" b="1" dirty="0">
              <a:solidFill>
                <a:srgbClr val="065E3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852936"/>
            <a:ext cx="2736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65E30"/>
                </a:solidFill>
              </a:rPr>
              <a:t>парки, в которых сохранилась дикая нетронутая первозданная природа, уникальный рельеф, редкие виды животных и растений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2780928"/>
            <a:ext cx="2736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65E30"/>
                </a:solidFill>
              </a:rPr>
              <a:t> парки, территории которых когда-то использовались человеком, но они сохранили много достопримечательностей и природных памятников.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2780928"/>
            <a:ext cx="3024336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2780928"/>
            <a:ext cx="2952328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18" y="260648"/>
            <a:ext cx="826243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153400" cy="1554163"/>
          </a:xfr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СЕГОДНЯ НА УРОКЕ: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143000" y="2590800"/>
            <a:ext cx="7086600" cy="381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4400">
                <a:solidFill>
                  <a:schemeClr val="tx2"/>
                </a:solidFill>
              </a:rPr>
              <a:t>Я узнал(а)…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Было интересно…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Я испытал(а) чувство…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Я  хочу, чтобы…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Sony\Documents\Презентация\2768989-292f40cd8880bc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584842" cy="56886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95736" y="4121785"/>
            <a:ext cx="4536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43E2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043E2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4000" b="1" dirty="0">
              <a:ln w="11430"/>
              <a:solidFill>
                <a:srgbClr val="043E2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228600" y="152400"/>
            <a:ext cx="4191000" cy="1143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ОТКЛАДЫВАЮТ ИКРУ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4648200" y="152400"/>
            <a:ext cx="4191000" cy="1143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>
                <a:solidFill>
                  <a:schemeClr val="tx2"/>
                </a:solidFill>
                <a:latin typeface="Times New Roman" pitchFamily="18" charset="0"/>
              </a:rPr>
              <a:t>ОТКЛАДЫВАЮТ ЯЙЦА</a:t>
            </a:r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152400" y="5943600"/>
            <a:ext cx="8763000" cy="76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РОЖДАЮТ ЖИВЫХ ДЕТЁНЫШЕЙ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352800" y="1600200"/>
            <a:ext cx="3048000" cy="598488"/>
          </a:xfrm>
          <a:prstGeom prst="rect">
            <a:avLst/>
          </a:prstGeom>
          <a:solidFill>
            <a:schemeClr val="bg1"/>
          </a:solidFill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насекомые</a:t>
            </a:r>
          </a:p>
        </p:txBody>
      </p: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3352800" y="3733800"/>
            <a:ext cx="3048000" cy="5984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рыбы</a:t>
            </a:r>
          </a:p>
        </p:txBody>
      </p:sp>
      <p:sp>
        <p:nvSpPr>
          <p:cNvPr id="69648" name="Text Box 16"/>
          <p:cNvSpPr txBox="1">
            <a:spLocks noChangeArrowheads="1"/>
          </p:cNvSpPr>
          <p:nvPr/>
        </p:nvSpPr>
        <p:spPr bwMode="auto">
          <a:xfrm>
            <a:off x="3352800" y="3048000"/>
            <a:ext cx="3048000" cy="5984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птицы</a:t>
            </a:r>
          </a:p>
        </p:txBody>
      </p:sp>
      <p:sp>
        <p:nvSpPr>
          <p:cNvPr id="69649" name="Text Box 17"/>
          <p:cNvSpPr txBox="1">
            <a:spLocks noChangeArrowheads="1"/>
          </p:cNvSpPr>
          <p:nvPr/>
        </p:nvSpPr>
        <p:spPr bwMode="auto">
          <a:xfrm>
            <a:off x="2819400" y="4419600"/>
            <a:ext cx="4419600" cy="5984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пресмыкающиеся</a:t>
            </a:r>
          </a:p>
        </p:txBody>
      </p: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3048000" y="5105400"/>
            <a:ext cx="3886200" cy="5984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млекопитающие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3429000" y="2362200"/>
            <a:ext cx="3048000" cy="5984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земноводные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9191E-6 L 0.225 0.00093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093 L -0.29167 -0.11005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5607E-6 L 0.225 -0.0878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3699E-6 L -0.29166 -0.19884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L 0.18333 -0.17665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-0.04532 L 3.33333E-6 5.78035E-8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0" grpId="0" animBg="1"/>
      <p:bldP spid="69641" grpId="0" animBg="1"/>
      <p:bldP spid="69642" grpId="0" animBg="1"/>
      <p:bldP spid="69645" grpId="0" animBg="1"/>
      <p:bldP spid="69647" grpId="0" animBg="1"/>
      <p:bldP spid="69648" grpId="0" animBg="1"/>
      <p:bldP spid="69649" grpId="0" animBg="1"/>
      <p:bldP spid="69650" grpId="0" animBg="1"/>
      <p:bldP spid="696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Picture 11" descr="American Robin"/>
          <p:cNvPicPr>
            <a:picLocks noChangeAspect="1" noChangeArrowheads="1"/>
          </p:cNvPicPr>
          <p:nvPr/>
        </p:nvPicPr>
        <p:blipFill>
          <a:blip r:embed="rId2" cstate="print"/>
          <a:srcRect l="3780" t="5669"/>
          <a:stretch>
            <a:fillRect/>
          </a:stretch>
        </p:blipFill>
        <p:spPr bwMode="auto">
          <a:xfrm>
            <a:off x="5219700" y="765175"/>
            <a:ext cx="3576638" cy="26304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4281" name="Rectangle 9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2667000" cy="1143000"/>
          </a:xfrm>
          <a:solidFill>
            <a:schemeClr val="bg1"/>
          </a:solidFill>
          <a:ln w="76200" cmpd="tri">
            <a:solidFill>
              <a:schemeClr val="tx1"/>
            </a:solidFill>
          </a:ln>
        </p:spPr>
        <p:txBody>
          <a:bodyPr/>
          <a:lstStyle/>
          <a:p>
            <a:r>
              <a:rPr lang="ru-RU" sz="5400" b="1">
                <a:latin typeface="Times New Roman" pitchFamily="18" charset="0"/>
              </a:rPr>
              <a:t>ЯЙЦО</a:t>
            </a: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609600" y="4191000"/>
            <a:ext cx="4419600" cy="16764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ВЗРОСЛАЯ ПТИЦА</a:t>
            </a: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7848600"/>
            <a:ext cx="36576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rgbClr val="FF0000"/>
                </a:solidFill>
                <a:latin typeface="Times New Roman" pitchFamily="18" charset="0"/>
              </a:rPr>
              <a:t>ПТЕНЕЦ</a:t>
            </a: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1600200" y="2286000"/>
            <a:ext cx="22860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60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5 -0.01665 L -0.175 -0.39954 C -0.175 -0.57133 -0.10608 -0.78243 -0.05 -0.78243 L 0.075 -0.78243 " pathEditMode="relative" rAng="0" ptsTypes="FfFF">
                                      <p:cBhvr>
                                        <p:cTn id="11" dur="1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3" grpId="0" animBg="1"/>
      <p:bldP spid="542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8" descr="33m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066800"/>
            <a:ext cx="3124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685800" y="1066800"/>
            <a:ext cx="42672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ИКРИНКА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4495800" y="5257800"/>
            <a:ext cx="42672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ЛЯГУШКА</a:t>
            </a:r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-533400" y="7696200"/>
            <a:ext cx="57150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rgbClr val="FF0000"/>
                </a:solidFill>
                <a:latin typeface="Times New Roman" pitchFamily="18" charset="0"/>
              </a:rPr>
              <a:t>ГОЛОВАСТИК</a:t>
            </a: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4114800" y="3124200"/>
            <a:ext cx="22860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60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10543 L -0.0125 -0.37179 C -0.0125 -0.49133 0.05868 -0.63815 0.11666 -0.63815 L 0.24583 -0.63815 " pathEditMode="relative" rAng="0" ptsTypes="FfFF">
                                      <p:cBhvr>
                                        <p:cTn id="11" dur="10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-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8" grpId="0" animBg="1"/>
      <p:bldP spid="553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1600200" y="381000"/>
            <a:ext cx="42672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ЯЙЦО</a:t>
            </a:r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1600200" y="2057400"/>
            <a:ext cx="42672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ЛИЧИНКА</a:t>
            </a:r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0" y="8305800"/>
            <a:ext cx="42672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rgbClr val="FF0000"/>
                </a:solidFill>
                <a:latin typeface="Times New Roman" pitchFamily="18" charset="0"/>
              </a:rPr>
              <a:t>КУКОЛКА</a:t>
            </a: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1295400" y="5181600"/>
            <a:ext cx="49530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БАБОЧКА</a:t>
            </a:r>
          </a:p>
        </p:txBody>
      </p:sp>
      <p:pic>
        <p:nvPicPr>
          <p:cNvPr id="56335" name="Picture 5" descr="butterfly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8288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7" name="Rectangle 17"/>
          <p:cNvSpPr>
            <a:spLocks noChangeArrowheads="1"/>
          </p:cNvSpPr>
          <p:nvPr/>
        </p:nvSpPr>
        <p:spPr bwMode="auto">
          <a:xfrm>
            <a:off x="2743200" y="3657600"/>
            <a:ext cx="22860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60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6 -0.08324 L -0.19166 -0.38844 C -0.19166 -0.52624 -0.08871 -0.69364 -0.00416 -0.69364 L 0.18334 -0.69364 " pathEditMode="relative" rAng="0" ptsTypes="FfFF">
                                      <p:cBhvr>
                                        <p:cTn id="11" dur="10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3" grpId="0" animBg="1"/>
      <p:bldP spid="563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51" name="Picture 8" descr="fish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143000"/>
            <a:ext cx="24384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676400" y="2667000"/>
            <a:ext cx="40386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МАЛЁК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2209800" y="685800"/>
            <a:ext cx="22860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60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457200" y="4648200"/>
            <a:ext cx="71628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chemeClr val="tx2"/>
                </a:solidFill>
                <a:latin typeface="Times New Roman" pitchFamily="18" charset="0"/>
              </a:rPr>
              <a:t>ВЗРОСЛАЯ РЫБА</a:t>
            </a: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0" y="-1981200"/>
            <a:ext cx="4038600" cy="1143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400">
                <a:solidFill>
                  <a:srgbClr val="FF0000"/>
                </a:solidFill>
                <a:latin typeface="Times New Roman" pitchFamily="18" charset="0"/>
              </a:rPr>
              <a:t>ИКРА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83 0.00555 L 0.17917 0.4050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3" grpId="0" animBg="1"/>
      <p:bldP spid="573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3" name="Picture 10" descr="P03138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52400"/>
            <a:ext cx="4038600" cy="2895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8863" name="Picture 15" descr="Chipmunk"/>
          <p:cNvPicPr>
            <a:picLocks noChangeAspect="1" noChangeArrowheads="1"/>
          </p:cNvPicPr>
          <p:nvPr/>
        </p:nvPicPr>
        <p:blipFill>
          <a:blip r:embed="rId3" cstate="print"/>
          <a:srcRect l="3612" t="5421" r="3612" b="5421"/>
          <a:stretch>
            <a:fillRect/>
          </a:stretch>
        </p:blipFill>
        <p:spPr bwMode="auto">
          <a:xfrm>
            <a:off x="4953000" y="3200400"/>
            <a:ext cx="4038600" cy="3429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4953000" y="3200400"/>
            <a:ext cx="4038600" cy="3429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РОЖДАЕТ ЖИВЫХ </a:t>
            </a:r>
            <a:br>
              <a:rPr lang="ru-RU" sz="32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ДЕТЁНЫШЕЙ</a:t>
            </a: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228600" y="152400"/>
            <a:ext cx="4495800" cy="2895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>
                <a:solidFill>
                  <a:schemeClr val="tx2"/>
                </a:solidFill>
                <a:latin typeface="Times New Roman" pitchFamily="18" charset="0"/>
              </a:rPr>
              <a:t>КТО ЛИШНИЙ?</a:t>
            </a:r>
          </a:p>
        </p:txBody>
      </p:sp>
      <p:pic>
        <p:nvPicPr>
          <p:cNvPr id="58380" name="Picture 12" descr="pavl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352800"/>
            <a:ext cx="434340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22" name="Picture 10" descr="Cuban frog"/>
          <p:cNvPicPr>
            <a:picLocks noChangeAspect="1" noChangeArrowheads="1"/>
          </p:cNvPicPr>
          <p:nvPr/>
        </p:nvPicPr>
        <p:blipFill>
          <a:blip r:embed="rId2" cstate="print"/>
          <a:srcRect b="2896"/>
          <a:stretch>
            <a:fillRect/>
          </a:stretch>
        </p:blipFill>
        <p:spPr bwMode="auto">
          <a:xfrm>
            <a:off x="4876800" y="228600"/>
            <a:ext cx="4114800" cy="28717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9399" name="Picture 8" descr="03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52800"/>
            <a:ext cx="4473575" cy="3316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9400" name="Picture 7" descr="03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276600"/>
            <a:ext cx="4114800" cy="3375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4876800" y="228600"/>
            <a:ext cx="4038600" cy="29718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ОТКЛАДЫВАЕТ ИКРУ</a:t>
            </a:r>
          </a:p>
        </p:txBody>
      </p:sp>
      <p:pic>
        <p:nvPicPr>
          <p:cNvPr id="59404" name="Picture 12" descr="17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4495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ony\Documents\Презентация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2195736" y="2132856"/>
            <a:ext cx="4824536" cy="165618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43E20"/>
                </a:solidFill>
              </a:rPr>
              <a:t>Животные</a:t>
            </a:r>
            <a:endParaRPr lang="ru-RU" sz="4800" b="1" dirty="0">
              <a:solidFill>
                <a:srgbClr val="043E2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20564645">
            <a:off x="755576" y="980728"/>
            <a:ext cx="1800200" cy="93610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43E20"/>
                </a:solidFill>
              </a:rPr>
              <a:t>Звери</a:t>
            </a:r>
            <a:endParaRPr lang="ru-RU" sz="2800" b="1" dirty="0">
              <a:solidFill>
                <a:srgbClr val="043E2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59832" y="404664"/>
            <a:ext cx="288032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43E20"/>
                </a:solidFill>
              </a:rPr>
              <a:t>Насекомые</a:t>
            </a:r>
            <a:endParaRPr lang="ru-RU" sz="2800" b="1" dirty="0">
              <a:solidFill>
                <a:srgbClr val="043E2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1600794">
            <a:off x="6732240" y="1218456"/>
            <a:ext cx="1584176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43E20"/>
                </a:solidFill>
              </a:rPr>
              <a:t>Рыбы</a:t>
            </a:r>
            <a:endParaRPr lang="ru-RU" sz="2800" b="1" dirty="0">
              <a:solidFill>
                <a:srgbClr val="043E2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rot="20113068">
            <a:off x="5759391" y="4412263"/>
            <a:ext cx="18002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43E20"/>
                </a:solidFill>
              </a:rPr>
              <a:t>Птицы</a:t>
            </a:r>
            <a:endParaRPr lang="ru-RU" sz="2800" b="1" dirty="0">
              <a:solidFill>
                <a:srgbClr val="043E2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91680" y="5250904"/>
            <a:ext cx="432048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43E20"/>
                </a:solidFill>
              </a:rPr>
              <a:t>Пресмыкающиеся</a:t>
            </a:r>
            <a:endParaRPr lang="ru-RU" sz="2800" b="1" dirty="0">
              <a:solidFill>
                <a:srgbClr val="043E2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1019759">
            <a:off x="467544" y="4026768"/>
            <a:ext cx="345638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43E20"/>
                </a:solidFill>
              </a:rPr>
              <a:t>Земноводные</a:t>
            </a:r>
            <a:endParaRPr lang="ru-RU" sz="2800" b="1" dirty="0">
              <a:solidFill>
                <a:srgbClr val="043E2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3995936" y="1484784"/>
            <a:ext cx="936104" cy="36004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251747" y="3798890"/>
            <a:ext cx="422282" cy="155464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277138">
            <a:off x="6082549" y="3547199"/>
            <a:ext cx="391189" cy="993749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8707643">
            <a:off x="6627811" y="2092639"/>
            <a:ext cx="810263" cy="386908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593365">
            <a:off x="2288506" y="3399687"/>
            <a:ext cx="381559" cy="807501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4109515">
            <a:off x="1904464" y="1872897"/>
            <a:ext cx="979205" cy="42877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1328</TotalTime>
  <Words>380</Words>
  <Application>Microsoft Office PowerPoint</Application>
  <PresentationFormat>Экран (4:3)</PresentationFormat>
  <Paragraphs>75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ЯЙЦО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СЕГОДНЯ НА УРОКЕ: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животных</dc:title>
  <dc:creator>Sony</dc:creator>
  <cp:lastModifiedBy>Людмила</cp:lastModifiedBy>
  <cp:revision>137</cp:revision>
  <dcterms:created xsi:type="dcterms:W3CDTF">2016-06-29T10:56:53Z</dcterms:created>
  <dcterms:modified xsi:type="dcterms:W3CDTF">2020-07-30T08:49:02Z</dcterms:modified>
</cp:coreProperties>
</file>