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67" r:id="rId18"/>
    <p:sldId id="266" r:id="rId19"/>
    <p:sldId id="274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75" r:id="rId28"/>
    <p:sldId id="277" r:id="rId29"/>
    <p:sldId id="276" r:id="rId30"/>
    <p:sldId id="279" r:id="rId31"/>
    <p:sldId id="280" r:id="rId32"/>
    <p:sldId id="281" r:id="rId33"/>
    <p:sldId id="282" r:id="rId34"/>
    <p:sldId id="290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9694"/>
    <a:srgbClr val="47D1FF"/>
    <a:srgbClr val="C0504D"/>
    <a:srgbClr val="FCE068"/>
    <a:srgbClr val="B3CC82"/>
    <a:srgbClr val="E6B9B8"/>
    <a:srgbClr val="BD92DE"/>
    <a:srgbClr val="D7E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69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8C46A3-B64E-40EA-B715-52EC64246864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9A67D-F040-4E5D-8FEA-F5194EEC2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295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AAFC22-361E-422A-810F-53B35DE4B0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ABAF90-85BE-4394-8E6F-7B08BD6AB87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B695F9-0990-4B69-850C-C7BD07F0493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44D97-7EA8-43B9-AD81-7379F374E9E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88C5B4-5BC3-43EA-92D9-2C64A20F608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C06C9F-1DBE-4F29-BB47-F49498C51F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42"/>
              <a:chOff x="-3" y="1562"/>
              <a:chExt cx="5763" cy="642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0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0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11D2F8C-0ABB-4496-9990-3702BFFA460B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A3F3E41-41D2-4EDF-8D4B-2439FF7FC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57EB3-0D6E-4324-960E-968A7C2F3358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27AC-DDA5-4F0F-9EB6-D9EE8F32A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C647D-7BCD-408B-8065-AD9994B94A0A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CD67A-DB9B-403D-A9E8-BFFFCCCF3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81E2-5AA0-47AC-B296-6791FA820DAB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EBD3-25CA-45D0-B14E-8AE9648AB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F43B-62CE-4A09-BC8A-8E49439737B7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AFD7-B76B-4B3B-80E0-DC8C45AF6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F726-A18A-4882-B977-A7B9DDAC2FF6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365F6-911F-4E7B-9354-1FFD65F55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A6978-B899-4ECA-96A0-D55500F932BF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4415-41A1-4B08-B83B-D1D3230BF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BABB3-5E4D-493D-A168-1CF57572E990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20690-CCCB-47A3-A396-778B01CDD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58003-0A59-45B1-93A5-D6FFFE90E087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1B771-420E-479B-8B83-72DA87C73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3181F-6B2C-47E7-8025-ADE3D8C9F33F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D1C11-6829-4C57-BD68-0D996B7EB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76AD-4306-44D6-9FCD-EC42DBF4AC45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E9F93-66F0-47AB-A87A-D0D22DE7D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7E4BD"/>
            </a:gs>
            <a:gs pos="40000">
              <a:schemeClr val="bg1"/>
            </a:gs>
            <a:gs pos="100000">
              <a:srgbClr val="B7DEE8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253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2253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5000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47FB1FD8-8F74-40FC-B583-5EA51BF878A6}" type="datetimeFigureOut">
              <a:rPr lang="ru-RU"/>
              <a:pPr>
                <a:defRPr/>
              </a:pPr>
              <a:t>30.07.2020</a:t>
            </a:fld>
            <a:endParaRPr lang="ru-RU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5000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5000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68A840D-4FC7-4CCF-B7B0-397341152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wmf"/><Relationship Id="rId11" Type="http://schemas.openxmlformats.org/officeDocument/2006/relationships/slide" Target="slide2.xml"/><Relationship Id="rId5" Type="http://schemas.openxmlformats.org/officeDocument/2006/relationships/oleObject" Target="../embeddings/oleObject26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2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wmf"/><Relationship Id="rId11" Type="http://schemas.openxmlformats.org/officeDocument/2006/relationships/slide" Target="slide2.xml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slide" Target="slide2.xml"/><Relationship Id="rId5" Type="http://schemas.openxmlformats.org/officeDocument/2006/relationships/oleObject" Target="../embeddings/oleObject38.bin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image" Target="../media/image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1.xml"/><Relationship Id="rId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slide" Target="slide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9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slide" Target="slide2.x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slide" Target="slide2.x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2.wmf"/><Relationship Id="rId9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4" descr="bd05091_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4421188"/>
            <a:ext cx="2676525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51163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9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Задачи и упражнения </a:t>
            </a:r>
            <a:br>
              <a:rPr lang="ru-RU" sz="49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на готовых чертежах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Параллельность прямых и плоскостей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Подготовила </a:t>
            </a:r>
          </a:p>
          <a:p>
            <a:r>
              <a:rPr lang="ru-RU" dirty="0"/>
              <a:t>преподаватель ОГАПОУ ЯПК</a:t>
            </a:r>
          </a:p>
          <a:p>
            <a:r>
              <a:rPr lang="ru-RU" dirty="0"/>
              <a:t>Шепелева Ж.Н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+mn-lt"/>
              </a:rPr>
              <a:t>Параллельность прямых</a:t>
            </a:r>
            <a:endParaRPr lang="ru-RU" dirty="0" smtClean="0">
              <a:latin typeface="+mn-lt"/>
            </a:endParaRPr>
          </a:p>
        </p:txBody>
      </p:sp>
      <p:sp>
        <p:nvSpPr>
          <p:cNvPr id="6150" name="Содержимое 2"/>
          <p:cNvSpPr>
            <a:spLocks noGrp="1"/>
          </p:cNvSpPr>
          <p:nvPr>
            <p:ph idx="1"/>
          </p:nvPr>
        </p:nvSpPr>
        <p:spPr>
          <a:xfrm>
            <a:off x="5357813" y="1600200"/>
            <a:ext cx="3786187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en-US" sz="2800" smtClean="0">
                <a:solidFill>
                  <a:srgbClr val="C00000"/>
                </a:solidFill>
              </a:rPr>
              <a:t> :</a:t>
            </a:r>
            <a:r>
              <a:rPr lang="ru-RU" sz="2800" smtClean="0">
                <a:solidFill>
                  <a:srgbClr val="C00000"/>
                </a:solidFill>
              </a:rPr>
              <a:t> </a:t>
            </a:r>
            <a:r>
              <a:rPr lang="en-US" sz="2800" smtClean="0">
                <a:solidFill>
                  <a:srgbClr val="C00000"/>
                </a:solidFill>
              </a:rPr>
              <a:t> </a:t>
            </a:r>
            <a:r>
              <a:rPr lang="en-US" sz="2800" i="1" smtClean="0"/>
              <a:t>ABCD</a:t>
            </a:r>
            <a:r>
              <a:rPr lang="ru-RU" sz="2800" smtClean="0"/>
              <a:t> –параллелограмм. Точки </a:t>
            </a:r>
            <a:r>
              <a:rPr lang="en-US" sz="2800" i="1" smtClean="0"/>
              <a:t>A, B </a:t>
            </a:r>
            <a:r>
              <a:rPr lang="ru-RU" sz="2800" smtClean="0"/>
              <a:t>и</a:t>
            </a:r>
            <a:r>
              <a:rPr lang="en-US" sz="2800" smtClean="0"/>
              <a:t> </a:t>
            </a:r>
            <a:r>
              <a:rPr lang="en-US" sz="2800" i="1" smtClean="0"/>
              <a:t>D</a:t>
            </a:r>
            <a:r>
              <a:rPr lang="en-US" sz="2800" smtClean="0"/>
              <a:t> </a:t>
            </a:r>
            <a:r>
              <a:rPr lang="ru-RU" sz="2800" smtClean="0"/>
              <a:t>лежат в плоскости    .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z="28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точка </a:t>
            </a:r>
            <a:r>
              <a:rPr lang="ru-RU" sz="2800" i="1" smtClean="0"/>
              <a:t>С</a:t>
            </a:r>
            <a:r>
              <a:rPr lang="ru-RU" sz="2800" smtClean="0"/>
              <a:t> лежит в плоскости </a:t>
            </a:r>
          </a:p>
        </p:txBody>
      </p:sp>
      <p:sp>
        <p:nvSpPr>
          <p:cNvPr id="4" name="Параллелограмм 3"/>
          <p:cNvSpPr/>
          <p:nvPr/>
        </p:nvSpPr>
        <p:spPr>
          <a:xfrm>
            <a:off x="714375" y="2857500"/>
            <a:ext cx="4357688" cy="1428750"/>
          </a:xfrm>
          <a:prstGeom prst="parallelogram">
            <a:avLst>
              <a:gd name="adj" fmla="val 8554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071563" y="3857625"/>
          <a:ext cx="3619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3857625"/>
                        <a:ext cx="3619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араллелограмм 5"/>
          <p:cNvSpPr/>
          <p:nvPr/>
        </p:nvSpPr>
        <p:spPr>
          <a:xfrm rot="2543368">
            <a:off x="3040063" y="2843213"/>
            <a:ext cx="1992312" cy="1528762"/>
          </a:xfrm>
          <a:prstGeom prst="parallelogram">
            <a:avLst>
              <a:gd name="adj" fmla="val 67554"/>
            </a:avLst>
          </a:prstGeom>
          <a:solidFill>
            <a:srgbClr val="D99694">
              <a:alpha val="69804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3" name="TextBox 6"/>
          <p:cNvSpPr txBox="1">
            <a:spLocks noChangeArrowheads="1"/>
          </p:cNvSpPr>
          <p:nvPr/>
        </p:nvSpPr>
        <p:spPr bwMode="auto">
          <a:xfrm>
            <a:off x="2357438" y="3214688"/>
            <a:ext cx="369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6154" name="TextBox 7"/>
          <p:cNvSpPr txBox="1">
            <a:spLocks noChangeArrowheads="1"/>
          </p:cNvSpPr>
          <p:nvPr/>
        </p:nvSpPr>
        <p:spPr bwMode="auto">
          <a:xfrm>
            <a:off x="4572000" y="2714625"/>
            <a:ext cx="36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6155" name="TextBox 8"/>
          <p:cNvSpPr txBox="1">
            <a:spLocks noChangeArrowheads="1"/>
          </p:cNvSpPr>
          <p:nvPr/>
        </p:nvSpPr>
        <p:spPr bwMode="auto">
          <a:xfrm>
            <a:off x="5072063" y="3786188"/>
            <a:ext cx="347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6156" name="TextBox 9"/>
          <p:cNvSpPr txBox="1">
            <a:spLocks noChangeArrowheads="1"/>
          </p:cNvSpPr>
          <p:nvPr/>
        </p:nvSpPr>
        <p:spPr bwMode="auto">
          <a:xfrm>
            <a:off x="2786063" y="3857625"/>
            <a:ext cx="37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7429500" y="2928938"/>
          <a:ext cx="3571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0" y="2928938"/>
                        <a:ext cx="35718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8572500" y="4929188"/>
          <a:ext cx="3571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Формула" r:id="rId6" imgW="152280" imgH="139680" progId="Equation.3">
                  <p:embed/>
                </p:oleObj>
              </mc:Choice>
              <mc:Fallback>
                <p:oleObj name="Формула" r:id="rId6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0" y="4929188"/>
                        <a:ext cx="35718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Управляющая кнопка: в начало 12">
            <a:hlinkClick r:id="rId7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6158" name="TextBox 13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8915" name="Содержимое 24"/>
          <p:cNvSpPr>
            <a:spLocks noGrp="1"/>
          </p:cNvSpPr>
          <p:nvPr>
            <p:ph idx="1"/>
          </p:nvPr>
        </p:nvSpPr>
        <p:spPr>
          <a:xfrm>
            <a:off x="5000625" y="1600200"/>
            <a:ext cx="3686175" cy="4143375"/>
          </a:xfrm>
        </p:spPr>
        <p:txBody>
          <a:bodyPr>
            <a:sp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b="1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точка </a:t>
            </a:r>
            <a:r>
              <a:rPr lang="ru-RU" sz="2800" i="1" smtClean="0"/>
              <a:t>К</a:t>
            </a:r>
            <a:r>
              <a:rPr lang="ru-RU" sz="2800" smtClean="0"/>
              <a:t> лежит вне плоскости параллелограмма </a:t>
            </a:r>
            <a:r>
              <a:rPr lang="en-US" sz="2800" i="1" smtClean="0"/>
              <a:t>ABCD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2800" b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Указать: </a:t>
            </a:r>
            <a:r>
              <a:rPr lang="ru-RU" sz="2800" smtClean="0"/>
              <a:t>пары параллельных прямых и плоскостей</a:t>
            </a:r>
            <a:endParaRPr lang="ru-RU" sz="2800" b="1" smtClean="0"/>
          </a:p>
        </p:txBody>
      </p:sp>
      <p:sp>
        <p:nvSpPr>
          <p:cNvPr id="4" name="Параллелограмм 3"/>
          <p:cNvSpPr/>
          <p:nvPr/>
        </p:nvSpPr>
        <p:spPr>
          <a:xfrm>
            <a:off x="1000125" y="4500563"/>
            <a:ext cx="3643313" cy="1071562"/>
          </a:xfrm>
          <a:prstGeom prst="parallelogram">
            <a:avLst>
              <a:gd name="adj" fmla="val 106035"/>
            </a:avLst>
          </a:prstGeom>
          <a:solidFill>
            <a:srgbClr val="BD92D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2714625" y="2571750"/>
            <a:ext cx="2214563" cy="16430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464468" y="2964657"/>
            <a:ext cx="2214563" cy="857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607344" y="3679031"/>
            <a:ext cx="3286125" cy="5000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57187" y="2928938"/>
            <a:ext cx="3286125" cy="2000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1" name="Прямоугольник 25"/>
          <p:cNvSpPr>
            <a:spLocks noChangeArrowheads="1"/>
          </p:cNvSpPr>
          <p:nvPr/>
        </p:nvSpPr>
        <p:spPr bwMode="auto">
          <a:xfrm>
            <a:off x="714375" y="557212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38922" name="Прямоугольник 26"/>
          <p:cNvSpPr>
            <a:spLocks noChangeArrowheads="1"/>
          </p:cNvSpPr>
          <p:nvPr/>
        </p:nvSpPr>
        <p:spPr bwMode="auto">
          <a:xfrm>
            <a:off x="2286000" y="4071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38923" name="Прямоугольник 27"/>
          <p:cNvSpPr>
            <a:spLocks noChangeArrowheads="1"/>
          </p:cNvSpPr>
          <p:nvPr/>
        </p:nvSpPr>
        <p:spPr bwMode="auto">
          <a:xfrm>
            <a:off x="4643438" y="4071938"/>
            <a:ext cx="347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38924" name="Прямоугольник 28"/>
          <p:cNvSpPr>
            <a:spLocks noChangeArrowheads="1"/>
          </p:cNvSpPr>
          <p:nvPr/>
        </p:nvSpPr>
        <p:spPr bwMode="auto">
          <a:xfrm>
            <a:off x="3500438" y="5572125"/>
            <a:ext cx="3762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38925" name="Прямоугольник 29"/>
          <p:cNvSpPr>
            <a:spLocks noChangeArrowheads="1"/>
          </p:cNvSpPr>
          <p:nvPr/>
        </p:nvSpPr>
        <p:spPr bwMode="auto">
          <a:xfrm>
            <a:off x="3071813" y="2000250"/>
            <a:ext cx="352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K</a:t>
            </a:r>
            <a:endParaRPr lang="ru-RU" sz="2400" b="1"/>
          </a:p>
        </p:txBody>
      </p:sp>
      <p:sp>
        <p:nvSpPr>
          <p:cNvPr id="15" name="Управляющая кнопка: в начало 14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38927" name="TextBox 15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714375" y="457200"/>
            <a:ext cx="8231188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5572125" y="1600200"/>
            <a:ext cx="3114675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точка </a:t>
            </a:r>
            <a:r>
              <a:rPr lang="ru-RU" sz="2800" i="1" smtClean="0"/>
              <a:t>К</a:t>
            </a:r>
            <a:r>
              <a:rPr lang="ru-RU" sz="2800" smtClean="0"/>
              <a:t> лежит вне плоскости трапеции </a:t>
            </a:r>
            <a:r>
              <a:rPr lang="en-US" sz="2800" i="1" smtClean="0"/>
              <a:t>ABCD</a:t>
            </a:r>
            <a:endParaRPr lang="ru-RU" sz="2800" i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endParaRPr lang="en-US" sz="2800" smtClean="0">
              <a:solidFill>
                <a:srgbClr val="C0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800" i="1" smtClean="0"/>
              <a:t>CD || AKB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smtClean="0"/>
          </a:p>
        </p:txBody>
      </p:sp>
      <p:sp>
        <p:nvSpPr>
          <p:cNvPr id="7" name="Полилиния 6"/>
          <p:cNvSpPr/>
          <p:nvPr/>
        </p:nvSpPr>
        <p:spPr>
          <a:xfrm>
            <a:off x="1214438" y="4143375"/>
            <a:ext cx="3752850" cy="1047750"/>
          </a:xfrm>
          <a:custGeom>
            <a:avLst/>
            <a:gdLst>
              <a:gd name="connsiteX0" fmla="*/ 0 w 3138617"/>
              <a:gd name="connsiteY0" fmla="*/ 0 h 926757"/>
              <a:gd name="connsiteX1" fmla="*/ 3138617 w 3138617"/>
              <a:gd name="connsiteY1" fmla="*/ 0 h 926757"/>
              <a:gd name="connsiteX2" fmla="*/ 1581665 w 3138617"/>
              <a:gd name="connsiteY2" fmla="*/ 926757 h 926757"/>
              <a:gd name="connsiteX3" fmla="*/ 308919 w 3138617"/>
              <a:gd name="connsiteY3" fmla="*/ 926757 h 926757"/>
              <a:gd name="connsiteX4" fmla="*/ 0 w 3138617"/>
              <a:gd name="connsiteY4" fmla="*/ 0 h 92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8617" h="926757">
                <a:moveTo>
                  <a:pt x="0" y="0"/>
                </a:moveTo>
                <a:lnTo>
                  <a:pt x="3138617" y="0"/>
                </a:lnTo>
                <a:lnTo>
                  <a:pt x="1581665" y="926757"/>
                </a:lnTo>
                <a:lnTo>
                  <a:pt x="308919" y="926757"/>
                </a:lnTo>
                <a:lnTo>
                  <a:pt x="0" y="0"/>
                </a:lnTo>
                <a:close/>
              </a:path>
            </a:pathLst>
          </a:custGeom>
          <a:solidFill>
            <a:srgbClr val="D9969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>
            <a:endCxn id="7" idx="1"/>
          </p:cNvCxnSpPr>
          <p:nvPr/>
        </p:nvCxnSpPr>
        <p:spPr>
          <a:xfrm>
            <a:off x="2752725" y="2405063"/>
            <a:ext cx="2214563" cy="1738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7" idx="0"/>
          </p:cNvCxnSpPr>
          <p:nvPr/>
        </p:nvCxnSpPr>
        <p:spPr>
          <a:xfrm rot="5400000">
            <a:off x="1114426" y="2505075"/>
            <a:ext cx="1738312" cy="15382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3" name="Прямоугольник 13"/>
          <p:cNvSpPr>
            <a:spLocks noChangeArrowheads="1"/>
          </p:cNvSpPr>
          <p:nvPr/>
        </p:nvSpPr>
        <p:spPr bwMode="auto">
          <a:xfrm>
            <a:off x="2928938" y="2000250"/>
            <a:ext cx="352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K</a:t>
            </a:r>
            <a:endParaRPr lang="ru-RU" sz="2400" b="1"/>
          </a:p>
        </p:txBody>
      </p:sp>
      <p:sp>
        <p:nvSpPr>
          <p:cNvPr id="39944" name="Прямоугольник 18"/>
          <p:cNvSpPr>
            <a:spLocks noChangeArrowheads="1"/>
          </p:cNvSpPr>
          <p:nvPr/>
        </p:nvSpPr>
        <p:spPr bwMode="auto">
          <a:xfrm>
            <a:off x="4929188" y="407193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39945" name="Прямоугольник 19"/>
          <p:cNvSpPr>
            <a:spLocks noChangeArrowheads="1"/>
          </p:cNvSpPr>
          <p:nvPr/>
        </p:nvSpPr>
        <p:spPr bwMode="auto">
          <a:xfrm>
            <a:off x="785813" y="41433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39946" name="Прямоугольник 20"/>
          <p:cNvSpPr>
            <a:spLocks noChangeArrowheads="1"/>
          </p:cNvSpPr>
          <p:nvPr/>
        </p:nvSpPr>
        <p:spPr bwMode="auto">
          <a:xfrm>
            <a:off x="3143250" y="5143500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39947" name="Прямоугольник 21"/>
          <p:cNvSpPr>
            <a:spLocks noChangeArrowheads="1"/>
          </p:cNvSpPr>
          <p:nvPr/>
        </p:nvSpPr>
        <p:spPr bwMode="auto">
          <a:xfrm>
            <a:off x="1214438" y="5143500"/>
            <a:ext cx="37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3" name="Управляющая кнопка: в начало 12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39949" name="TextBox 14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4525963"/>
          </a:xfrm>
        </p:spPr>
        <p:txBody>
          <a:bodyPr/>
          <a:lstStyle/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dirty="0" smtClean="0"/>
              <a:t>плоскости    </a:t>
            </a:r>
            <a:r>
              <a:rPr lang="en-US" sz="2800" dirty="0" smtClean="0"/>
              <a:t>  </a:t>
            </a:r>
            <a:r>
              <a:rPr lang="ru-RU" sz="2800" dirty="0" smtClean="0"/>
              <a:t>и </a:t>
            </a:r>
            <a:r>
              <a:rPr lang="en-US" sz="2800" dirty="0" smtClean="0"/>
              <a:t>    </a:t>
            </a:r>
            <a:r>
              <a:rPr lang="ru-RU" sz="2800" dirty="0" smtClean="0"/>
              <a:t>пересекаются по прямой </a:t>
            </a:r>
            <a:r>
              <a:rPr lang="ru-RU" sz="2800" i="1" dirty="0" smtClean="0"/>
              <a:t>с</a:t>
            </a:r>
            <a:r>
              <a:rPr lang="ru-RU" sz="2800" dirty="0" smtClean="0"/>
              <a:t>. Прямые и  принадлежат плоскостям   </a:t>
            </a:r>
            <a:r>
              <a:rPr lang="en-US" sz="2800" dirty="0" smtClean="0"/>
              <a:t> </a:t>
            </a:r>
            <a:r>
              <a:rPr lang="ru-RU" sz="2800" dirty="0" smtClean="0"/>
              <a:t>и   .</a:t>
            </a:r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en-US" sz="2800" i="1" dirty="0" smtClean="0"/>
              <a:t>a||b</a:t>
            </a:r>
            <a:r>
              <a:rPr lang="en-US" sz="2800" dirty="0" smtClean="0"/>
              <a:t>.</a:t>
            </a:r>
          </a:p>
          <a:p>
            <a:pPr marL="85725" indent="0" eaLnBrk="1" hangingPunct="1">
              <a:buFont typeface="Wingdings" pitchFamily="2" charset="2"/>
              <a:buNone/>
              <a:tabLst>
                <a:tab pos="8572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en-US" sz="2800" i="1" dirty="0" smtClean="0"/>
              <a:t>a || b || c</a:t>
            </a:r>
            <a:r>
              <a:rPr lang="ru-RU" sz="2800" i="1" dirty="0" smtClean="0"/>
              <a:t>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785813" y="2714625"/>
            <a:ext cx="4672012" cy="1071563"/>
          </a:xfrm>
          <a:prstGeom prst="parallelogram">
            <a:avLst>
              <a:gd name="adj" fmla="val 105196"/>
            </a:avLst>
          </a:prstGeom>
          <a:solidFill>
            <a:srgbClr val="B7DEE8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 flipH="1">
            <a:off x="785813" y="3786188"/>
            <a:ext cx="4572000" cy="1071562"/>
          </a:xfrm>
          <a:prstGeom prst="parallelogram">
            <a:avLst>
              <a:gd name="adj" fmla="val 94189"/>
            </a:avLst>
          </a:prstGeom>
          <a:solidFill>
            <a:srgbClr val="B3CC82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28625" y="3786188"/>
            <a:ext cx="4786313" cy="15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2071688" y="4286250"/>
            <a:ext cx="2286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1857375" y="3214688"/>
            <a:ext cx="2386013" cy="127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786313" y="2714625"/>
          <a:ext cx="3349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2714625"/>
                        <a:ext cx="334962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572000" y="4357688"/>
          <a:ext cx="39687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357688"/>
                        <a:ext cx="396875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3" name="TextBox 21"/>
          <p:cNvSpPr txBox="1">
            <a:spLocks noChangeArrowheads="1"/>
          </p:cNvSpPr>
          <p:nvPr/>
        </p:nvSpPr>
        <p:spPr bwMode="auto">
          <a:xfrm>
            <a:off x="1857375" y="2786063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7184" name="TextBox 22"/>
          <p:cNvSpPr txBox="1">
            <a:spLocks noChangeArrowheads="1"/>
          </p:cNvSpPr>
          <p:nvPr/>
        </p:nvSpPr>
        <p:spPr bwMode="auto">
          <a:xfrm>
            <a:off x="1857375" y="4357688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7185" name="TextBox 23"/>
          <p:cNvSpPr txBox="1">
            <a:spLocks noChangeArrowheads="1"/>
          </p:cNvSpPr>
          <p:nvPr/>
        </p:nvSpPr>
        <p:spPr bwMode="auto">
          <a:xfrm>
            <a:off x="4714875" y="3357563"/>
            <a:ext cx="312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graphicFrame>
        <p:nvGraphicFramePr>
          <p:cNvPr id="7172" name="Object 5"/>
          <p:cNvGraphicFramePr>
            <a:graphicFrameLocks noChangeAspect="1"/>
          </p:cNvGraphicFramePr>
          <p:nvPr/>
        </p:nvGraphicFramePr>
        <p:xfrm>
          <a:off x="7429500" y="2214563"/>
          <a:ext cx="3016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0" y="2214563"/>
                        <a:ext cx="3016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6"/>
          <p:cNvGraphicFramePr>
            <a:graphicFrameLocks noChangeAspect="1"/>
          </p:cNvGraphicFramePr>
          <p:nvPr/>
        </p:nvGraphicFramePr>
        <p:xfrm>
          <a:off x="7572375" y="4357688"/>
          <a:ext cx="300038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Формула" r:id="rId8" imgW="152280" imgH="139680" progId="Equation.3">
                  <p:embed/>
                </p:oleObj>
              </mc:Choice>
              <mc:Fallback>
                <p:oleObj name="Формула" r:id="rId8" imgW="152280" imgH="139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4357688"/>
                        <a:ext cx="300038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7"/>
          <p:cNvGraphicFramePr>
            <a:graphicFrameLocks noChangeAspect="1"/>
          </p:cNvGraphicFramePr>
          <p:nvPr/>
        </p:nvGraphicFramePr>
        <p:xfrm>
          <a:off x="8072438" y="4286250"/>
          <a:ext cx="3524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Формула" r:id="rId9" imgW="152280" imgH="203040" progId="Equation.3">
                  <p:embed/>
                </p:oleObj>
              </mc:Choice>
              <mc:Fallback>
                <p:oleObj name="Формула" r:id="rId9" imgW="15228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4286250"/>
                        <a:ext cx="352425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8"/>
          <p:cNvGraphicFramePr>
            <a:graphicFrameLocks noChangeAspect="1"/>
          </p:cNvGraphicFramePr>
          <p:nvPr/>
        </p:nvGraphicFramePr>
        <p:xfrm>
          <a:off x="8143875" y="2214563"/>
          <a:ext cx="3016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Формула" r:id="rId10" imgW="152280" imgH="203040" progId="Equation.3">
                  <p:embed/>
                </p:oleObj>
              </mc:Choice>
              <mc:Fallback>
                <p:oleObj name="Формула" r:id="rId10" imgW="15228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75" y="2214563"/>
                        <a:ext cx="30162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6" name="TextBox 31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№5</a:t>
            </a:r>
          </a:p>
        </p:txBody>
      </p:sp>
      <p:sp>
        <p:nvSpPr>
          <p:cNvPr id="33" name="Управляющая кнопка: в начало 32">
            <a:hlinkClick r:id="rId11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4525963"/>
          </a:xfrm>
        </p:spPr>
        <p:txBody>
          <a:bodyPr/>
          <a:lstStyle/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/>
              <a:t> </a:t>
            </a:r>
          </a:p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dirty="0" smtClean="0"/>
              <a:t>плоскости    </a:t>
            </a:r>
            <a:r>
              <a:rPr lang="en-US" sz="2800" dirty="0" smtClean="0"/>
              <a:t>  </a:t>
            </a:r>
            <a:r>
              <a:rPr lang="ru-RU" sz="2800" dirty="0" smtClean="0"/>
              <a:t>и </a:t>
            </a:r>
            <a:r>
              <a:rPr lang="en-US" sz="2800" dirty="0" smtClean="0"/>
              <a:t>    </a:t>
            </a:r>
            <a:r>
              <a:rPr lang="ru-RU" sz="2800" dirty="0" smtClean="0"/>
              <a:t>пересекаются по прямой </a:t>
            </a:r>
            <a:r>
              <a:rPr lang="ru-RU" sz="2800" i="1" dirty="0" smtClean="0"/>
              <a:t>а</a:t>
            </a:r>
            <a:r>
              <a:rPr lang="ru-RU" sz="2800" dirty="0" smtClean="0"/>
              <a:t>. </a:t>
            </a:r>
          </a:p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en-US" sz="2800" i="1" dirty="0" smtClean="0"/>
              <a:t>b </a:t>
            </a:r>
            <a:r>
              <a:rPr lang="en-US" sz="2800" dirty="0" smtClean="0"/>
              <a:t>|| </a:t>
            </a:r>
            <a:r>
              <a:rPr lang="ru-RU" sz="2800" dirty="0" smtClean="0"/>
              <a:t>    </a:t>
            </a:r>
            <a:r>
              <a:rPr lang="en-US" sz="2800" i="1" dirty="0" smtClean="0"/>
              <a:t>,</a:t>
            </a:r>
            <a:r>
              <a:rPr lang="ru-RU" sz="2800" i="1" dirty="0" smtClean="0"/>
              <a:t>  </a:t>
            </a:r>
            <a:r>
              <a:rPr lang="en-US" sz="2800" i="1" dirty="0" smtClean="0"/>
              <a:t>b </a:t>
            </a:r>
            <a:r>
              <a:rPr lang="en-US" sz="2800" dirty="0" smtClean="0"/>
              <a:t>||    .</a:t>
            </a:r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en-US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en-US" sz="2800" dirty="0" smtClean="0"/>
          </a:p>
          <a:p>
            <a:pPr marL="85725" indent="0" eaLnBrk="1" hangingPunct="1">
              <a:buFont typeface="Wingdings" pitchFamily="2" charset="2"/>
              <a:buNone/>
              <a:tabLst>
                <a:tab pos="8572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en-US" sz="2800" i="1" dirty="0" smtClean="0"/>
              <a:t>b || a</a:t>
            </a:r>
            <a:endParaRPr lang="ru-RU" sz="2800" i="1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араллелограмм 5"/>
          <p:cNvSpPr/>
          <p:nvPr/>
        </p:nvSpPr>
        <p:spPr>
          <a:xfrm flipH="1">
            <a:off x="1857375" y="2714625"/>
            <a:ext cx="4214813" cy="1643063"/>
          </a:xfrm>
          <a:prstGeom prst="parallelogram">
            <a:avLst>
              <a:gd name="adj" fmla="val 94189"/>
            </a:avLst>
          </a:prstGeom>
          <a:solidFill>
            <a:srgbClr val="D9969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1357313" y="4143375"/>
            <a:ext cx="485775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5000625" y="3571875"/>
          <a:ext cx="3968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Формула" r:id="rId3" imgW="152280" imgH="203040" progId="Equation.3">
                  <p:embed/>
                </p:oleObj>
              </mc:Choice>
              <mc:Fallback>
                <p:oleObj name="Формула" r:id="rId3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3571875"/>
                        <a:ext cx="396875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TextBox 21"/>
          <p:cNvSpPr txBox="1">
            <a:spLocks noChangeArrowheads="1"/>
          </p:cNvSpPr>
          <p:nvPr/>
        </p:nvSpPr>
        <p:spPr bwMode="auto">
          <a:xfrm>
            <a:off x="1143000" y="2214563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8205" name="TextBox 22"/>
          <p:cNvSpPr txBox="1">
            <a:spLocks noChangeArrowheads="1"/>
          </p:cNvSpPr>
          <p:nvPr/>
        </p:nvSpPr>
        <p:spPr bwMode="auto">
          <a:xfrm>
            <a:off x="1571625" y="4286250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7572375" y="2214563"/>
          <a:ext cx="3016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2214563"/>
                        <a:ext cx="3016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5"/>
          <p:cNvGraphicFramePr>
            <a:graphicFrameLocks noChangeAspect="1"/>
          </p:cNvGraphicFramePr>
          <p:nvPr/>
        </p:nvGraphicFramePr>
        <p:xfrm>
          <a:off x="6357938" y="3571875"/>
          <a:ext cx="300037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3571875"/>
                        <a:ext cx="300037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6"/>
          <p:cNvGraphicFramePr>
            <a:graphicFrameLocks noChangeAspect="1"/>
          </p:cNvGraphicFramePr>
          <p:nvPr/>
        </p:nvGraphicFramePr>
        <p:xfrm>
          <a:off x="7572375" y="3500438"/>
          <a:ext cx="3524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3500438"/>
                        <a:ext cx="352425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7"/>
          <p:cNvGraphicFramePr>
            <a:graphicFrameLocks noChangeAspect="1"/>
          </p:cNvGraphicFramePr>
          <p:nvPr/>
        </p:nvGraphicFramePr>
        <p:xfrm>
          <a:off x="8358188" y="2214563"/>
          <a:ext cx="3016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Формула" r:id="rId9" imgW="152280" imgH="203040" progId="Equation.3">
                  <p:embed/>
                </p:oleObj>
              </mc:Choice>
              <mc:Fallback>
                <p:oleObj name="Формула" r:id="rId9" imgW="15228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8188" y="2214563"/>
                        <a:ext cx="30162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араллелограмм 3"/>
          <p:cNvSpPr/>
          <p:nvPr/>
        </p:nvSpPr>
        <p:spPr>
          <a:xfrm>
            <a:off x="500063" y="2714625"/>
            <a:ext cx="4071937" cy="1285875"/>
          </a:xfrm>
          <a:prstGeom prst="parallelogram">
            <a:avLst>
              <a:gd name="adj" fmla="val 105196"/>
            </a:avLst>
          </a:prstGeom>
          <a:solidFill>
            <a:srgbClr val="FCE068">
              <a:alpha val="6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1000125" y="2714625"/>
            <a:ext cx="3929063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199" name="Object 2"/>
          <p:cNvGraphicFramePr>
            <a:graphicFrameLocks noChangeAspect="1"/>
          </p:cNvGraphicFramePr>
          <p:nvPr/>
        </p:nvGraphicFramePr>
        <p:xfrm>
          <a:off x="3786188" y="2786063"/>
          <a:ext cx="3349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Формула" r:id="rId10" imgW="152280" imgH="139680" progId="Equation.3">
                  <p:embed/>
                </p:oleObj>
              </mc:Choice>
              <mc:Fallback>
                <p:oleObj name="Формула" r:id="rId10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8" y="2786063"/>
                        <a:ext cx="334962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8" name="TextBox 24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№6</a:t>
            </a:r>
          </a:p>
        </p:txBody>
      </p:sp>
      <p:sp>
        <p:nvSpPr>
          <p:cNvPr id="26" name="Управляющая кнопка: в начало 25">
            <a:hlinkClick r:id="rId11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4525963"/>
          </a:xfrm>
        </p:spPr>
        <p:txBody>
          <a:bodyPr/>
          <a:lstStyle/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/>
              <a:t> прямая </a:t>
            </a:r>
            <a:r>
              <a:rPr lang="en-US" sz="2800" i="1" dirty="0" smtClean="0"/>
              <a:t>b</a:t>
            </a:r>
            <a:r>
              <a:rPr lang="ru-RU" sz="2800" dirty="0" smtClean="0"/>
              <a:t> пересекает плоскость    </a:t>
            </a:r>
            <a:r>
              <a:rPr lang="en-US" sz="2800" dirty="0" smtClean="0"/>
              <a:t>  </a:t>
            </a:r>
            <a:r>
              <a:rPr lang="ru-RU" sz="2800" dirty="0" smtClean="0"/>
              <a:t>в точке </a:t>
            </a:r>
            <a:r>
              <a:rPr lang="en-US" sz="2800" i="1" dirty="0" smtClean="0"/>
              <a:t>M</a:t>
            </a:r>
            <a:r>
              <a:rPr lang="ru-RU" sz="2800" dirty="0" smtClean="0"/>
              <a:t>. </a:t>
            </a:r>
          </a:p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i="1" dirty="0" smtClean="0"/>
              <a:t>а</a:t>
            </a:r>
            <a:r>
              <a:rPr lang="en-US" sz="2800" i="1" dirty="0" smtClean="0"/>
              <a:t> ||</a:t>
            </a:r>
            <a:r>
              <a:rPr lang="ru-RU" sz="2800" i="1" dirty="0" smtClean="0"/>
              <a:t> </a:t>
            </a:r>
            <a:r>
              <a:rPr lang="en-US" sz="2800" i="1" dirty="0" smtClean="0"/>
              <a:t>b</a:t>
            </a:r>
            <a:r>
              <a:rPr lang="ru-RU" sz="2800" dirty="0" smtClean="0"/>
              <a:t>.  </a:t>
            </a:r>
            <a:endParaRPr lang="en-US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ru-RU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ru-RU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en-US" sz="2800" dirty="0" smtClean="0"/>
          </a:p>
          <a:p>
            <a:pPr marL="85725" indent="0" eaLnBrk="1" hangingPunct="1">
              <a:buFont typeface="Wingdings" pitchFamily="2" charset="2"/>
              <a:buNone/>
              <a:tabLst>
                <a:tab pos="8572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en-US" sz="2800" i="1" dirty="0" smtClean="0"/>
              <a:t>a</a:t>
            </a:r>
            <a:r>
              <a:rPr lang="ru-RU" sz="2800" dirty="0" smtClean="0"/>
              <a:t>  пересекает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223" name="TextBox 21"/>
          <p:cNvSpPr txBox="1">
            <a:spLocks noChangeArrowheads="1"/>
          </p:cNvSpPr>
          <p:nvPr/>
        </p:nvSpPr>
        <p:spPr bwMode="auto">
          <a:xfrm>
            <a:off x="2286000" y="2143125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9224" name="TextBox 22"/>
          <p:cNvSpPr txBox="1">
            <a:spLocks noChangeArrowheads="1"/>
          </p:cNvSpPr>
          <p:nvPr/>
        </p:nvSpPr>
        <p:spPr bwMode="auto">
          <a:xfrm>
            <a:off x="4572000" y="2143125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7500938" y="2571750"/>
          <a:ext cx="3016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938" y="2571750"/>
                        <a:ext cx="3016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араллелограмм 3"/>
          <p:cNvSpPr/>
          <p:nvPr/>
        </p:nvSpPr>
        <p:spPr>
          <a:xfrm>
            <a:off x="500063" y="2928938"/>
            <a:ext cx="4643437" cy="1285875"/>
          </a:xfrm>
          <a:prstGeom prst="parallelogram">
            <a:avLst>
              <a:gd name="adj" fmla="val 105196"/>
            </a:avLst>
          </a:prstGeom>
          <a:solidFill>
            <a:schemeClr val="accent1">
              <a:lumMod val="60000"/>
              <a:lumOff val="40000"/>
              <a:alpha val="65098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2428875" y="2000250"/>
            <a:ext cx="1000125" cy="78581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4357688" y="2928938"/>
          <a:ext cx="3349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2928938"/>
                        <a:ext cx="334962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2857500" y="1928813"/>
            <a:ext cx="1857375" cy="1500187"/>
          </a:xfrm>
          <a:prstGeom prst="line">
            <a:avLst/>
          </a:prstGeom>
          <a:ln w="3810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1857375" y="3429000"/>
            <a:ext cx="1000125" cy="785813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857250" y="4214813"/>
            <a:ext cx="1000125" cy="78581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30" name="TextBox 26"/>
          <p:cNvSpPr txBox="1">
            <a:spLocks noChangeArrowheads="1"/>
          </p:cNvSpPr>
          <p:nvPr/>
        </p:nvSpPr>
        <p:spPr bwMode="auto">
          <a:xfrm>
            <a:off x="3000375" y="3357563"/>
            <a:ext cx="45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</a:t>
            </a:r>
            <a:endParaRPr lang="ru-RU" sz="2400" b="1"/>
          </a:p>
        </p:txBody>
      </p:sp>
      <p:sp>
        <p:nvSpPr>
          <p:cNvPr id="9231" name="TextBox 27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№7</a:t>
            </a:r>
          </a:p>
        </p:txBody>
      </p:sp>
      <p:sp>
        <p:nvSpPr>
          <p:cNvPr id="29" name="Управляющая кнопка: в начало 28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graphicFrame>
        <p:nvGraphicFramePr>
          <p:cNvPr id="9220" name="Object 5"/>
          <p:cNvGraphicFramePr>
            <a:graphicFrameLocks noChangeAspect="1"/>
          </p:cNvGraphicFramePr>
          <p:nvPr/>
        </p:nvGraphicFramePr>
        <p:xfrm>
          <a:off x="4929188" y="5500688"/>
          <a:ext cx="3349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5500688"/>
                        <a:ext cx="334962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прямой и плоскости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4525963"/>
          </a:xfrm>
        </p:spPr>
        <p:txBody>
          <a:bodyPr/>
          <a:lstStyle/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i="1" dirty="0" smtClean="0"/>
              <a:t>а</a:t>
            </a:r>
            <a:r>
              <a:rPr lang="en-US" sz="2800" dirty="0" smtClean="0"/>
              <a:t>||</a:t>
            </a:r>
            <a:r>
              <a:rPr lang="ru-RU" sz="2800" dirty="0" smtClean="0"/>
              <a:t> </a:t>
            </a:r>
            <a:r>
              <a:rPr lang="en-US" sz="2800" dirty="0" smtClean="0"/>
              <a:t>  , </a:t>
            </a:r>
            <a:r>
              <a:rPr lang="en-US" sz="2800" i="1" dirty="0" smtClean="0"/>
              <a:t>a||b</a:t>
            </a:r>
            <a:r>
              <a:rPr lang="en-US" sz="2800" dirty="0" smtClean="0"/>
              <a:t>, </a:t>
            </a:r>
            <a:r>
              <a:rPr lang="en-US" sz="2800" i="1" dirty="0" smtClean="0"/>
              <a:t>M-</a:t>
            </a:r>
            <a:r>
              <a:rPr lang="ru-RU" sz="2800" dirty="0" smtClean="0"/>
              <a:t>общая точка плоскости     и прямой </a:t>
            </a:r>
            <a:r>
              <a:rPr lang="en-US" sz="2800" i="1" dirty="0" smtClean="0"/>
              <a:t>b</a:t>
            </a:r>
            <a:r>
              <a:rPr lang="ru-RU" sz="2800" dirty="0" smtClean="0"/>
              <a:t>. </a:t>
            </a:r>
          </a:p>
          <a:p>
            <a:pPr marL="511492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r>
              <a:rPr lang="ru-RU" sz="2800" i="1" dirty="0" smtClean="0"/>
              <a:t>а</a:t>
            </a:r>
            <a:r>
              <a:rPr lang="en-US" sz="2800" i="1" dirty="0" smtClean="0"/>
              <a:t> ||</a:t>
            </a:r>
            <a:r>
              <a:rPr lang="ru-RU" sz="2800" i="1" dirty="0" smtClean="0"/>
              <a:t> </a:t>
            </a:r>
            <a:r>
              <a:rPr lang="en-US" sz="2800" i="1" dirty="0" smtClean="0"/>
              <a:t>b</a:t>
            </a:r>
            <a:r>
              <a:rPr lang="ru-RU" sz="2800" dirty="0" smtClean="0"/>
              <a:t>.  </a:t>
            </a:r>
            <a:endParaRPr lang="en-US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ru-RU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ru-RU" sz="2800" dirty="0" smtClean="0"/>
          </a:p>
          <a:p>
            <a:pPr marL="4930775" indent="0" eaLnBrk="1" hangingPunct="1">
              <a:buFont typeface="Wingdings" pitchFamily="2" charset="2"/>
              <a:buNone/>
              <a:tabLst>
                <a:tab pos="4930775" algn="l"/>
              </a:tabLst>
              <a:defRPr/>
            </a:pPr>
            <a:endParaRPr lang="en-US" sz="2800" dirty="0" smtClean="0"/>
          </a:p>
          <a:p>
            <a:pPr marL="85725" indent="0" eaLnBrk="1" hangingPunct="1">
              <a:buFont typeface="Wingdings" pitchFamily="2" charset="2"/>
              <a:buNone/>
              <a:tabLst>
                <a:tab pos="85725" algn="l"/>
              </a:tabLst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r>
              <a:rPr lang="ru-RU" sz="2800" dirty="0" smtClean="0"/>
              <a:t> 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ru-RU" sz="2800" dirty="0" smtClean="0"/>
              <a:t>принадлежит      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48" name="TextBox 21"/>
          <p:cNvSpPr txBox="1">
            <a:spLocks noChangeArrowheads="1"/>
          </p:cNvSpPr>
          <p:nvPr/>
        </p:nvSpPr>
        <p:spPr bwMode="auto">
          <a:xfrm>
            <a:off x="3000375" y="1643063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7215188" y="1714500"/>
          <a:ext cx="3016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188" y="1714500"/>
                        <a:ext cx="3016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араллелограмм 3"/>
          <p:cNvSpPr/>
          <p:nvPr/>
        </p:nvSpPr>
        <p:spPr>
          <a:xfrm>
            <a:off x="500063" y="2786063"/>
            <a:ext cx="4643437" cy="1428750"/>
          </a:xfrm>
          <a:prstGeom prst="parallelogram">
            <a:avLst>
              <a:gd name="adj" fmla="val 105196"/>
            </a:avLst>
          </a:prstGeom>
          <a:solidFill>
            <a:srgbClr val="BD92DE">
              <a:alpha val="6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2714625" y="1785938"/>
            <a:ext cx="1000125" cy="78581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43" name="Object 2"/>
          <p:cNvGraphicFramePr>
            <a:graphicFrameLocks noChangeAspect="1"/>
          </p:cNvGraphicFramePr>
          <p:nvPr/>
        </p:nvGraphicFramePr>
        <p:xfrm>
          <a:off x="4286250" y="2857500"/>
          <a:ext cx="3349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2857500"/>
                        <a:ext cx="334963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единительная линия 8"/>
          <p:cNvCxnSpPr>
            <a:stCxn id="4" idx="1"/>
          </p:cNvCxnSpPr>
          <p:nvPr/>
        </p:nvCxnSpPr>
        <p:spPr>
          <a:xfrm rot="16200000" flipH="1" flipV="1">
            <a:off x="2894013" y="2749550"/>
            <a:ext cx="642937" cy="715963"/>
          </a:xfrm>
          <a:prstGeom prst="line">
            <a:avLst/>
          </a:prstGeom>
          <a:ln w="3810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2143125" y="3429000"/>
            <a:ext cx="714375" cy="642938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53" name="TextBox 26"/>
          <p:cNvSpPr txBox="1">
            <a:spLocks noChangeArrowheads="1"/>
          </p:cNvSpPr>
          <p:nvPr/>
        </p:nvSpPr>
        <p:spPr bwMode="auto">
          <a:xfrm>
            <a:off x="3000375" y="3357563"/>
            <a:ext cx="45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</a:t>
            </a:r>
            <a:endParaRPr lang="ru-RU" sz="2400" b="1"/>
          </a:p>
        </p:txBody>
      </p:sp>
      <p:sp>
        <p:nvSpPr>
          <p:cNvPr id="10254" name="TextBox 22"/>
          <p:cNvSpPr txBox="1">
            <a:spLocks noChangeArrowheads="1"/>
          </p:cNvSpPr>
          <p:nvPr/>
        </p:nvSpPr>
        <p:spPr bwMode="auto">
          <a:xfrm>
            <a:off x="2571750" y="3786188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7572375" y="2571750"/>
          <a:ext cx="373063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Формула" r:id="rId6" imgW="152280" imgH="139680" progId="Equation.3">
                  <p:embed/>
                </p:oleObj>
              </mc:Choice>
              <mc:Fallback>
                <p:oleObj name="Формула" r:id="rId6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2571750"/>
                        <a:ext cx="373063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6"/>
          <p:cNvGraphicFramePr>
            <a:graphicFrameLocks noChangeAspect="1"/>
          </p:cNvGraphicFramePr>
          <p:nvPr/>
        </p:nvGraphicFramePr>
        <p:xfrm>
          <a:off x="5214938" y="5572125"/>
          <a:ext cx="3016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38" y="5572125"/>
                        <a:ext cx="3016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5" name="TextBox 27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№8</a:t>
            </a:r>
          </a:p>
        </p:txBody>
      </p:sp>
      <p:sp>
        <p:nvSpPr>
          <p:cNvPr id="29" name="Управляющая кнопка: в начало 28">
            <a:hlinkClick r:id="rId8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Скрещивающиеся прямые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071563" y="2857500"/>
            <a:ext cx="3286125" cy="857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071563" y="4071938"/>
            <a:ext cx="3357562" cy="642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428750" y="2786063"/>
            <a:ext cx="1214438" cy="214312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128713" y="3800475"/>
            <a:ext cx="1428750" cy="257175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2571750" y="2857500"/>
            <a:ext cx="500063" cy="214313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285875" y="4929188"/>
            <a:ext cx="714375" cy="142875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9" name="TextBox 18"/>
          <p:cNvSpPr txBox="1">
            <a:spLocks noChangeArrowheads="1"/>
          </p:cNvSpPr>
          <p:nvPr/>
        </p:nvSpPr>
        <p:spPr bwMode="auto">
          <a:xfrm>
            <a:off x="1000125" y="4643438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40970" name="TextBox 19"/>
          <p:cNvSpPr txBox="1">
            <a:spLocks noChangeArrowheads="1"/>
          </p:cNvSpPr>
          <p:nvPr/>
        </p:nvSpPr>
        <p:spPr bwMode="auto">
          <a:xfrm>
            <a:off x="1071563" y="3643313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0971" name="TextBox 20"/>
          <p:cNvSpPr txBox="1">
            <a:spLocks noChangeArrowheads="1"/>
          </p:cNvSpPr>
          <p:nvPr/>
        </p:nvSpPr>
        <p:spPr bwMode="auto">
          <a:xfrm>
            <a:off x="1571625" y="5214938"/>
            <a:ext cx="312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0972" name="TextBox 21"/>
          <p:cNvSpPr txBox="1">
            <a:spLocks noChangeArrowheads="1"/>
          </p:cNvSpPr>
          <p:nvPr/>
        </p:nvSpPr>
        <p:spPr bwMode="auto">
          <a:xfrm>
            <a:off x="1500188" y="30003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0973" name="TextBox 22"/>
          <p:cNvSpPr txBox="1">
            <a:spLocks noChangeArrowheads="1"/>
          </p:cNvSpPr>
          <p:nvPr/>
        </p:nvSpPr>
        <p:spPr bwMode="auto">
          <a:xfrm>
            <a:off x="3357563" y="3857625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0974" name="TextBox 23"/>
          <p:cNvSpPr txBox="1">
            <a:spLocks noChangeArrowheads="1"/>
          </p:cNvSpPr>
          <p:nvPr/>
        </p:nvSpPr>
        <p:spPr bwMode="auto">
          <a:xfrm>
            <a:off x="2928938" y="27146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40975" name="TextBox 24"/>
          <p:cNvSpPr txBox="1">
            <a:spLocks noChangeArrowheads="1"/>
          </p:cNvSpPr>
          <p:nvPr/>
        </p:nvSpPr>
        <p:spPr bwMode="auto">
          <a:xfrm>
            <a:off x="4572000" y="2143125"/>
            <a:ext cx="36623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u="sng">
                <a:solidFill>
                  <a:srgbClr val="C00000"/>
                </a:solidFill>
              </a:rPr>
              <a:t>Дано</a:t>
            </a:r>
            <a:r>
              <a:rPr lang="ru-RU" sz="2800"/>
              <a:t>: прямые </a:t>
            </a:r>
            <a:r>
              <a:rPr lang="en-US" sz="2800" i="1"/>
              <a:t>a</a:t>
            </a:r>
            <a:r>
              <a:rPr lang="en-US" sz="2800"/>
              <a:t> </a:t>
            </a:r>
            <a:r>
              <a:rPr lang="ru-RU" sz="2800"/>
              <a:t>и </a:t>
            </a:r>
          </a:p>
          <a:p>
            <a:r>
              <a:rPr lang="en-US" sz="2800" i="1"/>
              <a:t>b</a:t>
            </a:r>
            <a:r>
              <a:rPr lang="ru-RU" sz="2800"/>
              <a:t> - скрещивающиеся</a:t>
            </a:r>
            <a:endParaRPr lang="en-US" sz="2800"/>
          </a:p>
          <a:p>
            <a:endParaRPr lang="ru-RU" sz="2800" b="1" u="sng"/>
          </a:p>
          <a:p>
            <a:r>
              <a:rPr lang="ru-RU" sz="2800" b="1" u="sng">
                <a:solidFill>
                  <a:srgbClr val="C00000"/>
                </a:solidFill>
              </a:rPr>
              <a:t>Доказать</a:t>
            </a:r>
            <a:r>
              <a:rPr lang="ru-RU" sz="2800">
                <a:solidFill>
                  <a:srgbClr val="C00000"/>
                </a:solidFill>
              </a:rPr>
              <a:t>: </a:t>
            </a:r>
            <a:r>
              <a:rPr lang="en-US" sz="2800" i="1"/>
              <a:t>a, b</a:t>
            </a:r>
            <a:r>
              <a:rPr lang="ru-RU" sz="2800" i="1"/>
              <a:t> </a:t>
            </a:r>
            <a:r>
              <a:rPr lang="ru-RU" sz="2800"/>
              <a:t>и </a:t>
            </a:r>
            <a:r>
              <a:rPr lang="en-US" sz="2800" i="1"/>
              <a:t>c</a:t>
            </a:r>
            <a:r>
              <a:rPr lang="ru-RU" sz="2800"/>
              <a:t> </a:t>
            </a:r>
          </a:p>
          <a:p>
            <a:r>
              <a:rPr lang="ru-RU" sz="2800"/>
              <a:t>лежат в одной </a:t>
            </a:r>
          </a:p>
          <a:p>
            <a:r>
              <a:rPr lang="ru-RU" sz="2800"/>
              <a:t>плоскости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2607470" y="3536156"/>
            <a:ext cx="1071562" cy="428625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3214687" y="4429126"/>
            <a:ext cx="500063" cy="214312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8" name="TextBox 36"/>
          <p:cNvSpPr txBox="1">
            <a:spLocks noChangeArrowheads="1"/>
          </p:cNvSpPr>
          <p:nvPr/>
        </p:nvSpPr>
        <p:spPr bwMode="auto">
          <a:xfrm>
            <a:off x="1357313" y="4143375"/>
            <a:ext cx="37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40979" name="TextBox 41"/>
          <p:cNvSpPr txBox="1">
            <a:spLocks noChangeArrowheads="1"/>
          </p:cNvSpPr>
          <p:nvPr/>
        </p:nvSpPr>
        <p:spPr bwMode="auto">
          <a:xfrm>
            <a:off x="3571875" y="4500563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26" name="Управляющая кнопка: в начало 25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40981" name="TextBox 26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Скрещивающиеся прямые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5143500" y="1600200"/>
            <a:ext cx="3714750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точка </a:t>
            </a:r>
            <a:r>
              <a:rPr lang="ru-RU" sz="2800" i="1" smtClean="0"/>
              <a:t>А</a:t>
            </a:r>
            <a:r>
              <a:rPr lang="ru-RU" sz="2800" smtClean="0"/>
              <a:t> лежит вне плоскости </a:t>
            </a:r>
            <a:r>
              <a:rPr lang="en-US" sz="2800" i="1" smtClean="0"/>
              <a:t>DNK</a:t>
            </a:r>
            <a:r>
              <a:rPr lang="en-US" sz="2800" smtClean="0"/>
              <a:t>.</a:t>
            </a:r>
            <a:endParaRPr lang="ru-RU" sz="2800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z="28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прямые </a:t>
            </a:r>
            <a:r>
              <a:rPr lang="en-US" sz="2800" i="1" smtClean="0"/>
              <a:t>AD</a:t>
            </a:r>
            <a:r>
              <a:rPr lang="en-US" sz="2800" smtClean="0"/>
              <a:t> </a:t>
            </a:r>
            <a:r>
              <a:rPr lang="ru-RU" sz="2800" smtClean="0"/>
              <a:t>и </a:t>
            </a:r>
            <a:r>
              <a:rPr lang="en-US" sz="2800" i="1" smtClean="0"/>
              <a:t>NK</a:t>
            </a:r>
            <a:r>
              <a:rPr lang="ru-RU" sz="2800" smtClean="0"/>
              <a:t> - скрещивающиеся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1371600" y="3063875"/>
            <a:ext cx="3484563" cy="1162050"/>
          </a:xfrm>
          <a:custGeom>
            <a:avLst/>
            <a:gdLst>
              <a:gd name="connsiteX0" fmla="*/ 0 w 3484605"/>
              <a:gd name="connsiteY0" fmla="*/ 12356 h 1161535"/>
              <a:gd name="connsiteX1" fmla="*/ 3484605 w 3484605"/>
              <a:gd name="connsiteY1" fmla="*/ 0 h 1161535"/>
              <a:gd name="connsiteX2" fmla="*/ 2323070 w 3484605"/>
              <a:gd name="connsiteY2" fmla="*/ 1161535 h 1161535"/>
              <a:gd name="connsiteX3" fmla="*/ 0 w 3484605"/>
              <a:gd name="connsiteY3" fmla="*/ 12356 h 116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4605" h="1161535">
                <a:moveTo>
                  <a:pt x="0" y="12356"/>
                </a:moveTo>
                <a:lnTo>
                  <a:pt x="3484605" y="0"/>
                </a:lnTo>
                <a:lnTo>
                  <a:pt x="2323070" y="1161535"/>
                </a:lnTo>
                <a:lnTo>
                  <a:pt x="0" y="12356"/>
                </a:lnTo>
                <a:close/>
              </a:path>
            </a:pathLst>
          </a:custGeom>
          <a:solidFill>
            <a:srgbClr val="B3CC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00063" y="2643188"/>
            <a:ext cx="1357312" cy="1143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857375" y="2071688"/>
            <a:ext cx="642938" cy="571500"/>
          </a:xfrm>
          <a:prstGeom prst="line">
            <a:avLst/>
          </a:prstGeom>
          <a:ln w="38100">
            <a:head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991" name="TextBox 12"/>
          <p:cNvSpPr txBox="1">
            <a:spLocks noChangeArrowheads="1"/>
          </p:cNvSpPr>
          <p:nvPr/>
        </p:nvSpPr>
        <p:spPr bwMode="auto">
          <a:xfrm>
            <a:off x="1571625" y="2143125"/>
            <a:ext cx="36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1992" name="TextBox 13"/>
          <p:cNvSpPr txBox="1">
            <a:spLocks noChangeArrowheads="1"/>
          </p:cNvSpPr>
          <p:nvPr/>
        </p:nvSpPr>
        <p:spPr bwMode="auto">
          <a:xfrm>
            <a:off x="3500438" y="4214813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K</a:t>
            </a:r>
            <a:endParaRPr lang="ru-RU" sz="2400" b="1"/>
          </a:p>
        </p:txBody>
      </p:sp>
      <p:sp>
        <p:nvSpPr>
          <p:cNvPr id="41993" name="TextBox 14"/>
          <p:cNvSpPr txBox="1">
            <a:spLocks noChangeArrowheads="1"/>
          </p:cNvSpPr>
          <p:nvPr/>
        </p:nvSpPr>
        <p:spPr bwMode="auto">
          <a:xfrm>
            <a:off x="4572000" y="2571750"/>
            <a:ext cx="387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N</a:t>
            </a:r>
            <a:endParaRPr lang="ru-RU" sz="2400" b="1"/>
          </a:p>
        </p:txBody>
      </p:sp>
      <p:sp>
        <p:nvSpPr>
          <p:cNvPr id="41994" name="TextBox 15"/>
          <p:cNvSpPr txBox="1">
            <a:spLocks noChangeArrowheads="1"/>
          </p:cNvSpPr>
          <p:nvPr/>
        </p:nvSpPr>
        <p:spPr bwMode="auto">
          <a:xfrm>
            <a:off x="1000125" y="2643188"/>
            <a:ext cx="377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41995" name="TextBox 17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№2</a:t>
            </a:r>
          </a:p>
        </p:txBody>
      </p:sp>
      <p:sp>
        <p:nvSpPr>
          <p:cNvPr id="19" name="Управляющая кнопка: в начало 18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Скрещивающиеся прямые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4857750" y="1571625"/>
            <a:ext cx="3829050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en-US" sz="2800" i="1" smtClean="0"/>
              <a:t>b|| BC</a:t>
            </a:r>
            <a:r>
              <a:rPr lang="en-US" sz="2800" smtClean="0"/>
              <a:t>, </a:t>
            </a:r>
            <a:r>
              <a:rPr lang="ru-RU" sz="2800" smtClean="0"/>
              <a:t>прямая а не принадлежит плоскости </a:t>
            </a:r>
            <a:r>
              <a:rPr lang="ru-RU" sz="2800" i="1" smtClean="0"/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i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прямые </a:t>
            </a:r>
            <a:r>
              <a:rPr lang="en-US" sz="2800" i="1" smtClean="0"/>
              <a:t>a</a:t>
            </a:r>
            <a:r>
              <a:rPr lang="ru-RU" sz="2800" smtClean="0"/>
              <a:t> и </a:t>
            </a:r>
            <a:r>
              <a:rPr lang="en-US" sz="2800" i="1" smtClean="0"/>
              <a:t>b</a:t>
            </a:r>
            <a:r>
              <a:rPr lang="ru-RU" sz="2800" smtClean="0"/>
              <a:t> - скрещивающиеся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025525" y="3571875"/>
            <a:ext cx="3608388" cy="1123950"/>
          </a:xfrm>
          <a:custGeom>
            <a:avLst/>
            <a:gdLst>
              <a:gd name="connsiteX0" fmla="*/ 0 w 3608173"/>
              <a:gd name="connsiteY0" fmla="*/ 1112108 h 1124465"/>
              <a:gd name="connsiteX1" fmla="*/ 3608173 w 3608173"/>
              <a:gd name="connsiteY1" fmla="*/ 1124465 h 1124465"/>
              <a:gd name="connsiteX2" fmla="*/ 1000897 w 3608173"/>
              <a:gd name="connsiteY2" fmla="*/ 0 h 1124465"/>
              <a:gd name="connsiteX3" fmla="*/ 0 w 3608173"/>
              <a:gd name="connsiteY3" fmla="*/ 1112108 h 11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8173" h="1124465">
                <a:moveTo>
                  <a:pt x="0" y="1112108"/>
                </a:moveTo>
                <a:lnTo>
                  <a:pt x="3608173" y="1124465"/>
                </a:lnTo>
                <a:lnTo>
                  <a:pt x="1000897" y="0"/>
                </a:lnTo>
                <a:lnTo>
                  <a:pt x="0" y="1112108"/>
                </a:lnTo>
                <a:close/>
              </a:path>
            </a:pathLst>
          </a:custGeom>
          <a:solidFill>
            <a:srgbClr val="FCE06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50" y="4286250"/>
            <a:ext cx="785813" cy="357188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214563" y="3143250"/>
            <a:ext cx="1428750" cy="28575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821782" y="4250531"/>
            <a:ext cx="642938" cy="14287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893220" y="4964906"/>
            <a:ext cx="785812" cy="1428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71563" y="4643438"/>
            <a:ext cx="1285875" cy="57150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8" name="TextBox 21"/>
          <p:cNvSpPr txBox="1">
            <a:spLocks noChangeArrowheads="1"/>
          </p:cNvSpPr>
          <p:nvPr/>
        </p:nvSpPr>
        <p:spPr bwMode="auto">
          <a:xfrm>
            <a:off x="1357313" y="5072063"/>
            <a:ext cx="1000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43019" name="TextBox 22"/>
          <p:cNvSpPr txBox="1">
            <a:spLocks noChangeArrowheads="1"/>
          </p:cNvSpPr>
          <p:nvPr/>
        </p:nvSpPr>
        <p:spPr bwMode="auto">
          <a:xfrm>
            <a:off x="2500313" y="260508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3020" name="TextBox 23"/>
          <p:cNvSpPr txBox="1">
            <a:spLocks noChangeArrowheads="1"/>
          </p:cNvSpPr>
          <p:nvPr/>
        </p:nvSpPr>
        <p:spPr bwMode="auto">
          <a:xfrm>
            <a:off x="857250" y="40719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3021" name="TextBox 24"/>
          <p:cNvSpPr txBox="1">
            <a:spLocks noChangeArrowheads="1"/>
          </p:cNvSpPr>
          <p:nvPr/>
        </p:nvSpPr>
        <p:spPr bwMode="auto">
          <a:xfrm>
            <a:off x="4572000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3022" name="TextBox 25"/>
          <p:cNvSpPr txBox="1">
            <a:spLocks noChangeArrowheads="1"/>
          </p:cNvSpPr>
          <p:nvPr/>
        </p:nvSpPr>
        <p:spPr bwMode="auto">
          <a:xfrm>
            <a:off x="2071688" y="32480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43023" name="TextBox 26"/>
          <p:cNvSpPr txBox="1">
            <a:spLocks noChangeArrowheads="1"/>
          </p:cNvSpPr>
          <p:nvPr/>
        </p:nvSpPr>
        <p:spPr bwMode="auto">
          <a:xfrm>
            <a:off x="3071813" y="3643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43024" name="TextBox 28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№3</a:t>
            </a:r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</a:rPr>
              <a:t>Содержание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197361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hlinkClick r:id="rId2" action="ppaction://hlinksldjump"/>
              </a:rPr>
              <a:t>Аксиомы стереометрии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hlinkClick r:id="rId3" action="ppaction://hlinksldjump"/>
              </a:rPr>
              <a:t>Параллельность прямых, прямой и плоскости </a:t>
            </a:r>
            <a:endParaRPr lang="ru-RU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hlinkClick r:id="rId4" action="ppaction://hlinksldjump"/>
              </a:rPr>
              <a:t>Взаимное расположение прямых в пространстве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  <a:p>
            <a:pPr marL="1314450" lvl="2" indent="-514350" eaLnBrk="1" hangingPunct="1"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hlinkClick r:id="rId4" action="ppaction://hlinksldjump"/>
              </a:rPr>
              <a:t>Скрещивающиеся прямые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marL="1314450" lvl="2" indent="-514350" eaLnBrk="1" hangingPunct="1"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hlinkClick r:id="rId5" action="ppaction://hlinksldjump"/>
              </a:rPr>
              <a:t>Угол между </a:t>
            </a:r>
            <a:r>
              <a:rPr lang="ru-RU" b="1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hlinkClick r:id="rId5" action="ppaction://hlinksldjump"/>
              </a:rPr>
              <a:t>прямыми      </a:t>
            </a:r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hlinkClick r:id="rId6" action="ppaction://hlinksldjump"/>
              </a:rPr>
              <a:t>Параллельность плоскостей</a:t>
            </a:r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b="1" dirty="0" smtClean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Скрещивающиеся прямые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4857750" y="1600200"/>
            <a:ext cx="3829050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/>
              <a:t>: </a:t>
            </a:r>
            <a:r>
              <a:rPr lang="en-US" sz="2800" i="1" smtClean="0"/>
              <a:t>b|| BC</a:t>
            </a:r>
            <a:r>
              <a:rPr lang="en-US" sz="2800" smtClean="0"/>
              <a:t>, </a:t>
            </a:r>
            <a:r>
              <a:rPr lang="ru-RU" sz="2800" smtClean="0"/>
              <a:t>прямая </a:t>
            </a:r>
            <a:r>
              <a:rPr lang="ru-RU" sz="2800" i="1" smtClean="0"/>
              <a:t>а</a:t>
            </a:r>
            <a:r>
              <a:rPr lang="ru-RU" sz="2800" smtClean="0"/>
              <a:t> не принадлежит плоскости </a:t>
            </a:r>
            <a:r>
              <a:rPr lang="ru-RU" sz="2800" i="1" smtClean="0"/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/>
              <a:t>: прямые </a:t>
            </a:r>
            <a:r>
              <a:rPr lang="en-US" sz="2800" i="1" smtClean="0"/>
              <a:t>a</a:t>
            </a:r>
            <a:r>
              <a:rPr lang="ru-RU" sz="2800" smtClean="0"/>
              <a:t> и </a:t>
            </a:r>
            <a:r>
              <a:rPr lang="en-US" sz="2800" i="1" smtClean="0"/>
              <a:t>b</a:t>
            </a:r>
            <a:r>
              <a:rPr lang="ru-RU" sz="2800" smtClean="0"/>
              <a:t> - скрещивающиеся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025525" y="3571875"/>
            <a:ext cx="3608388" cy="1123950"/>
          </a:xfrm>
          <a:custGeom>
            <a:avLst/>
            <a:gdLst>
              <a:gd name="connsiteX0" fmla="*/ 0 w 3608173"/>
              <a:gd name="connsiteY0" fmla="*/ 1112108 h 1124465"/>
              <a:gd name="connsiteX1" fmla="*/ 3608173 w 3608173"/>
              <a:gd name="connsiteY1" fmla="*/ 1124465 h 1124465"/>
              <a:gd name="connsiteX2" fmla="*/ 1000897 w 3608173"/>
              <a:gd name="connsiteY2" fmla="*/ 0 h 1124465"/>
              <a:gd name="connsiteX3" fmla="*/ 0 w 3608173"/>
              <a:gd name="connsiteY3" fmla="*/ 1112108 h 112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8173" h="1124465">
                <a:moveTo>
                  <a:pt x="0" y="1112108"/>
                </a:moveTo>
                <a:lnTo>
                  <a:pt x="3608173" y="1124465"/>
                </a:lnTo>
                <a:lnTo>
                  <a:pt x="1000897" y="0"/>
                </a:lnTo>
                <a:lnTo>
                  <a:pt x="0" y="1112108"/>
                </a:lnTo>
                <a:close/>
              </a:path>
            </a:pathLst>
          </a:custGeom>
          <a:solidFill>
            <a:srgbClr val="BD92D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50" y="4286250"/>
            <a:ext cx="785813" cy="357188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214563" y="3143250"/>
            <a:ext cx="1428750" cy="28575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821782" y="4250531"/>
            <a:ext cx="642938" cy="14287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893220" y="4964906"/>
            <a:ext cx="785812" cy="1428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71563" y="4643438"/>
            <a:ext cx="1285875" cy="57150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2" name="TextBox 21"/>
          <p:cNvSpPr txBox="1">
            <a:spLocks noChangeArrowheads="1"/>
          </p:cNvSpPr>
          <p:nvPr/>
        </p:nvSpPr>
        <p:spPr bwMode="auto">
          <a:xfrm>
            <a:off x="1357313" y="5072063"/>
            <a:ext cx="1000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44043" name="TextBox 22"/>
          <p:cNvSpPr txBox="1">
            <a:spLocks noChangeArrowheads="1"/>
          </p:cNvSpPr>
          <p:nvPr/>
        </p:nvSpPr>
        <p:spPr bwMode="auto">
          <a:xfrm>
            <a:off x="2500313" y="260508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4044" name="TextBox 23"/>
          <p:cNvSpPr txBox="1">
            <a:spLocks noChangeArrowheads="1"/>
          </p:cNvSpPr>
          <p:nvPr/>
        </p:nvSpPr>
        <p:spPr bwMode="auto">
          <a:xfrm>
            <a:off x="857250" y="40719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4045" name="TextBox 24"/>
          <p:cNvSpPr txBox="1">
            <a:spLocks noChangeArrowheads="1"/>
          </p:cNvSpPr>
          <p:nvPr/>
        </p:nvSpPr>
        <p:spPr bwMode="auto">
          <a:xfrm>
            <a:off x="4572000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4046" name="TextBox 25"/>
          <p:cNvSpPr txBox="1">
            <a:spLocks noChangeArrowheads="1"/>
          </p:cNvSpPr>
          <p:nvPr/>
        </p:nvSpPr>
        <p:spPr bwMode="auto">
          <a:xfrm>
            <a:off x="2071688" y="32480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44047" name="TextBox 26"/>
          <p:cNvSpPr txBox="1">
            <a:spLocks noChangeArrowheads="1"/>
          </p:cNvSpPr>
          <p:nvPr/>
        </p:nvSpPr>
        <p:spPr bwMode="auto">
          <a:xfrm>
            <a:off x="3071813" y="3643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44048" name="TextBox 28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</a:t>
            </a:r>
            <a:r>
              <a:rPr lang="en-US"/>
              <a:t>4</a:t>
            </a:r>
            <a:endParaRPr lang="ru-RU"/>
          </a:p>
        </p:txBody>
      </p:sp>
      <p:sp>
        <p:nvSpPr>
          <p:cNvPr id="30" name="Управляющая кнопка: в начало 29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z="2800" smtClean="0">
                <a:cs typeface="Arial" charset="0"/>
              </a:rPr>
              <a:t>: прямая </a:t>
            </a:r>
            <a:r>
              <a:rPr lang="ru-RU" sz="2800" i="1" smtClean="0">
                <a:cs typeface="Arial" charset="0"/>
              </a:rPr>
              <a:t>МВ</a:t>
            </a:r>
            <a:r>
              <a:rPr lang="ru-RU" sz="2800" smtClean="0">
                <a:cs typeface="Arial" charset="0"/>
              </a:rPr>
              <a:t> перпендикулярна плоскости </a:t>
            </a:r>
            <a:r>
              <a:rPr lang="ru-RU" sz="2800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800" i="1" smtClean="0">
                <a:cs typeface="Arial" charset="0"/>
              </a:rPr>
              <a:t>ABCD -</a:t>
            </a:r>
            <a:r>
              <a:rPr lang="en-US" sz="2800" smtClean="0">
                <a:cs typeface="Arial" charset="0"/>
              </a:rPr>
              <a:t> </a:t>
            </a:r>
            <a:r>
              <a:rPr lang="ru-RU" sz="2800" smtClean="0">
                <a:cs typeface="Arial" charset="0"/>
              </a:rPr>
              <a:t>прямоугольник</a:t>
            </a:r>
            <a:endParaRPr lang="ru-RU" sz="2800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sz="2800" b="1" smtClean="0">
                <a:cs typeface="Arial" charset="0"/>
              </a:rPr>
              <a:t>: </a:t>
            </a:r>
            <a:r>
              <a:rPr lang="ru-RU" sz="2800" smtClean="0">
                <a:cs typeface="Arial" charset="0"/>
              </a:rPr>
              <a:t>угол между прямыми а) </a:t>
            </a:r>
            <a:r>
              <a:rPr lang="ru-RU" sz="2800" i="1" smtClean="0">
                <a:cs typeface="Arial" charset="0"/>
              </a:rPr>
              <a:t>МВ </a:t>
            </a:r>
            <a:r>
              <a:rPr lang="ru-RU" sz="2800" smtClean="0">
                <a:cs typeface="Arial" charset="0"/>
              </a:rPr>
              <a:t>и</a:t>
            </a:r>
            <a:r>
              <a:rPr lang="en-US" sz="2800" smtClean="0">
                <a:cs typeface="Arial" charset="0"/>
              </a:rPr>
              <a:t> </a:t>
            </a:r>
            <a:r>
              <a:rPr lang="en-US" sz="2800" i="1" smtClean="0">
                <a:cs typeface="Arial" charset="0"/>
              </a:rPr>
              <a:t>AD,</a:t>
            </a:r>
            <a:r>
              <a:rPr lang="ru-RU" sz="2800" i="1" smtClean="0">
                <a:cs typeface="Arial" charset="0"/>
              </a:rPr>
              <a:t> б)</a:t>
            </a:r>
            <a:r>
              <a:rPr lang="en-US" sz="2800" i="1" smtClean="0">
                <a:cs typeface="Arial" charset="0"/>
              </a:rPr>
              <a:t>AM</a:t>
            </a:r>
            <a:r>
              <a:rPr lang="ru-RU" sz="2800" i="1" smtClean="0">
                <a:cs typeface="Arial" charset="0"/>
              </a:rPr>
              <a:t> и </a:t>
            </a:r>
            <a:r>
              <a:rPr lang="en-US" sz="2800" i="1" smtClean="0">
                <a:cs typeface="Arial" charset="0"/>
              </a:rPr>
              <a:t>CD</a:t>
            </a:r>
            <a:r>
              <a:rPr lang="ru-RU" sz="2800" i="1" smtClean="0">
                <a:cs typeface="Arial" charset="0"/>
              </a:rPr>
              <a:t>, в)</a:t>
            </a:r>
            <a:r>
              <a:rPr lang="en-US" sz="2800" i="1" smtClean="0">
                <a:cs typeface="Arial" charset="0"/>
              </a:rPr>
              <a:t> AM </a:t>
            </a:r>
            <a:r>
              <a:rPr lang="ru-RU" sz="2800" i="1" smtClean="0">
                <a:cs typeface="Arial" charset="0"/>
              </a:rPr>
              <a:t>и </a:t>
            </a:r>
            <a:r>
              <a:rPr lang="en-US" sz="2800" i="1" smtClean="0">
                <a:cs typeface="Arial" charset="0"/>
              </a:rPr>
              <a:t>BC</a:t>
            </a:r>
            <a:r>
              <a:rPr lang="ru-RU" sz="2800" smtClean="0">
                <a:cs typeface="Arial" charset="0"/>
              </a:rPr>
              <a:t> </a:t>
            </a:r>
            <a:endParaRPr lang="ru-RU" sz="2800" u="sng" smtClean="0">
              <a:cs typeface="Arial" charset="0"/>
            </a:endParaRPr>
          </a:p>
        </p:txBody>
      </p:sp>
      <p:sp>
        <p:nvSpPr>
          <p:cNvPr id="5" name="Параллелограмм 4"/>
          <p:cNvSpPr/>
          <p:nvPr/>
        </p:nvSpPr>
        <p:spPr bwMode="auto">
          <a:xfrm>
            <a:off x="500063" y="3857625"/>
            <a:ext cx="3929062" cy="1071563"/>
          </a:xfrm>
          <a:prstGeom prst="parallelogram">
            <a:avLst>
              <a:gd name="adj" fmla="val 93035"/>
            </a:avLst>
          </a:prstGeom>
          <a:solidFill>
            <a:schemeClr val="tx2">
              <a:lumMod val="60000"/>
              <a:lumOff val="40000"/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1269" name="TextBox 11"/>
          <p:cNvSpPr txBox="1">
            <a:spLocks noChangeArrowheads="1"/>
          </p:cNvSpPr>
          <p:nvPr/>
        </p:nvSpPr>
        <p:spPr bwMode="auto">
          <a:xfrm>
            <a:off x="214313" y="4786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1270" name="TextBox 15"/>
          <p:cNvSpPr txBox="1">
            <a:spLocks noChangeArrowheads="1"/>
          </p:cNvSpPr>
          <p:nvPr/>
        </p:nvSpPr>
        <p:spPr bwMode="auto">
          <a:xfrm>
            <a:off x="1071563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1271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37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1 </a:t>
            </a:r>
          </a:p>
        </p:txBody>
      </p:sp>
      <p:sp>
        <p:nvSpPr>
          <p:cNvPr id="11272" name="TextBox 40"/>
          <p:cNvSpPr txBox="1">
            <a:spLocks noChangeArrowheads="1"/>
          </p:cNvSpPr>
          <p:nvPr/>
        </p:nvSpPr>
        <p:spPr bwMode="auto">
          <a:xfrm>
            <a:off x="1000125" y="19288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273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928688" y="4286250"/>
            <a:ext cx="214312" cy="7143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прямыми</a:t>
            </a:r>
          </a:p>
        </p:txBody>
      </p:sp>
      <p:cxnSp>
        <p:nvCxnSpPr>
          <p:cNvPr id="11275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642938" y="3000375"/>
            <a:ext cx="1714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6" name="Прямая соединительная линия 22"/>
          <p:cNvCxnSpPr>
            <a:cxnSpLocks noChangeShapeType="1"/>
          </p:cNvCxnSpPr>
          <p:nvPr/>
        </p:nvCxnSpPr>
        <p:spPr bwMode="auto">
          <a:xfrm rot="5400000" flipH="1" flipV="1">
            <a:off x="-392906" y="3036094"/>
            <a:ext cx="2786063" cy="10001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277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1428750" y="3071813"/>
            <a:ext cx="214313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278" name="TextBox 33"/>
          <p:cNvSpPr txBox="1">
            <a:spLocks noChangeArrowheads="1"/>
          </p:cNvSpPr>
          <p:nvPr/>
        </p:nvSpPr>
        <p:spPr bwMode="auto">
          <a:xfrm>
            <a:off x="3357563" y="4857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1279" name="TextBox 34"/>
          <p:cNvSpPr txBox="1">
            <a:spLocks noChangeArrowheads="1"/>
          </p:cNvSpPr>
          <p:nvPr/>
        </p:nvSpPr>
        <p:spPr bwMode="auto">
          <a:xfrm>
            <a:off x="4214813" y="35004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cxnSp>
        <p:nvCxnSpPr>
          <p:cNvPr id="11280" name="Прямая соединительная линия 35"/>
          <p:cNvCxnSpPr>
            <a:cxnSpLocks noChangeShapeType="1"/>
          </p:cNvCxnSpPr>
          <p:nvPr/>
        </p:nvCxnSpPr>
        <p:spPr bwMode="auto">
          <a:xfrm rot="5400000" flipH="1" flipV="1">
            <a:off x="464344" y="3893344"/>
            <a:ext cx="1071563" cy="10001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3" name="Управляющая кнопка: в начало 42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 16"/>
          <p:cNvSpPr/>
          <p:nvPr/>
        </p:nvSpPr>
        <p:spPr>
          <a:xfrm>
            <a:off x="790575" y="3856038"/>
            <a:ext cx="3151188" cy="1049337"/>
          </a:xfrm>
          <a:custGeom>
            <a:avLst/>
            <a:gdLst>
              <a:gd name="connsiteX0" fmla="*/ 3150973 w 3150973"/>
              <a:gd name="connsiteY0" fmla="*/ 0 h 1050324"/>
              <a:gd name="connsiteX1" fmla="*/ 0 w 3150973"/>
              <a:gd name="connsiteY1" fmla="*/ 12357 h 1050324"/>
              <a:gd name="connsiteX2" fmla="*/ 2150076 w 3150973"/>
              <a:gd name="connsiteY2" fmla="*/ 1050324 h 1050324"/>
              <a:gd name="connsiteX3" fmla="*/ 3150973 w 3150973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0973" h="1050324">
                <a:moveTo>
                  <a:pt x="3150973" y="0"/>
                </a:moveTo>
                <a:lnTo>
                  <a:pt x="0" y="12357"/>
                </a:lnTo>
                <a:lnTo>
                  <a:pt x="2150076" y="1050324"/>
                </a:lnTo>
                <a:lnTo>
                  <a:pt x="3150973" y="0"/>
                </a:lnTo>
                <a:close/>
              </a:path>
            </a:pathLst>
          </a:custGeom>
          <a:solidFill>
            <a:srgbClr val="D99694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285750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2293" name="TextBox 15"/>
          <p:cNvSpPr txBox="1">
            <a:spLocks noChangeArrowheads="1"/>
          </p:cNvSpPr>
          <p:nvPr/>
        </p:nvSpPr>
        <p:spPr bwMode="auto">
          <a:xfrm>
            <a:off x="3929063" y="3857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2294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37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2 </a:t>
            </a:r>
          </a:p>
        </p:txBody>
      </p:sp>
      <p:sp>
        <p:nvSpPr>
          <p:cNvPr id="12295" name="TextBox 40"/>
          <p:cNvSpPr txBox="1">
            <a:spLocks noChangeArrowheads="1"/>
          </p:cNvSpPr>
          <p:nvPr/>
        </p:nvSpPr>
        <p:spPr bwMode="auto">
          <a:xfrm>
            <a:off x="4000500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</a:t>
            </a: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прямыми</a:t>
            </a:r>
          </a:p>
          <a:p>
            <a:pPr algn="ctr">
              <a:defRPr/>
            </a:pPr>
            <a:endParaRPr lang="ru-RU" sz="4400" b="1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2297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3071813" y="3000375"/>
            <a:ext cx="1714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298" name="Прямая соединительная линия 22"/>
          <p:cNvCxnSpPr>
            <a:cxnSpLocks noChangeShapeType="1"/>
          </p:cNvCxnSpPr>
          <p:nvPr/>
        </p:nvCxnSpPr>
        <p:spPr bwMode="auto">
          <a:xfrm rot="5400000" flipH="1" flipV="1">
            <a:off x="2035176" y="3035300"/>
            <a:ext cx="2787650" cy="10001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299" name="TextBox 33"/>
          <p:cNvSpPr txBox="1">
            <a:spLocks noChangeArrowheads="1"/>
          </p:cNvSpPr>
          <p:nvPr/>
        </p:nvSpPr>
        <p:spPr bwMode="auto">
          <a:xfrm>
            <a:off x="4000500" y="29289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2300" name="TextBox 34"/>
          <p:cNvSpPr txBox="1">
            <a:spLocks noChangeArrowheads="1"/>
          </p:cNvSpPr>
          <p:nvPr/>
        </p:nvSpPr>
        <p:spPr bwMode="auto">
          <a:xfrm>
            <a:off x="2786063" y="5000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cxnSp>
        <p:nvCxnSpPr>
          <p:cNvPr id="12301" name="Прямая соединительная линия 35"/>
          <p:cNvCxnSpPr>
            <a:cxnSpLocks noChangeShapeType="1"/>
          </p:cNvCxnSpPr>
          <p:nvPr/>
        </p:nvCxnSpPr>
        <p:spPr bwMode="auto">
          <a:xfrm rot="5400000" flipH="1" flipV="1">
            <a:off x="2893219" y="3893344"/>
            <a:ext cx="1071563" cy="10001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302" name="Прямая соединительная линия 18"/>
          <p:cNvCxnSpPr>
            <a:cxnSpLocks noChangeShapeType="1"/>
          </p:cNvCxnSpPr>
          <p:nvPr/>
        </p:nvCxnSpPr>
        <p:spPr bwMode="auto">
          <a:xfrm rot="5400000" flipH="1" flipV="1">
            <a:off x="2500313" y="3500438"/>
            <a:ext cx="1857375" cy="10001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" name="Полилиния 21"/>
          <p:cNvSpPr/>
          <p:nvPr/>
        </p:nvSpPr>
        <p:spPr>
          <a:xfrm>
            <a:off x="3497263" y="3856038"/>
            <a:ext cx="271462" cy="160337"/>
          </a:xfrm>
          <a:custGeom>
            <a:avLst/>
            <a:gdLst>
              <a:gd name="connsiteX0" fmla="*/ 197708 w 271849"/>
              <a:gd name="connsiteY0" fmla="*/ 0 h 160638"/>
              <a:gd name="connsiteX1" fmla="*/ 0 w 271849"/>
              <a:gd name="connsiteY1" fmla="*/ 160638 h 160638"/>
              <a:gd name="connsiteX2" fmla="*/ 271849 w 271849"/>
              <a:gd name="connsiteY2" fmla="*/ 160638 h 16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1849" h="160638">
                <a:moveTo>
                  <a:pt x="197708" y="0"/>
                </a:moveTo>
                <a:lnTo>
                  <a:pt x="0" y="160638"/>
                </a:lnTo>
                <a:lnTo>
                  <a:pt x="271849" y="160638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04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z="2800" smtClean="0">
                <a:cs typeface="Arial" charset="0"/>
              </a:rPr>
              <a:t>: прямая МВ перпендикулярна плоскости </a:t>
            </a:r>
            <a:r>
              <a:rPr lang="ru-RU" sz="2800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sz="2800" b="1" smtClean="0">
                <a:cs typeface="Arial" charset="0"/>
              </a:rPr>
              <a:t>: </a:t>
            </a:r>
            <a:r>
              <a:rPr lang="ru-RU" sz="2800" smtClean="0">
                <a:cs typeface="Arial" charset="0"/>
              </a:rPr>
              <a:t>угол между прямыми  </a:t>
            </a:r>
            <a:r>
              <a:rPr lang="ru-RU" sz="2800" i="1" smtClean="0">
                <a:cs typeface="Arial" charset="0"/>
              </a:rPr>
              <a:t>АВ </a:t>
            </a:r>
            <a:r>
              <a:rPr lang="ru-RU" sz="2800" smtClean="0">
                <a:cs typeface="Arial" charset="0"/>
              </a:rPr>
              <a:t>и</a:t>
            </a:r>
            <a:r>
              <a:rPr lang="en-US" sz="2800" smtClean="0">
                <a:cs typeface="Arial" charset="0"/>
              </a:rPr>
              <a:t> </a:t>
            </a:r>
            <a:r>
              <a:rPr lang="ru-RU" sz="2800" i="1" smtClean="0">
                <a:cs typeface="Arial" charset="0"/>
              </a:rPr>
              <a:t>С</a:t>
            </a:r>
            <a:r>
              <a:rPr lang="en-US" sz="2800" i="1" smtClean="0">
                <a:cs typeface="Arial" charset="0"/>
              </a:rPr>
              <a:t>D,</a:t>
            </a:r>
            <a:r>
              <a:rPr lang="ru-RU" sz="2800" i="1" smtClean="0">
                <a:cs typeface="Arial" charset="0"/>
              </a:rPr>
              <a:t> </a:t>
            </a:r>
            <a:endParaRPr lang="ru-RU" sz="2800" u="sng" smtClean="0">
              <a:cs typeface="Arial" charset="0"/>
            </a:endParaRPr>
          </a:p>
        </p:txBody>
      </p:sp>
      <p:sp>
        <p:nvSpPr>
          <p:cNvPr id="30" name="Управляющая кнопка: в начало 29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z="2800" smtClean="0">
                <a:cs typeface="Arial" charset="0"/>
              </a:rPr>
              <a:t>: прямая МВ перпендикулярна плоскости </a:t>
            </a:r>
            <a:r>
              <a:rPr lang="ru-RU" sz="2800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800" i="1" smtClean="0">
                <a:cs typeface="Arial" charset="0"/>
              </a:rPr>
              <a:t>ABCD -</a:t>
            </a:r>
            <a:r>
              <a:rPr lang="en-US" sz="2800" smtClean="0">
                <a:cs typeface="Arial" charset="0"/>
              </a:rPr>
              <a:t> </a:t>
            </a:r>
            <a:r>
              <a:rPr lang="ru-RU" sz="2800" smtClean="0">
                <a:cs typeface="Arial" charset="0"/>
              </a:rPr>
              <a:t>ромб</a:t>
            </a:r>
            <a:endParaRPr lang="ru-RU" sz="2800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sz="2800" b="1" smtClean="0">
                <a:cs typeface="Arial" charset="0"/>
              </a:rPr>
              <a:t>: </a:t>
            </a:r>
            <a:r>
              <a:rPr lang="ru-RU" sz="2800" smtClean="0">
                <a:cs typeface="Arial" charset="0"/>
              </a:rPr>
              <a:t>угол между прямыми  </a:t>
            </a:r>
            <a:r>
              <a:rPr lang="ru-RU" sz="2800" i="1" smtClean="0">
                <a:cs typeface="Arial" charset="0"/>
              </a:rPr>
              <a:t>М</a:t>
            </a:r>
            <a:r>
              <a:rPr lang="en-US" sz="2800" i="1" smtClean="0">
                <a:cs typeface="Arial" charset="0"/>
              </a:rPr>
              <a:t>D</a:t>
            </a:r>
            <a:r>
              <a:rPr lang="ru-RU" sz="2800" i="1" smtClean="0">
                <a:cs typeface="Arial" charset="0"/>
              </a:rPr>
              <a:t> и </a:t>
            </a:r>
            <a:r>
              <a:rPr lang="en-US" sz="2800" i="1" smtClean="0">
                <a:cs typeface="Arial" charset="0"/>
              </a:rPr>
              <a:t>BC</a:t>
            </a:r>
            <a:r>
              <a:rPr lang="ru-RU" sz="2800" smtClean="0">
                <a:cs typeface="Arial" charset="0"/>
              </a:rPr>
              <a:t> </a:t>
            </a:r>
            <a:endParaRPr lang="ru-RU" sz="2800" u="sng" smtClean="0">
              <a:cs typeface="Arial" charset="0"/>
            </a:endParaRPr>
          </a:p>
        </p:txBody>
      </p:sp>
      <p:sp>
        <p:nvSpPr>
          <p:cNvPr id="13316" name="Параллелограмм 4"/>
          <p:cNvSpPr>
            <a:spLocks noChangeArrowheads="1"/>
          </p:cNvSpPr>
          <p:nvPr/>
        </p:nvSpPr>
        <p:spPr bwMode="auto">
          <a:xfrm>
            <a:off x="500063" y="3857625"/>
            <a:ext cx="3929062" cy="1071563"/>
          </a:xfrm>
          <a:prstGeom prst="parallelogram">
            <a:avLst>
              <a:gd name="adj" fmla="val 93042"/>
            </a:avLst>
          </a:prstGeom>
          <a:solidFill>
            <a:srgbClr val="92D050">
              <a:alpha val="59999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3317" name="TextBox 11"/>
          <p:cNvSpPr txBox="1">
            <a:spLocks noChangeArrowheads="1"/>
          </p:cNvSpPr>
          <p:nvPr/>
        </p:nvSpPr>
        <p:spPr bwMode="auto">
          <a:xfrm>
            <a:off x="214313" y="4786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3318" name="TextBox 15"/>
          <p:cNvSpPr txBox="1">
            <a:spLocks noChangeArrowheads="1"/>
          </p:cNvSpPr>
          <p:nvPr/>
        </p:nvSpPr>
        <p:spPr bwMode="auto">
          <a:xfrm>
            <a:off x="1071563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3319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37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3 </a:t>
            </a:r>
          </a:p>
        </p:txBody>
      </p:sp>
      <p:sp>
        <p:nvSpPr>
          <p:cNvPr id="13320" name="TextBox 40"/>
          <p:cNvSpPr txBox="1">
            <a:spLocks noChangeArrowheads="1"/>
          </p:cNvSpPr>
          <p:nvPr/>
        </p:nvSpPr>
        <p:spPr bwMode="auto">
          <a:xfrm>
            <a:off x="1000125" y="19288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321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928688" y="4286250"/>
            <a:ext cx="214312" cy="7143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</a:t>
            </a: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прямыми</a:t>
            </a:r>
          </a:p>
          <a:p>
            <a:pPr algn="ctr">
              <a:defRPr/>
            </a:pPr>
            <a:endParaRPr lang="ru-RU" sz="4400" b="1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3323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642938" y="3000375"/>
            <a:ext cx="1714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24" name="Прямая соединительная линия 22"/>
          <p:cNvCxnSpPr>
            <a:cxnSpLocks noChangeShapeType="1"/>
          </p:cNvCxnSpPr>
          <p:nvPr/>
        </p:nvCxnSpPr>
        <p:spPr bwMode="auto">
          <a:xfrm rot="16200000" flipV="1">
            <a:off x="1071562" y="2571751"/>
            <a:ext cx="2786063" cy="1928812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25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1428750" y="3071813"/>
            <a:ext cx="214313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3326" name="TextBox 33"/>
          <p:cNvSpPr txBox="1">
            <a:spLocks noChangeArrowheads="1"/>
          </p:cNvSpPr>
          <p:nvPr/>
        </p:nvSpPr>
        <p:spPr bwMode="auto">
          <a:xfrm>
            <a:off x="3357563" y="4857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3327" name="TextBox 34"/>
          <p:cNvSpPr txBox="1">
            <a:spLocks noChangeArrowheads="1"/>
          </p:cNvSpPr>
          <p:nvPr/>
        </p:nvSpPr>
        <p:spPr bwMode="auto">
          <a:xfrm>
            <a:off x="4214813" y="35004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cxnSp>
        <p:nvCxnSpPr>
          <p:cNvPr id="13328" name="Прямая соединительная линия 35"/>
          <p:cNvCxnSpPr>
            <a:cxnSpLocks noChangeShapeType="1"/>
          </p:cNvCxnSpPr>
          <p:nvPr/>
        </p:nvCxnSpPr>
        <p:spPr bwMode="auto">
          <a:xfrm flipV="1">
            <a:off x="500063" y="3857625"/>
            <a:ext cx="3929062" cy="1071563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0" name="Управляющая кнопка: в начало 19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 16"/>
          <p:cNvSpPr/>
          <p:nvPr/>
        </p:nvSpPr>
        <p:spPr>
          <a:xfrm>
            <a:off x="790575" y="3856038"/>
            <a:ext cx="3151188" cy="1049337"/>
          </a:xfrm>
          <a:custGeom>
            <a:avLst/>
            <a:gdLst>
              <a:gd name="connsiteX0" fmla="*/ 3150973 w 3150973"/>
              <a:gd name="connsiteY0" fmla="*/ 0 h 1050324"/>
              <a:gd name="connsiteX1" fmla="*/ 0 w 3150973"/>
              <a:gd name="connsiteY1" fmla="*/ 12357 h 1050324"/>
              <a:gd name="connsiteX2" fmla="*/ 2150076 w 3150973"/>
              <a:gd name="connsiteY2" fmla="*/ 1050324 h 1050324"/>
              <a:gd name="connsiteX3" fmla="*/ 3150973 w 3150973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0973" h="1050324">
                <a:moveTo>
                  <a:pt x="3150973" y="0"/>
                </a:moveTo>
                <a:lnTo>
                  <a:pt x="0" y="12357"/>
                </a:lnTo>
                <a:lnTo>
                  <a:pt x="2150076" y="1050324"/>
                </a:lnTo>
                <a:lnTo>
                  <a:pt x="315097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69804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285750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4341" name="TextBox 15"/>
          <p:cNvSpPr txBox="1">
            <a:spLocks noChangeArrowheads="1"/>
          </p:cNvSpPr>
          <p:nvPr/>
        </p:nvSpPr>
        <p:spPr bwMode="auto">
          <a:xfrm>
            <a:off x="3929063" y="3857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4342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37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4 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</a:t>
            </a: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прямыми</a:t>
            </a:r>
          </a:p>
          <a:p>
            <a:pPr algn="ctr">
              <a:defRPr/>
            </a:pPr>
            <a:endParaRPr lang="ru-RU" sz="4400" b="1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4344" name="Прямая соединительная линия 8"/>
          <p:cNvCxnSpPr>
            <a:cxnSpLocks noChangeShapeType="1"/>
          </p:cNvCxnSpPr>
          <p:nvPr/>
        </p:nvCxnSpPr>
        <p:spPr bwMode="auto">
          <a:xfrm rot="16200000" flipV="1">
            <a:off x="2500313" y="2428875"/>
            <a:ext cx="1571625" cy="128587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5" name="Прямая соединительная линия 22"/>
          <p:cNvCxnSpPr>
            <a:cxnSpLocks noChangeShapeType="1"/>
          </p:cNvCxnSpPr>
          <p:nvPr/>
        </p:nvCxnSpPr>
        <p:spPr bwMode="auto">
          <a:xfrm rot="16200000" flipV="1">
            <a:off x="1464469" y="3464719"/>
            <a:ext cx="2643188" cy="28575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346" name="TextBox 33"/>
          <p:cNvSpPr txBox="1">
            <a:spLocks noChangeArrowheads="1"/>
          </p:cNvSpPr>
          <p:nvPr/>
        </p:nvSpPr>
        <p:spPr bwMode="auto">
          <a:xfrm>
            <a:off x="2714625" y="1857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4347" name="TextBox 34"/>
          <p:cNvSpPr txBox="1">
            <a:spLocks noChangeArrowheads="1"/>
          </p:cNvSpPr>
          <p:nvPr/>
        </p:nvSpPr>
        <p:spPr bwMode="auto">
          <a:xfrm>
            <a:off x="2786063" y="5000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cxnSp>
        <p:nvCxnSpPr>
          <p:cNvPr id="14348" name="Прямая соединительная линия 18"/>
          <p:cNvCxnSpPr>
            <a:cxnSpLocks noChangeShapeType="1"/>
          </p:cNvCxnSpPr>
          <p:nvPr/>
        </p:nvCxnSpPr>
        <p:spPr bwMode="auto">
          <a:xfrm flipV="1">
            <a:off x="785813" y="2286000"/>
            <a:ext cx="1857375" cy="157162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349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z="2800" smtClean="0">
                <a:cs typeface="Arial" charset="0"/>
              </a:rPr>
              <a:t>: точка </a:t>
            </a:r>
            <a:r>
              <a:rPr lang="en-US" sz="2800" smtClean="0">
                <a:cs typeface="Arial" charset="0"/>
              </a:rPr>
              <a:t>D</a:t>
            </a:r>
            <a:r>
              <a:rPr lang="ru-RU" sz="2800" smtClean="0">
                <a:cs typeface="Arial" charset="0"/>
              </a:rPr>
              <a:t> лежит вне плоскости </a:t>
            </a:r>
            <a:r>
              <a:rPr lang="ru-RU" sz="2800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sz="2800" b="1" smtClean="0">
                <a:cs typeface="Arial" charset="0"/>
              </a:rPr>
              <a:t>: </a:t>
            </a:r>
            <a:r>
              <a:rPr lang="ru-RU" sz="2800" smtClean="0">
                <a:cs typeface="Arial" charset="0"/>
              </a:rPr>
              <a:t>угол между прямыми  </a:t>
            </a:r>
            <a:r>
              <a:rPr lang="ru-RU" sz="2800" i="1" smtClean="0">
                <a:cs typeface="Arial" charset="0"/>
              </a:rPr>
              <a:t>АС </a:t>
            </a:r>
            <a:r>
              <a:rPr lang="ru-RU" sz="2800" smtClean="0">
                <a:cs typeface="Arial" charset="0"/>
              </a:rPr>
              <a:t>и</a:t>
            </a:r>
            <a:r>
              <a:rPr lang="en-US" sz="2800" smtClean="0">
                <a:cs typeface="Arial" charset="0"/>
              </a:rPr>
              <a:t> </a:t>
            </a:r>
            <a:r>
              <a:rPr lang="ru-RU" sz="2800" i="1" smtClean="0">
                <a:cs typeface="Arial" charset="0"/>
              </a:rPr>
              <a:t>В</a:t>
            </a:r>
            <a:r>
              <a:rPr lang="en-US" sz="2800" i="1" smtClean="0">
                <a:cs typeface="Arial" charset="0"/>
              </a:rPr>
              <a:t>D,</a:t>
            </a:r>
            <a:r>
              <a:rPr lang="ru-RU" sz="2800" i="1" smtClean="0">
                <a:cs typeface="Arial" charset="0"/>
              </a:rPr>
              <a:t> </a:t>
            </a:r>
            <a:endParaRPr lang="ru-RU" sz="2800" u="sng" smtClean="0">
              <a:cs typeface="Arial" charset="0"/>
            </a:endParaRPr>
          </a:p>
        </p:txBody>
      </p:sp>
      <p:cxnSp>
        <p:nvCxnSpPr>
          <p:cNvPr id="14350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1571625" y="3071813"/>
            <a:ext cx="214313" cy="1428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1" name="Прямая соединительная линия 25"/>
          <p:cNvCxnSpPr>
            <a:cxnSpLocks noChangeShapeType="1"/>
          </p:cNvCxnSpPr>
          <p:nvPr/>
        </p:nvCxnSpPr>
        <p:spPr bwMode="auto">
          <a:xfrm>
            <a:off x="2643188" y="3429000"/>
            <a:ext cx="285750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2" name="Прямая соединительная линия 26"/>
          <p:cNvCxnSpPr>
            <a:cxnSpLocks noChangeShapeType="1"/>
          </p:cNvCxnSpPr>
          <p:nvPr/>
        </p:nvCxnSpPr>
        <p:spPr bwMode="auto">
          <a:xfrm flipV="1">
            <a:off x="3286125" y="3143250"/>
            <a:ext cx="214313" cy="7143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3" name="Прямая соединительная линия 29"/>
          <p:cNvCxnSpPr>
            <a:cxnSpLocks noChangeShapeType="1"/>
          </p:cNvCxnSpPr>
          <p:nvPr/>
        </p:nvCxnSpPr>
        <p:spPr bwMode="auto">
          <a:xfrm>
            <a:off x="3214688" y="4429125"/>
            <a:ext cx="214312" cy="7143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4" name="Прямая соединительная линия 30"/>
          <p:cNvCxnSpPr>
            <a:cxnSpLocks noChangeShapeType="1"/>
          </p:cNvCxnSpPr>
          <p:nvPr/>
        </p:nvCxnSpPr>
        <p:spPr bwMode="auto">
          <a:xfrm>
            <a:off x="3214688" y="4500563"/>
            <a:ext cx="214312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5" name="Прямая соединительная линия 31"/>
          <p:cNvCxnSpPr>
            <a:cxnSpLocks noChangeShapeType="1"/>
          </p:cNvCxnSpPr>
          <p:nvPr/>
        </p:nvCxnSpPr>
        <p:spPr bwMode="auto">
          <a:xfrm rot="5400000">
            <a:off x="2320925" y="3894138"/>
            <a:ext cx="214313" cy="15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6" name="Прямая соединительная линия 32"/>
          <p:cNvCxnSpPr>
            <a:cxnSpLocks noChangeShapeType="1"/>
          </p:cNvCxnSpPr>
          <p:nvPr/>
        </p:nvCxnSpPr>
        <p:spPr bwMode="auto">
          <a:xfrm rot="5400000">
            <a:off x="2407444" y="3879057"/>
            <a:ext cx="200025" cy="142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5" name="Управляющая кнопка: в начало 44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z="2800" smtClean="0">
                <a:cs typeface="Arial" charset="0"/>
              </a:rPr>
              <a:t>: прямая </a:t>
            </a:r>
            <a:r>
              <a:rPr lang="ru-RU" sz="2800" i="1" smtClean="0">
                <a:cs typeface="Arial" charset="0"/>
              </a:rPr>
              <a:t>МВ</a:t>
            </a:r>
            <a:r>
              <a:rPr lang="ru-RU" sz="2800" smtClean="0">
                <a:cs typeface="Arial" charset="0"/>
              </a:rPr>
              <a:t> перпендикулярна плоскости </a:t>
            </a:r>
            <a:r>
              <a:rPr lang="ru-RU" sz="2800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800" i="1" smtClean="0">
                <a:cs typeface="Arial" charset="0"/>
              </a:rPr>
              <a:t>ABCD –</a:t>
            </a:r>
            <a:r>
              <a:rPr lang="en-US" sz="2800" smtClean="0">
                <a:cs typeface="Arial" charset="0"/>
              </a:rPr>
              <a:t> </a:t>
            </a:r>
            <a:r>
              <a:rPr lang="ru-RU" sz="2800" smtClean="0">
                <a:cs typeface="Arial" charset="0"/>
              </a:rPr>
              <a:t>квадрат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sz="2800" b="1" smtClean="0">
                <a:cs typeface="Arial" charset="0"/>
              </a:rPr>
              <a:t>: </a:t>
            </a:r>
            <a:r>
              <a:rPr lang="ru-RU" sz="2800" smtClean="0">
                <a:cs typeface="Arial" charset="0"/>
              </a:rPr>
              <a:t>угол между прямыми  </a:t>
            </a:r>
            <a:r>
              <a:rPr lang="ru-RU" sz="2800" i="1" smtClean="0">
                <a:cs typeface="Arial" charset="0"/>
              </a:rPr>
              <a:t>М</a:t>
            </a:r>
            <a:r>
              <a:rPr lang="en-US" sz="2800" i="1" smtClean="0">
                <a:cs typeface="Arial" charset="0"/>
              </a:rPr>
              <a:t>D</a:t>
            </a:r>
            <a:r>
              <a:rPr lang="ru-RU" sz="2800" i="1" smtClean="0">
                <a:cs typeface="Arial" charset="0"/>
              </a:rPr>
              <a:t> и </a:t>
            </a:r>
            <a:r>
              <a:rPr lang="en-US" sz="2800" i="1" smtClean="0">
                <a:cs typeface="Arial" charset="0"/>
              </a:rPr>
              <a:t>BC</a:t>
            </a:r>
            <a:r>
              <a:rPr lang="ru-RU" sz="2800" smtClean="0">
                <a:cs typeface="Arial" charset="0"/>
              </a:rPr>
              <a:t> </a:t>
            </a:r>
            <a:endParaRPr lang="ru-RU" sz="2800" u="sng" smtClean="0">
              <a:cs typeface="Arial" charset="0"/>
            </a:endParaRPr>
          </a:p>
        </p:txBody>
      </p:sp>
      <p:sp>
        <p:nvSpPr>
          <p:cNvPr id="5" name="Параллелограмм 4"/>
          <p:cNvSpPr/>
          <p:nvPr/>
        </p:nvSpPr>
        <p:spPr bwMode="auto">
          <a:xfrm>
            <a:off x="500063" y="3857625"/>
            <a:ext cx="3929062" cy="1071563"/>
          </a:xfrm>
          <a:prstGeom prst="parallelogram">
            <a:avLst>
              <a:gd name="adj" fmla="val 93035"/>
            </a:avLst>
          </a:prstGeom>
          <a:solidFill>
            <a:schemeClr val="accent5">
              <a:lumMod val="75000"/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5365" name="TextBox 11"/>
          <p:cNvSpPr txBox="1">
            <a:spLocks noChangeArrowheads="1"/>
          </p:cNvSpPr>
          <p:nvPr/>
        </p:nvSpPr>
        <p:spPr bwMode="auto">
          <a:xfrm>
            <a:off x="214313" y="4786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5366" name="TextBox 15"/>
          <p:cNvSpPr txBox="1">
            <a:spLocks noChangeArrowheads="1"/>
          </p:cNvSpPr>
          <p:nvPr/>
        </p:nvSpPr>
        <p:spPr bwMode="auto">
          <a:xfrm>
            <a:off x="1071563" y="35718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5367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525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5 </a:t>
            </a:r>
          </a:p>
        </p:txBody>
      </p:sp>
      <p:sp>
        <p:nvSpPr>
          <p:cNvPr id="15368" name="TextBox 40"/>
          <p:cNvSpPr txBox="1">
            <a:spLocks noChangeArrowheads="1"/>
          </p:cNvSpPr>
          <p:nvPr/>
        </p:nvSpPr>
        <p:spPr bwMode="auto">
          <a:xfrm>
            <a:off x="1000125" y="19288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369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928688" y="4286250"/>
            <a:ext cx="214312" cy="7143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</a:t>
            </a: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прямыми</a:t>
            </a:r>
          </a:p>
          <a:p>
            <a:pPr algn="ctr">
              <a:defRPr/>
            </a:pPr>
            <a:endParaRPr lang="ru-RU" sz="4400" b="1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5371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642938" y="3000375"/>
            <a:ext cx="1714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72" name="Прямая соединительная линия 22"/>
          <p:cNvCxnSpPr>
            <a:cxnSpLocks noChangeShapeType="1"/>
          </p:cNvCxnSpPr>
          <p:nvPr/>
        </p:nvCxnSpPr>
        <p:spPr bwMode="auto">
          <a:xfrm rot="16200000" flipV="1">
            <a:off x="1071562" y="2571751"/>
            <a:ext cx="2786063" cy="1928812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73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1428750" y="3071813"/>
            <a:ext cx="214313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5374" name="TextBox 33"/>
          <p:cNvSpPr txBox="1">
            <a:spLocks noChangeArrowheads="1"/>
          </p:cNvSpPr>
          <p:nvPr/>
        </p:nvSpPr>
        <p:spPr bwMode="auto">
          <a:xfrm>
            <a:off x="3357563" y="4857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5375" name="TextBox 34"/>
          <p:cNvSpPr txBox="1">
            <a:spLocks noChangeArrowheads="1"/>
          </p:cNvSpPr>
          <p:nvPr/>
        </p:nvSpPr>
        <p:spPr bwMode="auto">
          <a:xfrm>
            <a:off x="4214813" y="35004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17" name="Управляющая кнопка: в начало 16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786313" y="1643063"/>
            <a:ext cx="3900487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b="1" u="sng" smtClean="0">
                <a:solidFill>
                  <a:srgbClr val="C00000"/>
                </a:solidFill>
                <a:cs typeface="Arial" charset="0"/>
              </a:rPr>
              <a:t>Дано</a:t>
            </a:r>
            <a:r>
              <a:rPr lang="ru-RU" smtClean="0">
                <a:cs typeface="Arial" charset="0"/>
              </a:rPr>
              <a:t>: прямая </a:t>
            </a:r>
            <a:r>
              <a:rPr lang="ru-RU" i="1" smtClean="0">
                <a:cs typeface="Arial" charset="0"/>
              </a:rPr>
              <a:t>МВ</a:t>
            </a:r>
            <a:r>
              <a:rPr lang="ru-RU" smtClean="0">
                <a:cs typeface="Arial" charset="0"/>
              </a:rPr>
              <a:t> перпендикулярна плоскости </a:t>
            </a:r>
            <a:r>
              <a:rPr lang="ru-RU" i="1" smtClean="0">
                <a:cs typeface="Arial" charset="0"/>
              </a:rPr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i="1" smtClean="0">
                <a:cs typeface="Arial" charset="0"/>
              </a:rPr>
              <a:t>ABCD -</a:t>
            </a:r>
            <a:r>
              <a:rPr lang="en-US" smtClean="0">
                <a:cs typeface="Arial" charset="0"/>
              </a:rPr>
              <a:t> </a:t>
            </a:r>
            <a:r>
              <a:rPr lang="ru-RU" smtClean="0">
                <a:cs typeface="Arial" charset="0"/>
              </a:rPr>
              <a:t>квадрат</a:t>
            </a:r>
            <a:endParaRPr lang="ru-RU" i="1" smtClean="0"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b="1" u="sng" smtClean="0">
                <a:solidFill>
                  <a:srgbClr val="C00000"/>
                </a:solidFill>
                <a:cs typeface="Arial" charset="0"/>
              </a:rPr>
              <a:t>Найти </a:t>
            </a:r>
            <a:r>
              <a:rPr lang="ru-RU" b="1" smtClean="0">
                <a:cs typeface="Arial" charset="0"/>
              </a:rPr>
              <a:t>: </a:t>
            </a:r>
            <a:r>
              <a:rPr lang="ru-RU" smtClean="0">
                <a:cs typeface="Arial" charset="0"/>
              </a:rPr>
              <a:t>угол между прямыми </a:t>
            </a:r>
            <a:r>
              <a:rPr lang="en-US" i="1" smtClean="0">
                <a:cs typeface="Arial" charset="0"/>
              </a:rPr>
              <a:t>BD</a:t>
            </a:r>
            <a:r>
              <a:rPr lang="ru-RU" i="1" smtClean="0">
                <a:cs typeface="Arial" charset="0"/>
              </a:rPr>
              <a:t> и </a:t>
            </a:r>
            <a:r>
              <a:rPr lang="en-US" i="1" smtClean="0">
                <a:cs typeface="Arial" charset="0"/>
              </a:rPr>
              <a:t>C</a:t>
            </a:r>
            <a:r>
              <a:rPr lang="ru-RU" i="1" smtClean="0">
                <a:cs typeface="Arial" charset="0"/>
              </a:rPr>
              <a:t>М</a:t>
            </a:r>
            <a:r>
              <a:rPr lang="ru-RU" smtClean="0">
                <a:cs typeface="Arial" charset="0"/>
              </a:rPr>
              <a:t> </a:t>
            </a:r>
            <a:endParaRPr lang="ru-RU" u="sng" smtClean="0">
              <a:cs typeface="Arial" charset="0"/>
            </a:endParaRPr>
          </a:p>
        </p:txBody>
      </p:sp>
      <p:sp>
        <p:nvSpPr>
          <p:cNvPr id="16388" name="Параллелограмм 4"/>
          <p:cNvSpPr>
            <a:spLocks noChangeArrowheads="1"/>
          </p:cNvSpPr>
          <p:nvPr/>
        </p:nvSpPr>
        <p:spPr bwMode="auto">
          <a:xfrm rot="2814002">
            <a:off x="524670" y="3132931"/>
            <a:ext cx="3929062" cy="2359025"/>
          </a:xfrm>
          <a:prstGeom prst="parallelogram">
            <a:avLst>
              <a:gd name="adj" fmla="val 90695"/>
            </a:avLst>
          </a:prstGeom>
          <a:solidFill>
            <a:srgbClr val="FCE068">
              <a:alpha val="59999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1143000" y="492918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6390" name="TextBox 15"/>
          <p:cNvSpPr txBox="1">
            <a:spLocks noChangeArrowheads="1"/>
          </p:cNvSpPr>
          <p:nvPr/>
        </p:nvSpPr>
        <p:spPr bwMode="auto">
          <a:xfrm>
            <a:off x="3500438" y="32861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6391" name="TextBox 23"/>
          <p:cNvSpPr txBox="1">
            <a:spLocks noChangeArrowheads="1"/>
          </p:cNvSpPr>
          <p:nvPr/>
        </p:nvSpPr>
        <p:spPr bwMode="auto">
          <a:xfrm>
            <a:off x="1071563" y="1571625"/>
            <a:ext cx="1525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 6 </a:t>
            </a:r>
          </a:p>
        </p:txBody>
      </p:sp>
      <p:sp>
        <p:nvSpPr>
          <p:cNvPr id="16392" name="TextBox 40"/>
          <p:cNvSpPr txBox="1">
            <a:spLocks noChangeArrowheads="1"/>
          </p:cNvSpPr>
          <p:nvPr/>
        </p:nvSpPr>
        <p:spPr bwMode="auto">
          <a:xfrm>
            <a:off x="3571875" y="150018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393" name="Прямая соединительная линия 24"/>
          <p:cNvCxnSpPr>
            <a:cxnSpLocks noChangeShapeType="1"/>
          </p:cNvCxnSpPr>
          <p:nvPr/>
        </p:nvCxnSpPr>
        <p:spPr bwMode="auto">
          <a:xfrm rot="5400000" flipH="1" flipV="1">
            <a:off x="3929063" y="4143375"/>
            <a:ext cx="142875" cy="1428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1071563" y="428625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Угол между </a:t>
            </a:r>
            <a:r>
              <a:rPr lang="ru-RU" sz="4400" b="1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прямыми</a:t>
            </a:r>
          </a:p>
          <a:p>
            <a:pPr algn="ctr">
              <a:defRPr/>
            </a:pPr>
            <a:endParaRPr lang="ru-RU" sz="4400" b="1" kern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6395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2643188" y="2786063"/>
            <a:ext cx="1714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6" name="Прямая соединительная линия 22"/>
          <p:cNvCxnSpPr>
            <a:cxnSpLocks noChangeShapeType="1"/>
          </p:cNvCxnSpPr>
          <p:nvPr/>
        </p:nvCxnSpPr>
        <p:spPr bwMode="auto">
          <a:xfrm rot="16200000" flipV="1">
            <a:off x="2607469" y="2821782"/>
            <a:ext cx="3000375" cy="121443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7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3429000" y="2855913"/>
            <a:ext cx="214313" cy="7143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6398" name="TextBox 33"/>
          <p:cNvSpPr txBox="1">
            <a:spLocks noChangeArrowheads="1"/>
          </p:cNvSpPr>
          <p:nvPr/>
        </p:nvSpPr>
        <p:spPr bwMode="auto">
          <a:xfrm>
            <a:off x="0" y="31432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16399" name="TextBox 34"/>
          <p:cNvSpPr txBox="1">
            <a:spLocks noChangeArrowheads="1"/>
          </p:cNvSpPr>
          <p:nvPr/>
        </p:nvSpPr>
        <p:spPr bwMode="auto">
          <a:xfrm>
            <a:off x="4429125" y="5000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cxnSp>
        <p:nvCxnSpPr>
          <p:cNvPr id="16400" name="Прямая соединительная линия 19"/>
          <p:cNvCxnSpPr>
            <a:cxnSpLocks noChangeShapeType="1"/>
          </p:cNvCxnSpPr>
          <p:nvPr/>
        </p:nvCxnSpPr>
        <p:spPr bwMode="auto">
          <a:xfrm flipV="1">
            <a:off x="1500188" y="3643313"/>
            <a:ext cx="2000250" cy="1357312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" name="Управляющая кнопка: в начало 21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285750" y="457200"/>
            <a:ext cx="8659813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5214938" y="1600200"/>
            <a:ext cx="3471862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i="1" smtClean="0"/>
              <a:t>АА</a:t>
            </a:r>
            <a:r>
              <a:rPr lang="ru-RU" sz="2800" i="1" baseline="-25000" smtClean="0"/>
              <a:t>1</a:t>
            </a:r>
            <a:r>
              <a:rPr lang="en-US" sz="2800" i="1" smtClean="0"/>
              <a:t>||BB</a:t>
            </a:r>
            <a:r>
              <a:rPr lang="en-US" sz="2800" i="1" baseline="-25000" smtClean="0"/>
              <a:t>1</a:t>
            </a:r>
            <a:r>
              <a:rPr lang="en-US" sz="2800" i="1" smtClean="0"/>
              <a:t>||CC</a:t>
            </a:r>
            <a:r>
              <a:rPr lang="en-US" sz="2800" i="1" baseline="-25000" smtClean="0"/>
              <a:t>1  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i="1" smtClean="0"/>
              <a:t>АА</a:t>
            </a:r>
            <a:r>
              <a:rPr lang="ru-RU" sz="2800" i="1" baseline="-25000" smtClean="0"/>
              <a:t>1</a:t>
            </a:r>
            <a:r>
              <a:rPr lang="en-US" sz="2800" i="1" smtClean="0"/>
              <a:t>=BB</a:t>
            </a:r>
            <a:r>
              <a:rPr lang="en-US" sz="2800" i="1" baseline="-25000" smtClean="0"/>
              <a:t>1</a:t>
            </a:r>
            <a:r>
              <a:rPr lang="en-US" sz="2800" i="1" smtClean="0"/>
              <a:t>=CC</a:t>
            </a:r>
            <a:r>
              <a:rPr lang="en-US" sz="2800" i="1" baseline="-25000" smtClean="0"/>
              <a:t>1</a:t>
            </a:r>
            <a:endParaRPr lang="en-US" sz="2800" i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параллельность плоскостей </a:t>
            </a:r>
            <a:r>
              <a:rPr lang="ru-RU" sz="2800" i="1" smtClean="0"/>
              <a:t>А</a:t>
            </a:r>
            <a:r>
              <a:rPr lang="en-US" sz="2800" i="1" smtClean="0"/>
              <a:t>BC</a:t>
            </a:r>
            <a:r>
              <a:rPr lang="ru-RU" sz="2800" i="1" smtClean="0"/>
              <a:t> </a:t>
            </a:r>
            <a:r>
              <a:rPr lang="ru-RU" sz="2800" smtClean="0"/>
              <a:t>и </a:t>
            </a:r>
            <a:r>
              <a:rPr lang="ru-RU" sz="2800" i="1" smtClean="0"/>
              <a:t>А</a:t>
            </a:r>
            <a:r>
              <a:rPr lang="ru-RU" sz="2800" i="1" baseline="-25000" smtClean="0"/>
              <a:t>1</a:t>
            </a:r>
            <a:r>
              <a:rPr lang="en-US" sz="2800" i="1" smtClean="0"/>
              <a:t>B</a:t>
            </a:r>
            <a:r>
              <a:rPr lang="en-US" sz="2800" i="1" baseline="-25000" smtClean="0"/>
              <a:t>1</a:t>
            </a:r>
            <a:r>
              <a:rPr lang="en-US" sz="2800" i="1" smtClean="0"/>
              <a:t>C</a:t>
            </a:r>
            <a:r>
              <a:rPr lang="en-US" sz="2800" i="1" baseline="-25000" smtClean="0"/>
              <a:t>1 </a:t>
            </a:r>
            <a:endParaRPr lang="en-US" sz="2800" i="1" smtClean="0"/>
          </a:p>
        </p:txBody>
      </p:sp>
      <p:sp>
        <p:nvSpPr>
          <p:cNvPr id="4" name="Полилиния 3"/>
          <p:cNvSpPr/>
          <p:nvPr/>
        </p:nvSpPr>
        <p:spPr>
          <a:xfrm>
            <a:off x="1214438" y="4643438"/>
            <a:ext cx="3481387" cy="1050925"/>
          </a:xfrm>
          <a:custGeom>
            <a:avLst/>
            <a:gdLst>
              <a:gd name="connsiteX0" fmla="*/ 0 w 3089189"/>
              <a:gd name="connsiteY0" fmla="*/ 0 h 1050324"/>
              <a:gd name="connsiteX1" fmla="*/ 3089189 w 3089189"/>
              <a:gd name="connsiteY1" fmla="*/ 0 h 1050324"/>
              <a:gd name="connsiteX2" fmla="*/ 2286000 w 3089189"/>
              <a:gd name="connsiteY2" fmla="*/ 1050324 h 1050324"/>
              <a:gd name="connsiteX3" fmla="*/ 0 w 3089189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89" h="1050324">
                <a:moveTo>
                  <a:pt x="0" y="0"/>
                </a:moveTo>
                <a:lnTo>
                  <a:pt x="3089189" y="0"/>
                </a:lnTo>
                <a:lnTo>
                  <a:pt x="2286000" y="10503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214438" y="2286000"/>
            <a:ext cx="3481387" cy="1050925"/>
          </a:xfrm>
          <a:custGeom>
            <a:avLst/>
            <a:gdLst>
              <a:gd name="connsiteX0" fmla="*/ 0 w 3089189"/>
              <a:gd name="connsiteY0" fmla="*/ 0 h 1050324"/>
              <a:gd name="connsiteX1" fmla="*/ 3089189 w 3089189"/>
              <a:gd name="connsiteY1" fmla="*/ 0 h 1050324"/>
              <a:gd name="connsiteX2" fmla="*/ 2286000 w 3089189"/>
              <a:gd name="connsiteY2" fmla="*/ 1050324 h 1050324"/>
              <a:gd name="connsiteX3" fmla="*/ 0 w 3089189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89" h="1050324">
                <a:moveTo>
                  <a:pt x="0" y="0"/>
                </a:moveTo>
                <a:lnTo>
                  <a:pt x="3089189" y="0"/>
                </a:lnTo>
                <a:lnTo>
                  <a:pt x="2286000" y="1050324"/>
                </a:lnTo>
                <a:lnTo>
                  <a:pt x="0" y="0"/>
                </a:lnTo>
                <a:close/>
              </a:path>
            </a:pathLst>
          </a:custGeom>
          <a:solidFill>
            <a:srgbClr val="D9969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4" idx="0"/>
          </p:cNvCxnSpPr>
          <p:nvPr/>
        </p:nvCxnSpPr>
        <p:spPr>
          <a:xfrm>
            <a:off x="1214438" y="2286000"/>
            <a:ext cx="1587" cy="2357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2"/>
            <a:endCxn id="4" idx="2"/>
          </p:cNvCxnSpPr>
          <p:nvPr/>
        </p:nvCxnSpPr>
        <p:spPr>
          <a:xfrm>
            <a:off x="3790950" y="3336925"/>
            <a:ext cx="1588" cy="2357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1"/>
            <a:endCxn id="4" idx="1"/>
          </p:cNvCxnSpPr>
          <p:nvPr/>
        </p:nvCxnSpPr>
        <p:spPr>
          <a:xfrm>
            <a:off x="4695825" y="2286000"/>
            <a:ext cx="1588" cy="2357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5" name="TextBox 11"/>
          <p:cNvSpPr txBox="1">
            <a:spLocks noChangeArrowheads="1"/>
          </p:cNvSpPr>
          <p:nvPr/>
        </p:nvSpPr>
        <p:spPr bwMode="auto">
          <a:xfrm>
            <a:off x="714375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5066" name="TextBox 12"/>
          <p:cNvSpPr txBox="1">
            <a:spLocks noChangeArrowheads="1"/>
          </p:cNvSpPr>
          <p:nvPr/>
        </p:nvSpPr>
        <p:spPr bwMode="auto">
          <a:xfrm>
            <a:off x="4714875" y="207168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45067" name="TextBox 13"/>
          <p:cNvSpPr txBox="1">
            <a:spLocks noChangeArrowheads="1"/>
          </p:cNvSpPr>
          <p:nvPr/>
        </p:nvSpPr>
        <p:spPr bwMode="auto">
          <a:xfrm>
            <a:off x="3429000" y="57864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45068" name="TextBox 14"/>
          <p:cNvSpPr txBox="1">
            <a:spLocks noChangeArrowheads="1"/>
          </p:cNvSpPr>
          <p:nvPr/>
        </p:nvSpPr>
        <p:spPr bwMode="auto">
          <a:xfrm>
            <a:off x="714375" y="1928813"/>
            <a:ext cx="714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45069" name="TextBox 15"/>
          <p:cNvSpPr txBox="1">
            <a:spLocks noChangeArrowheads="1"/>
          </p:cNvSpPr>
          <p:nvPr/>
        </p:nvSpPr>
        <p:spPr bwMode="auto">
          <a:xfrm>
            <a:off x="4572000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5070" name="TextBox 16"/>
          <p:cNvSpPr txBox="1">
            <a:spLocks noChangeArrowheads="1"/>
          </p:cNvSpPr>
          <p:nvPr/>
        </p:nvSpPr>
        <p:spPr bwMode="auto">
          <a:xfrm>
            <a:off x="3286125" y="3357563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21" name="Управляющая кнопка: в начало 20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45072" name="TextBox 17"/>
          <p:cNvSpPr txBox="1">
            <a:spLocks noChangeArrowheads="1"/>
          </p:cNvSpPr>
          <p:nvPr/>
        </p:nvSpPr>
        <p:spPr bwMode="auto">
          <a:xfrm>
            <a:off x="500063" y="1643063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214313" y="457200"/>
            <a:ext cx="873125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5214938" y="1600200"/>
            <a:ext cx="3471862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en-US" sz="2800" i="1" smtClean="0"/>
              <a:t>D</a:t>
            </a:r>
            <a:r>
              <a:rPr lang="en-US" sz="2800" smtClean="0"/>
              <a:t> </a:t>
            </a:r>
            <a:r>
              <a:rPr lang="ru-RU" sz="2800" smtClean="0"/>
              <a:t>лежит вне плоскости </a:t>
            </a:r>
            <a:r>
              <a:rPr lang="ru-RU" sz="2800" i="1" smtClean="0"/>
              <a:t>АВС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2800" i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параллельность плоскостей </a:t>
            </a:r>
            <a:r>
              <a:rPr lang="ru-RU" sz="2800" i="1" smtClean="0"/>
              <a:t>А</a:t>
            </a:r>
            <a:r>
              <a:rPr lang="en-US" sz="2800" i="1" smtClean="0"/>
              <a:t>BC</a:t>
            </a:r>
            <a:r>
              <a:rPr lang="ru-RU" sz="2800" i="1" smtClean="0"/>
              <a:t> </a:t>
            </a:r>
            <a:r>
              <a:rPr lang="ru-RU" sz="2800" smtClean="0"/>
              <a:t>и</a:t>
            </a:r>
            <a:r>
              <a:rPr lang="ru-RU" sz="2800" i="1" smtClean="0"/>
              <a:t> А</a:t>
            </a:r>
            <a:r>
              <a:rPr lang="ru-RU" sz="2800" i="1" baseline="-25000" smtClean="0"/>
              <a:t>1</a:t>
            </a:r>
            <a:r>
              <a:rPr lang="en-US" sz="2800" i="1" smtClean="0"/>
              <a:t>B</a:t>
            </a:r>
            <a:r>
              <a:rPr lang="en-US" sz="2800" i="1" baseline="-25000" smtClean="0"/>
              <a:t>1</a:t>
            </a:r>
            <a:r>
              <a:rPr lang="en-US" sz="2800" i="1" smtClean="0"/>
              <a:t>C</a:t>
            </a:r>
            <a:r>
              <a:rPr lang="en-US" sz="2800" i="1" baseline="-25000" smtClean="0"/>
              <a:t>1 </a:t>
            </a:r>
            <a:endParaRPr lang="en-US" sz="2800" i="1" smtClean="0"/>
          </a:p>
        </p:txBody>
      </p:sp>
      <p:sp>
        <p:nvSpPr>
          <p:cNvPr id="4" name="Полилиния 3"/>
          <p:cNvSpPr/>
          <p:nvPr/>
        </p:nvSpPr>
        <p:spPr>
          <a:xfrm>
            <a:off x="1214438" y="4643438"/>
            <a:ext cx="3481387" cy="1050925"/>
          </a:xfrm>
          <a:custGeom>
            <a:avLst/>
            <a:gdLst>
              <a:gd name="connsiteX0" fmla="*/ 0 w 3089189"/>
              <a:gd name="connsiteY0" fmla="*/ 0 h 1050324"/>
              <a:gd name="connsiteX1" fmla="*/ 3089189 w 3089189"/>
              <a:gd name="connsiteY1" fmla="*/ 0 h 1050324"/>
              <a:gd name="connsiteX2" fmla="*/ 2286000 w 3089189"/>
              <a:gd name="connsiteY2" fmla="*/ 1050324 h 1050324"/>
              <a:gd name="connsiteX3" fmla="*/ 0 w 3089189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89" h="1050324">
                <a:moveTo>
                  <a:pt x="0" y="0"/>
                </a:moveTo>
                <a:lnTo>
                  <a:pt x="3089189" y="0"/>
                </a:lnTo>
                <a:lnTo>
                  <a:pt x="2286000" y="1050324"/>
                </a:lnTo>
                <a:lnTo>
                  <a:pt x="0" y="0"/>
                </a:lnTo>
                <a:close/>
              </a:path>
            </a:pathLst>
          </a:custGeom>
          <a:solidFill>
            <a:srgbClr val="B3CC8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714500" y="3571875"/>
            <a:ext cx="2000250" cy="571500"/>
          </a:xfrm>
          <a:custGeom>
            <a:avLst/>
            <a:gdLst>
              <a:gd name="connsiteX0" fmla="*/ 0 w 3089189"/>
              <a:gd name="connsiteY0" fmla="*/ 0 h 1050324"/>
              <a:gd name="connsiteX1" fmla="*/ 3089189 w 3089189"/>
              <a:gd name="connsiteY1" fmla="*/ 0 h 1050324"/>
              <a:gd name="connsiteX2" fmla="*/ 2286000 w 3089189"/>
              <a:gd name="connsiteY2" fmla="*/ 1050324 h 1050324"/>
              <a:gd name="connsiteX3" fmla="*/ 0 w 3089189"/>
              <a:gd name="connsiteY3" fmla="*/ 0 h 105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89" h="1050324">
                <a:moveTo>
                  <a:pt x="0" y="0"/>
                </a:moveTo>
                <a:lnTo>
                  <a:pt x="3089189" y="0"/>
                </a:lnTo>
                <a:lnTo>
                  <a:pt x="2286000" y="1050324"/>
                </a:lnTo>
                <a:lnTo>
                  <a:pt x="0" y="0"/>
                </a:lnTo>
                <a:close/>
              </a:path>
            </a:pathLst>
          </a:custGeom>
          <a:solidFill>
            <a:srgbClr val="D9969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>
            <a:endCxn id="4" idx="0"/>
          </p:cNvCxnSpPr>
          <p:nvPr/>
        </p:nvCxnSpPr>
        <p:spPr>
          <a:xfrm rot="5400000">
            <a:off x="571500" y="2786063"/>
            <a:ext cx="2500313" cy="12144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4" idx="2"/>
          </p:cNvCxnSpPr>
          <p:nvPr/>
        </p:nvCxnSpPr>
        <p:spPr>
          <a:xfrm rot="16200000" flipH="1">
            <a:off x="1334294" y="3237706"/>
            <a:ext cx="3551238" cy="13620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4" idx="1"/>
          </p:cNvCxnSpPr>
          <p:nvPr/>
        </p:nvCxnSpPr>
        <p:spPr>
          <a:xfrm rot="16200000" flipH="1">
            <a:off x="2312193" y="2259807"/>
            <a:ext cx="2500313" cy="22669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9" name="TextBox 11"/>
          <p:cNvSpPr txBox="1">
            <a:spLocks noChangeArrowheads="1"/>
          </p:cNvSpPr>
          <p:nvPr/>
        </p:nvSpPr>
        <p:spPr bwMode="auto">
          <a:xfrm>
            <a:off x="714375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46090" name="TextBox 12"/>
          <p:cNvSpPr txBox="1">
            <a:spLocks noChangeArrowheads="1"/>
          </p:cNvSpPr>
          <p:nvPr/>
        </p:nvSpPr>
        <p:spPr bwMode="auto">
          <a:xfrm>
            <a:off x="3786188" y="3143250"/>
            <a:ext cx="571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46091" name="TextBox 13"/>
          <p:cNvSpPr txBox="1">
            <a:spLocks noChangeArrowheads="1"/>
          </p:cNvSpPr>
          <p:nvPr/>
        </p:nvSpPr>
        <p:spPr bwMode="auto">
          <a:xfrm>
            <a:off x="3429000" y="57864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46092" name="TextBox 14"/>
          <p:cNvSpPr txBox="1">
            <a:spLocks noChangeArrowheads="1"/>
          </p:cNvSpPr>
          <p:nvPr/>
        </p:nvSpPr>
        <p:spPr bwMode="auto">
          <a:xfrm>
            <a:off x="1214438" y="3286125"/>
            <a:ext cx="714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46093" name="TextBox 15"/>
          <p:cNvSpPr txBox="1">
            <a:spLocks noChangeArrowheads="1"/>
          </p:cNvSpPr>
          <p:nvPr/>
        </p:nvSpPr>
        <p:spPr bwMode="auto">
          <a:xfrm>
            <a:off x="4572000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46094" name="TextBox 16"/>
          <p:cNvSpPr txBox="1">
            <a:spLocks noChangeArrowheads="1"/>
          </p:cNvSpPr>
          <p:nvPr/>
        </p:nvSpPr>
        <p:spPr bwMode="auto">
          <a:xfrm>
            <a:off x="3286125" y="407193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21" name="Управляющая кнопка: в начало 20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46096" name="TextBox 29"/>
          <p:cNvSpPr txBox="1">
            <a:spLocks noChangeArrowheads="1"/>
          </p:cNvSpPr>
          <p:nvPr/>
        </p:nvSpPr>
        <p:spPr bwMode="auto">
          <a:xfrm>
            <a:off x="2071688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2928938" y="2786063"/>
            <a:ext cx="285750" cy="714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3000375" y="2857500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929063" y="3929063"/>
            <a:ext cx="285750" cy="714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4000500" y="4000500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2000250" y="2714625"/>
            <a:ext cx="214313" cy="2143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714625" y="3143250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714625" y="3214688"/>
            <a:ext cx="285750" cy="714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2714625" y="3286125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3286125" y="4714875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357563" y="4786313"/>
            <a:ext cx="285750" cy="714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3357563" y="4857750"/>
            <a:ext cx="285750" cy="71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1428751" y="3929062"/>
            <a:ext cx="214312" cy="21431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109" name="TextBox 28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Заголовок 1"/>
          <p:cNvSpPr>
            <a:spLocks noGrp="1"/>
          </p:cNvSpPr>
          <p:nvPr>
            <p:ph type="title"/>
          </p:nvPr>
        </p:nvSpPr>
        <p:spPr>
          <a:xfrm>
            <a:off x="214313" y="457200"/>
            <a:ext cx="873125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17415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плоскости    </a:t>
            </a:r>
            <a:r>
              <a:rPr lang="en-US" sz="2800" smtClean="0"/>
              <a:t>  </a:t>
            </a:r>
            <a:r>
              <a:rPr lang="ru-RU" sz="2800" smtClean="0"/>
              <a:t>и    параллельны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 smtClean="0"/>
              <a:t>a||b </a:t>
            </a:r>
            <a:endParaRPr lang="ru-RU" sz="2800" i="1" smtClean="0"/>
          </a:p>
          <a:p>
            <a:pPr eaLnBrk="1" hangingPunct="1">
              <a:buFont typeface="Wingdings" pitchFamily="2" charset="2"/>
              <a:buNone/>
            </a:pPr>
            <a:endParaRPr lang="ru-RU" sz="2800" i="1" smtClean="0"/>
          </a:p>
          <a:p>
            <a:pPr eaLnBrk="1" hangingPunct="1">
              <a:buFont typeface="Wingdings" pitchFamily="2" charset="2"/>
              <a:buNone/>
            </a:pPr>
            <a:endParaRPr lang="en-US" sz="2800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i="1" smtClean="0"/>
              <a:t>АВ=А</a:t>
            </a:r>
            <a:r>
              <a:rPr lang="ru-RU" sz="2800" i="1" baseline="-25000" smtClean="0"/>
              <a:t>1</a:t>
            </a:r>
            <a:r>
              <a:rPr lang="ru-RU" sz="2800" i="1" smtClean="0"/>
              <a:t>В</a:t>
            </a:r>
            <a:r>
              <a:rPr lang="ru-RU" sz="2800" i="1" baseline="-25000" smtClean="0"/>
              <a:t>1</a:t>
            </a:r>
            <a:endParaRPr lang="ru-RU" sz="2800" i="1" smtClean="0"/>
          </a:p>
        </p:txBody>
      </p:sp>
      <p:sp>
        <p:nvSpPr>
          <p:cNvPr id="5" name="Параллелограмм 4"/>
          <p:cNvSpPr/>
          <p:nvPr/>
        </p:nvSpPr>
        <p:spPr>
          <a:xfrm>
            <a:off x="1143000" y="2428875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FCE068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428750" y="4357688"/>
            <a:ext cx="3286125" cy="714375"/>
          </a:xfrm>
          <a:prstGeom prst="parallelogram">
            <a:avLst>
              <a:gd name="adj" fmla="val 6478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3929063" y="242887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428875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286250" y="4357688"/>
          <a:ext cx="2857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4357688"/>
                        <a:ext cx="2857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464470" y="2250281"/>
            <a:ext cx="785812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964656" y="2321719"/>
            <a:ext cx="785813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750219" y="2893219"/>
            <a:ext cx="428625" cy="7143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3286125" y="2928938"/>
            <a:ext cx="357187" cy="7143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393031" y="3750469"/>
            <a:ext cx="1500188" cy="285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893219" y="3750469"/>
            <a:ext cx="1500188" cy="285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928813" y="2724150"/>
            <a:ext cx="1500187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86000" y="4572000"/>
            <a:ext cx="1500188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2107406" y="4750594"/>
            <a:ext cx="428625" cy="7143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3607594" y="4822032"/>
            <a:ext cx="428625" cy="7143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2035970" y="5393531"/>
            <a:ext cx="785812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536157" y="5393531"/>
            <a:ext cx="785812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0" name="TextBox 31"/>
          <p:cNvSpPr txBox="1">
            <a:spLocks noChangeArrowheads="1"/>
          </p:cNvSpPr>
          <p:nvPr/>
        </p:nvSpPr>
        <p:spPr bwMode="auto">
          <a:xfrm>
            <a:off x="3429000" y="1785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7431" name="TextBox 32"/>
          <p:cNvSpPr txBox="1">
            <a:spLocks noChangeArrowheads="1"/>
          </p:cNvSpPr>
          <p:nvPr/>
        </p:nvSpPr>
        <p:spPr bwMode="auto">
          <a:xfrm>
            <a:off x="1857375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7432" name="TextBox 33"/>
          <p:cNvSpPr txBox="1">
            <a:spLocks noChangeArrowheads="1"/>
          </p:cNvSpPr>
          <p:nvPr/>
        </p:nvSpPr>
        <p:spPr bwMode="auto">
          <a:xfrm>
            <a:off x="1428750" y="2571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7433" name="TextBox 34"/>
          <p:cNvSpPr txBox="1">
            <a:spLocks noChangeArrowheads="1"/>
          </p:cNvSpPr>
          <p:nvPr/>
        </p:nvSpPr>
        <p:spPr bwMode="auto">
          <a:xfrm>
            <a:off x="3500438" y="264318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17434" name="TextBox 35"/>
          <p:cNvSpPr txBox="1">
            <a:spLocks noChangeArrowheads="1"/>
          </p:cNvSpPr>
          <p:nvPr/>
        </p:nvSpPr>
        <p:spPr bwMode="auto">
          <a:xfrm>
            <a:off x="1857375" y="4572000"/>
            <a:ext cx="571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17435" name="TextBox 36"/>
          <p:cNvSpPr txBox="1">
            <a:spLocks noChangeArrowheads="1"/>
          </p:cNvSpPr>
          <p:nvPr/>
        </p:nvSpPr>
        <p:spPr bwMode="auto">
          <a:xfrm>
            <a:off x="3786188" y="4500563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graphicFrame>
        <p:nvGraphicFramePr>
          <p:cNvPr id="17412" name="Object 5"/>
          <p:cNvGraphicFramePr>
            <a:graphicFrameLocks noChangeAspect="1"/>
          </p:cNvGraphicFramePr>
          <p:nvPr/>
        </p:nvGraphicFramePr>
        <p:xfrm>
          <a:off x="7786688" y="1714500"/>
          <a:ext cx="3571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688" y="1714500"/>
                        <a:ext cx="357187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6"/>
          <p:cNvGraphicFramePr>
            <a:graphicFrameLocks noChangeAspect="1"/>
          </p:cNvGraphicFramePr>
          <p:nvPr/>
        </p:nvGraphicFramePr>
        <p:xfrm>
          <a:off x="4786313" y="2143125"/>
          <a:ext cx="4000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2143125"/>
                        <a:ext cx="40005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6" name="TextBox 40"/>
          <p:cNvSpPr txBox="1">
            <a:spLocks noChangeArrowheads="1"/>
          </p:cNvSpPr>
          <p:nvPr/>
        </p:nvSpPr>
        <p:spPr bwMode="auto">
          <a:xfrm>
            <a:off x="428625" y="1857375"/>
            <a:ext cx="127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№3</a:t>
            </a:r>
          </a:p>
        </p:txBody>
      </p:sp>
      <p:sp>
        <p:nvSpPr>
          <p:cNvPr id="42" name="Управляющая кнопка: в начало 41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+mn-lt"/>
              </a:rPr>
              <a:t>Аксиомы стереометрии</a:t>
            </a:r>
            <a:endParaRPr lang="ru-RU" dirty="0" smtClean="0">
              <a:latin typeface="+mn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88" y="4357688"/>
            <a:ext cx="4357687" cy="714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92906" y="2821782"/>
            <a:ext cx="3000375" cy="1214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500188" y="2286000"/>
            <a:ext cx="3143250" cy="21431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428625" y="3571875"/>
            <a:ext cx="4214813" cy="5000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 flipV="1">
            <a:off x="4500563" y="4357688"/>
            <a:ext cx="142875" cy="1428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872" name="TextBox 13"/>
          <p:cNvSpPr txBox="1">
            <a:spLocks noChangeArrowheads="1"/>
          </p:cNvSpPr>
          <p:nvPr/>
        </p:nvSpPr>
        <p:spPr bwMode="auto">
          <a:xfrm>
            <a:off x="3643313" y="3857625"/>
            <a:ext cx="347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36873" name="TextBox 14"/>
          <p:cNvSpPr txBox="1">
            <a:spLocks noChangeArrowheads="1"/>
          </p:cNvSpPr>
          <p:nvPr/>
        </p:nvSpPr>
        <p:spPr bwMode="auto">
          <a:xfrm>
            <a:off x="2143125" y="5286375"/>
            <a:ext cx="377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36874" name="TextBox 15"/>
          <p:cNvSpPr txBox="1">
            <a:spLocks noChangeArrowheads="1"/>
          </p:cNvSpPr>
          <p:nvPr/>
        </p:nvSpPr>
        <p:spPr bwMode="auto">
          <a:xfrm>
            <a:off x="1214438" y="3786188"/>
            <a:ext cx="369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36875" name="TextBox 16"/>
          <p:cNvSpPr txBox="1">
            <a:spLocks noChangeArrowheads="1"/>
          </p:cNvSpPr>
          <p:nvPr/>
        </p:nvSpPr>
        <p:spPr bwMode="auto">
          <a:xfrm>
            <a:off x="4214813" y="4500563"/>
            <a:ext cx="325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36876" name="TextBox 18"/>
          <p:cNvSpPr txBox="1">
            <a:spLocks noChangeArrowheads="1"/>
          </p:cNvSpPr>
          <p:nvPr/>
        </p:nvSpPr>
        <p:spPr bwMode="auto">
          <a:xfrm>
            <a:off x="2571750" y="2071688"/>
            <a:ext cx="369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A</a:t>
            </a:r>
            <a:endParaRPr lang="ru-RU" sz="2400" b="1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928688" y="3929063"/>
            <a:ext cx="2786062" cy="2286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928813" y="3643313"/>
            <a:ext cx="2643187" cy="2571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14875" y="1285875"/>
            <a:ext cx="4221163" cy="5262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Дано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800" dirty="0">
                <a:latin typeface="+mn-lt"/>
              </a:rPr>
              <a:t>точки </a:t>
            </a:r>
            <a:r>
              <a:rPr lang="en-US" sz="2800" i="1" dirty="0">
                <a:latin typeface="+mn-lt"/>
              </a:rPr>
              <a:t>F, B, C </a:t>
            </a:r>
            <a:r>
              <a:rPr lang="ru-RU" sz="2800" dirty="0">
                <a:latin typeface="+mn-lt"/>
              </a:rPr>
              <a:t>и</a:t>
            </a:r>
            <a:r>
              <a:rPr lang="en-US" sz="2800" dirty="0">
                <a:latin typeface="+mn-lt"/>
              </a:rPr>
              <a:t> </a:t>
            </a:r>
            <a:r>
              <a:rPr lang="en-US" sz="2800" i="1" dirty="0">
                <a:latin typeface="+mn-lt"/>
              </a:rPr>
              <a:t>D</a:t>
            </a:r>
            <a:r>
              <a:rPr lang="en-US" sz="28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не лежат в одной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плоскости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Указать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latin typeface="+mn-lt"/>
              </a:rPr>
              <a:t>Плоскости, которым </a:t>
            </a: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</a:t>
            </a:r>
            <a:r>
              <a:rPr lang="ru-RU" sz="2800" dirty="0">
                <a:latin typeface="+mn-lt"/>
              </a:rPr>
              <a:t> принадлежит: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 </a:t>
            </a:r>
            <a:r>
              <a:rPr lang="ru-RU" sz="2800" dirty="0">
                <a:latin typeface="+mn-lt"/>
              </a:rPr>
              <a:t>Прямая </a:t>
            </a:r>
            <a:r>
              <a:rPr lang="en-US" sz="2800" i="1" dirty="0">
                <a:latin typeface="+mn-lt"/>
              </a:rPr>
              <a:t>AB</a:t>
            </a:r>
            <a:r>
              <a:rPr lang="ru-RU" sz="2800" dirty="0">
                <a:latin typeface="+mn-lt"/>
              </a:rPr>
              <a:t>; точка</a:t>
            </a:r>
            <a:r>
              <a:rPr lang="en-US" sz="2800" dirty="0">
                <a:latin typeface="+mn-lt"/>
              </a:rPr>
              <a:t> </a:t>
            </a:r>
            <a:r>
              <a:rPr lang="en-US" sz="2800" i="1" dirty="0">
                <a:latin typeface="+mn-lt"/>
              </a:rPr>
              <a:t>F</a:t>
            </a:r>
            <a:r>
              <a:rPr lang="ru-RU" sz="2800" dirty="0">
                <a:latin typeface="+mn-lt"/>
              </a:rPr>
              <a:t>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точка </a:t>
            </a:r>
            <a:r>
              <a:rPr lang="ru-RU" sz="2800" i="1" dirty="0">
                <a:latin typeface="+mn-lt"/>
              </a:rPr>
              <a:t>С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800" dirty="0">
                <a:latin typeface="+mn-lt"/>
              </a:rPr>
              <a:t>Прямую пересечения </a:t>
            </a: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    </a:t>
            </a:r>
            <a:r>
              <a:rPr lang="ru-RU" sz="2800" dirty="0">
                <a:latin typeface="+mn-lt"/>
              </a:rPr>
              <a:t>плоскостей: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800" i="1" dirty="0">
                <a:latin typeface="+mn-lt"/>
              </a:rPr>
              <a:t>ABC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 </a:t>
            </a:r>
            <a:r>
              <a:rPr lang="en-US" sz="2800" i="1" dirty="0">
                <a:latin typeface="+mn-lt"/>
              </a:rPr>
              <a:t>ACD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800" i="1" dirty="0">
                <a:latin typeface="+mn-lt"/>
              </a:rPr>
              <a:t>ABD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 </a:t>
            </a:r>
            <a:r>
              <a:rPr lang="en-US" sz="2800" i="1" dirty="0">
                <a:latin typeface="+mn-lt"/>
              </a:rPr>
              <a:t>DCF</a:t>
            </a:r>
            <a:endParaRPr lang="ru-RU" sz="2800" i="1" dirty="0">
              <a:latin typeface="+mn-lt"/>
            </a:endParaRPr>
          </a:p>
        </p:txBody>
      </p:sp>
      <p:sp>
        <p:nvSpPr>
          <p:cNvPr id="34" name="Управляющая кнопка: в начало 33">
            <a:hlinkClick r:id="rId2" action="ppaction://hlinksldjump" highlightClick="1"/>
          </p:cNvPr>
          <p:cNvSpPr/>
          <p:nvPr/>
        </p:nvSpPr>
        <p:spPr>
          <a:xfrm>
            <a:off x="285750" y="6143625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36881" name="TextBox 17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Заголовок 1"/>
          <p:cNvSpPr>
            <a:spLocks noGrp="1"/>
          </p:cNvSpPr>
          <p:nvPr>
            <p:ph type="title"/>
          </p:nvPr>
        </p:nvSpPr>
        <p:spPr>
          <a:xfrm>
            <a:off x="214313" y="457200"/>
            <a:ext cx="873125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dirty="0" smtClean="0"/>
              <a:t>плоскости    </a:t>
            </a:r>
            <a:r>
              <a:rPr lang="en-US" sz="2800" dirty="0" smtClean="0"/>
              <a:t>  </a:t>
            </a:r>
            <a:r>
              <a:rPr lang="ru-RU" sz="2800" dirty="0" smtClean="0"/>
              <a:t>   и    параллельны прямые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i="1" dirty="0" smtClean="0"/>
              <a:t>а</a:t>
            </a:r>
            <a:r>
              <a:rPr lang="ru-RU" sz="2800" dirty="0" smtClean="0"/>
              <a:t> и 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ru-RU" sz="2800" dirty="0" smtClean="0"/>
              <a:t>пересекаются в точке </a:t>
            </a:r>
            <a:r>
              <a:rPr lang="ru-RU" sz="2800" i="1" dirty="0" smtClean="0"/>
              <a:t>О.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i="1" dirty="0" smtClean="0"/>
              <a:t>АВ</a:t>
            </a:r>
            <a:r>
              <a:rPr lang="en-US" sz="2800" i="1" dirty="0" smtClean="0"/>
              <a:t>||</a:t>
            </a:r>
            <a:r>
              <a:rPr lang="ru-RU" sz="2800" i="1" dirty="0" smtClean="0"/>
              <a:t>А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В</a:t>
            </a:r>
            <a:r>
              <a:rPr lang="ru-RU" sz="2800" i="1" baseline="-25000" dirty="0" smtClean="0"/>
              <a:t>1.</a:t>
            </a:r>
            <a:endParaRPr lang="ru-RU" sz="2800" i="1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1143000" y="2428875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B3CC8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143000" y="4929188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BD92D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929063" y="242887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428875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000500" y="4929188"/>
          <a:ext cx="2857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4929188"/>
                        <a:ext cx="2857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250157" y="2035969"/>
            <a:ext cx="785812" cy="571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250406" y="2178844"/>
            <a:ext cx="785813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857375" y="2786063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3250" y="2857501"/>
            <a:ext cx="357187" cy="2143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893094" y="3464719"/>
            <a:ext cx="2143125" cy="1500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535907" y="3536156"/>
            <a:ext cx="2071688" cy="1285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928813" y="2714625"/>
            <a:ext cx="1500187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28813" y="5214938"/>
            <a:ext cx="1785937" cy="71437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571625" y="528637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3643313" y="5357812"/>
            <a:ext cx="357188" cy="2143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071563" y="5786438"/>
            <a:ext cx="714375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750469" y="5822157"/>
            <a:ext cx="714375" cy="357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4" name="TextBox 31"/>
          <p:cNvSpPr txBox="1">
            <a:spLocks noChangeArrowheads="1"/>
          </p:cNvSpPr>
          <p:nvPr/>
        </p:nvSpPr>
        <p:spPr bwMode="auto">
          <a:xfrm>
            <a:off x="3429000" y="1785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8455" name="TextBox 32"/>
          <p:cNvSpPr txBox="1">
            <a:spLocks noChangeArrowheads="1"/>
          </p:cNvSpPr>
          <p:nvPr/>
        </p:nvSpPr>
        <p:spPr bwMode="auto">
          <a:xfrm>
            <a:off x="1857375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8456" name="TextBox 33"/>
          <p:cNvSpPr txBox="1">
            <a:spLocks noChangeArrowheads="1"/>
          </p:cNvSpPr>
          <p:nvPr/>
        </p:nvSpPr>
        <p:spPr bwMode="auto">
          <a:xfrm>
            <a:off x="1428750" y="2571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8457" name="TextBox 34"/>
          <p:cNvSpPr txBox="1">
            <a:spLocks noChangeArrowheads="1"/>
          </p:cNvSpPr>
          <p:nvPr/>
        </p:nvSpPr>
        <p:spPr bwMode="auto">
          <a:xfrm>
            <a:off x="3500438" y="264318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18458" name="TextBox 35"/>
          <p:cNvSpPr txBox="1">
            <a:spLocks noChangeArrowheads="1"/>
          </p:cNvSpPr>
          <p:nvPr/>
        </p:nvSpPr>
        <p:spPr bwMode="auto">
          <a:xfrm>
            <a:off x="1428750" y="492918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18459" name="TextBox 36"/>
          <p:cNvSpPr txBox="1">
            <a:spLocks noChangeArrowheads="1"/>
          </p:cNvSpPr>
          <p:nvPr/>
        </p:nvSpPr>
        <p:spPr bwMode="auto">
          <a:xfrm>
            <a:off x="3357563" y="521493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5400000">
            <a:off x="2571750" y="3286125"/>
            <a:ext cx="785813" cy="500063"/>
          </a:xfrm>
          <a:prstGeom prst="line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61" name="TextBox 63"/>
          <p:cNvSpPr txBox="1">
            <a:spLocks noChangeArrowheads="1"/>
          </p:cNvSpPr>
          <p:nvPr/>
        </p:nvSpPr>
        <p:spPr bwMode="auto">
          <a:xfrm>
            <a:off x="2786063" y="364331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O</a:t>
            </a:r>
            <a:endParaRPr lang="ru-RU" sz="2400" b="1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7786688" y="1714500"/>
          <a:ext cx="3571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688" y="1714500"/>
                        <a:ext cx="357187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072063" y="2143125"/>
          <a:ext cx="4000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2143125"/>
                        <a:ext cx="40005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62" name="TextBox 37"/>
          <p:cNvSpPr txBox="1">
            <a:spLocks noChangeArrowheads="1"/>
          </p:cNvSpPr>
          <p:nvPr/>
        </p:nvSpPr>
        <p:spPr bwMode="auto">
          <a:xfrm>
            <a:off x="500063" y="1571625"/>
            <a:ext cx="127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№4</a:t>
            </a:r>
          </a:p>
        </p:txBody>
      </p:sp>
      <p:sp>
        <p:nvSpPr>
          <p:cNvPr id="39" name="Управляющая кнопка: в начало 38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Заголовок 1"/>
          <p:cNvSpPr>
            <a:spLocks noGrp="1"/>
          </p:cNvSpPr>
          <p:nvPr>
            <p:ph type="title"/>
          </p:nvPr>
        </p:nvSpPr>
        <p:spPr>
          <a:xfrm>
            <a:off x="142875" y="457200"/>
            <a:ext cx="8802688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dirty="0" smtClean="0"/>
              <a:t>плоскости    </a:t>
            </a:r>
            <a:r>
              <a:rPr lang="en-US" sz="2800" dirty="0" smtClean="0"/>
              <a:t>  </a:t>
            </a:r>
            <a:r>
              <a:rPr lang="ru-RU" sz="2800" dirty="0" smtClean="0"/>
              <a:t>и    параллельны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/>
              <a:t>a||b||c</a:t>
            </a:r>
            <a:endParaRPr lang="ru-RU" sz="2800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/>
              <a:t>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Доказать</a:t>
            </a:r>
            <a:r>
              <a:rPr lang="ru-RU" sz="2800" dirty="0" smtClean="0">
                <a:solidFill>
                  <a:srgbClr val="C00000"/>
                </a:solidFill>
              </a:rPr>
              <a:t>:    </a:t>
            </a:r>
            <a:r>
              <a:rPr lang="el-GR" sz="2800" dirty="0" smtClean="0">
                <a:latin typeface="Times New Roman"/>
                <a:cs typeface="Times New Roman"/>
              </a:rPr>
              <a:t>Δ</a:t>
            </a:r>
            <a:r>
              <a:rPr lang="ru-RU" sz="2800" i="1" dirty="0" smtClean="0"/>
              <a:t>АВС=  </a:t>
            </a:r>
            <a:r>
              <a:rPr lang="el-GR" sz="2800" i="1" dirty="0" smtClean="0">
                <a:latin typeface="Times New Roman"/>
                <a:cs typeface="Times New Roman"/>
              </a:rPr>
              <a:t> </a:t>
            </a:r>
            <a:r>
              <a:rPr lang="el-GR" sz="2800" dirty="0" smtClean="0">
                <a:latin typeface="Times New Roman"/>
                <a:cs typeface="Times New Roman"/>
              </a:rPr>
              <a:t>Δ</a:t>
            </a:r>
            <a:r>
              <a:rPr lang="el-GR" sz="2800" i="1" dirty="0" smtClean="0">
                <a:latin typeface="Times New Roman"/>
                <a:cs typeface="Times New Roman"/>
              </a:rPr>
              <a:t> </a:t>
            </a:r>
            <a:r>
              <a:rPr lang="ru-RU" sz="2800" i="1" dirty="0" smtClean="0"/>
              <a:t>А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В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С</a:t>
            </a:r>
            <a:r>
              <a:rPr lang="ru-RU" sz="2800" i="1" baseline="-25000" dirty="0" smtClean="0"/>
              <a:t>1</a:t>
            </a:r>
            <a:endParaRPr lang="ru-RU" sz="2800" i="1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1071563" y="2428875"/>
            <a:ext cx="3286125" cy="1071563"/>
          </a:xfrm>
          <a:prstGeom prst="parallelogram">
            <a:avLst>
              <a:gd name="adj" fmla="val 64783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214438" y="4357688"/>
            <a:ext cx="3286125" cy="1143000"/>
          </a:xfrm>
          <a:prstGeom prst="parallelogram">
            <a:avLst>
              <a:gd name="adj" fmla="val 64783"/>
            </a:avLst>
          </a:prstGeom>
          <a:solidFill>
            <a:srgbClr val="E6B9B8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3929063" y="242887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428875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4143375" y="4357688"/>
          <a:ext cx="2857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4357688"/>
                        <a:ext cx="2857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464470" y="2250281"/>
            <a:ext cx="785812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964656" y="2321719"/>
            <a:ext cx="785813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643063" y="3000375"/>
            <a:ext cx="714375" cy="1428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3143250" y="3071813"/>
            <a:ext cx="714375" cy="1428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607344" y="3964782"/>
            <a:ext cx="1143000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3107532" y="3964781"/>
            <a:ext cx="1143000" cy="2143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928813" y="2724150"/>
            <a:ext cx="1500187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86000" y="4572000"/>
            <a:ext cx="1500188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857375" y="5000625"/>
            <a:ext cx="1000125" cy="1428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3536157" y="4893469"/>
            <a:ext cx="642937" cy="1428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2107407" y="5822156"/>
            <a:ext cx="785812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714751" y="5500687"/>
            <a:ext cx="571500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8" name="TextBox 31"/>
          <p:cNvSpPr txBox="1">
            <a:spLocks noChangeArrowheads="1"/>
          </p:cNvSpPr>
          <p:nvPr/>
        </p:nvSpPr>
        <p:spPr bwMode="auto">
          <a:xfrm>
            <a:off x="3429000" y="1785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19479" name="TextBox 32"/>
          <p:cNvSpPr txBox="1">
            <a:spLocks noChangeArrowheads="1"/>
          </p:cNvSpPr>
          <p:nvPr/>
        </p:nvSpPr>
        <p:spPr bwMode="auto">
          <a:xfrm>
            <a:off x="1857375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9480" name="TextBox 33"/>
          <p:cNvSpPr txBox="1">
            <a:spLocks noChangeArrowheads="1"/>
          </p:cNvSpPr>
          <p:nvPr/>
        </p:nvSpPr>
        <p:spPr bwMode="auto">
          <a:xfrm>
            <a:off x="1428750" y="2571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19481" name="TextBox 34"/>
          <p:cNvSpPr txBox="1">
            <a:spLocks noChangeArrowheads="1"/>
          </p:cNvSpPr>
          <p:nvPr/>
        </p:nvSpPr>
        <p:spPr bwMode="auto">
          <a:xfrm>
            <a:off x="3500438" y="264318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19482" name="TextBox 35"/>
          <p:cNvSpPr txBox="1">
            <a:spLocks noChangeArrowheads="1"/>
          </p:cNvSpPr>
          <p:nvPr/>
        </p:nvSpPr>
        <p:spPr bwMode="auto">
          <a:xfrm>
            <a:off x="1857375" y="4572000"/>
            <a:ext cx="571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19483" name="TextBox 36"/>
          <p:cNvSpPr txBox="1">
            <a:spLocks noChangeArrowheads="1"/>
          </p:cNvSpPr>
          <p:nvPr/>
        </p:nvSpPr>
        <p:spPr bwMode="auto">
          <a:xfrm>
            <a:off x="3786188" y="4500563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7715250" y="1714500"/>
          <a:ext cx="35718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0" y="1714500"/>
                        <a:ext cx="357188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857750" y="2071688"/>
          <a:ext cx="357188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2071688"/>
                        <a:ext cx="357188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Прямая соединительная линия 37"/>
          <p:cNvCxnSpPr/>
          <p:nvPr/>
        </p:nvCxnSpPr>
        <p:spPr>
          <a:xfrm>
            <a:off x="1928813" y="2714625"/>
            <a:ext cx="1071562" cy="428625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3000375" y="2786063"/>
            <a:ext cx="428625" cy="357187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286000" y="4572000"/>
            <a:ext cx="1071563" cy="428625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3357563" y="4643438"/>
            <a:ext cx="428625" cy="357187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2545556" y="2616994"/>
            <a:ext cx="785813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2867025" y="3224213"/>
            <a:ext cx="357187" cy="7143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2464594" y="4036219"/>
            <a:ext cx="1500188" cy="285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3152775" y="5153026"/>
            <a:ext cx="561975" cy="1333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3178969" y="5822157"/>
            <a:ext cx="795337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93" name="TextBox 69"/>
          <p:cNvSpPr txBox="1">
            <a:spLocks noChangeArrowheads="1"/>
          </p:cNvSpPr>
          <p:nvPr/>
        </p:nvSpPr>
        <p:spPr bwMode="auto">
          <a:xfrm>
            <a:off x="2928938" y="2000250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19494" name="TextBox 70"/>
          <p:cNvSpPr txBox="1">
            <a:spLocks noChangeArrowheads="1"/>
          </p:cNvSpPr>
          <p:nvPr/>
        </p:nvSpPr>
        <p:spPr bwMode="auto">
          <a:xfrm>
            <a:off x="2928938" y="5000625"/>
            <a:ext cx="571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19495" name="TextBox 71"/>
          <p:cNvSpPr txBox="1">
            <a:spLocks noChangeArrowheads="1"/>
          </p:cNvSpPr>
          <p:nvPr/>
        </p:nvSpPr>
        <p:spPr bwMode="auto">
          <a:xfrm>
            <a:off x="2643188" y="3071813"/>
            <a:ext cx="419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19496" name="TextBox 72"/>
          <p:cNvSpPr txBox="1">
            <a:spLocks noChangeArrowheads="1"/>
          </p:cNvSpPr>
          <p:nvPr/>
        </p:nvSpPr>
        <p:spPr bwMode="auto">
          <a:xfrm>
            <a:off x="357188" y="1643063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№5</a:t>
            </a:r>
          </a:p>
        </p:txBody>
      </p:sp>
      <p:sp>
        <p:nvSpPr>
          <p:cNvPr id="74" name="Управляющая кнопка: в начало 73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Заголовок 1"/>
          <p:cNvSpPr>
            <a:spLocks noGrp="1"/>
          </p:cNvSpPr>
          <p:nvPr>
            <p:ph type="title"/>
          </p:nvPr>
        </p:nvSpPr>
        <p:spPr>
          <a:xfrm>
            <a:off x="142875" y="457200"/>
            <a:ext cx="8802688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20487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Дано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плоскости    </a:t>
            </a:r>
            <a:r>
              <a:rPr lang="en-US" sz="2800" smtClean="0"/>
              <a:t>  </a:t>
            </a:r>
            <a:r>
              <a:rPr lang="ru-RU" sz="2800" smtClean="0"/>
              <a:t>   и    параллельны прямые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i="1" smtClean="0"/>
              <a:t>а </a:t>
            </a:r>
            <a:r>
              <a:rPr lang="ru-RU" sz="2800" smtClean="0"/>
              <a:t>и </a:t>
            </a:r>
            <a:r>
              <a:rPr lang="en-US" sz="2800" i="1" smtClean="0"/>
              <a:t>b</a:t>
            </a:r>
            <a:r>
              <a:rPr lang="en-US" sz="2800" smtClean="0"/>
              <a:t> </a:t>
            </a:r>
            <a:r>
              <a:rPr lang="ru-RU" sz="2800" smtClean="0"/>
              <a:t>скрещивающиеся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28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u="sng" smtClean="0">
                <a:solidFill>
                  <a:srgbClr val="C00000"/>
                </a:solidFill>
              </a:rPr>
              <a:t>Доказать</a:t>
            </a:r>
            <a:r>
              <a:rPr lang="ru-RU" sz="2800" smtClean="0">
                <a:solidFill>
                  <a:srgbClr val="C00000"/>
                </a:solidFill>
              </a:rPr>
              <a:t>: </a:t>
            </a:r>
            <a:r>
              <a:rPr lang="ru-RU" sz="2800" smtClean="0"/>
              <a:t>прямые </a:t>
            </a:r>
            <a:r>
              <a:rPr lang="ru-RU" sz="2800" i="1" smtClean="0"/>
              <a:t>АВ</a:t>
            </a:r>
            <a:r>
              <a:rPr lang="ru-RU" sz="2800" smtClean="0"/>
              <a:t> и </a:t>
            </a:r>
            <a:r>
              <a:rPr lang="ru-RU" sz="2800" i="1" smtClean="0"/>
              <a:t>А</a:t>
            </a:r>
            <a:r>
              <a:rPr lang="ru-RU" sz="2800" i="1" baseline="-25000" smtClean="0"/>
              <a:t>1</a:t>
            </a:r>
            <a:r>
              <a:rPr lang="ru-RU" sz="2800" i="1" smtClean="0"/>
              <a:t>В</a:t>
            </a:r>
            <a:r>
              <a:rPr lang="ru-RU" sz="2800" i="1" baseline="-25000" smtClean="0"/>
              <a:t>1</a:t>
            </a:r>
            <a:r>
              <a:rPr lang="ru-RU" sz="2800" baseline="-25000" smtClean="0"/>
              <a:t> </a:t>
            </a:r>
            <a:r>
              <a:rPr lang="ru-RU" sz="2800" smtClean="0"/>
              <a:t>- скрещивающиеся</a:t>
            </a:r>
          </a:p>
        </p:txBody>
      </p:sp>
      <p:sp>
        <p:nvSpPr>
          <p:cNvPr id="5" name="Параллелограмм 4"/>
          <p:cNvSpPr/>
          <p:nvPr/>
        </p:nvSpPr>
        <p:spPr>
          <a:xfrm>
            <a:off x="1143000" y="2428875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B3CC82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143000" y="4929188"/>
            <a:ext cx="3286125" cy="714375"/>
          </a:xfrm>
          <a:prstGeom prst="parallelogram">
            <a:avLst>
              <a:gd name="adj" fmla="val 6478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929063" y="242887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428875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000500" y="4929188"/>
          <a:ext cx="2857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4929188"/>
                        <a:ext cx="2857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250157" y="2035969"/>
            <a:ext cx="785812" cy="571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250407" y="2107406"/>
            <a:ext cx="857250" cy="500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857375" y="2786063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3250" y="2857501"/>
            <a:ext cx="357187" cy="2143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893094" y="3464719"/>
            <a:ext cx="2143125" cy="1500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535907" y="3536156"/>
            <a:ext cx="2071688" cy="1285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928813" y="2714625"/>
            <a:ext cx="1500187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28813" y="5214938"/>
            <a:ext cx="1785937" cy="71437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571625" y="528637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3643313" y="5357812"/>
            <a:ext cx="357188" cy="2143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035844" y="5750719"/>
            <a:ext cx="714375" cy="500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786188" y="5786438"/>
            <a:ext cx="714375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2" name="TextBox 31"/>
          <p:cNvSpPr txBox="1">
            <a:spLocks noChangeArrowheads="1"/>
          </p:cNvSpPr>
          <p:nvPr/>
        </p:nvSpPr>
        <p:spPr bwMode="auto">
          <a:xfrm>
            <a:off x="3429000" y="1785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20503" name="TextBox 32"/>
          <p:cNvSpPr txBox="1">
            <a:spLocks noChangeArrowheads="1"/>
          </p:cNvSpPr>
          <p:nvPr/>
        </p:nvSpPr>
        <p:spPr bwMode="auto">
          <a:xfrm>
            <a:off x="1857375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20504" name="TextBox 33"/>
          <p:cNvSpPr txBox="1">
            <a:spLocks noChangeArrowheads="1"/>
          </p:cNvSpPr>
          <p:nvPr/>
        </p:nvSpPr>
        <p:spPr bwMode="auto">
          <a:xfrm>
            <a:off x="1428750" y="2571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20505" name="TextBox 34"/>
          <p:cNvSpPr txBox="1">
            <a:spLocks noChangeArrowheads="1"/>
          </p:cNvSpPr>
          <p:nvPr/>
        </p:nvSpPr>
        <p:spPr bwMode="auto">
          <a:xfrm>
            <a:off x="3500438" y="264318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20506" name="TextBox 35"/>
          <p:cNvSpPr txBox="1">
            <a:spLocks noChangeArrowheads="1"/>
          </p:cNvSpPr>
          <p:nvPr/>
        </p:nvSpPr>
        <p:spPr bwMode="auto">
          <a:xfrm>
            <a:off x="1428750" y="492918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20507" name="TextBox 36"/>
          <p:cNvSpPr txBox="1">
            <a:spLocks noChangeArrowheads="1"/>
          </p:cNvSpPr>
          <p:nvPr/>
        </p:nvSpPr>
        <p:spPr bwMode="auto">
          <a:xfrm>
            <a:off x="3357563" y="521493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7715250" y="1714500"/>
          <a:ext cx="35718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6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0" y="1714500"/>
                        <a:ext cx="357188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5072063" y="2143125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2143125"/>
                        <a:ext cx="3429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8" name="TextBox 38"/>
          <p:cNvSpPr txBox="1">
            <a:spLocks noChangeArrowheads="1"/>
          </p:cNvSpPr>
          <p:nvPr/>
        </p:nvSpPr>
        <p:spPr bwMode="auto">
          <a:xfrm>
            <a:off x="428625" y="1571625"/>
            <a:ext cx="127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№6</a:t>
            </a:r>
          </a:p>
        </p:txBody>
      </p:sp>
      <p:sp>
        <p:nvSpPr>
          <p:cNvPr id="40" name="Управляющая кнопка: в начало 39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Заголовок 1"/>
          <p:cNvSpPr>
            <a:spLocks noGrp="1"/>
          </p:cNvSpPr>
          <p:nvPr>
            <p:ph type="title"/>
          </p:nvPr>
        </p:nvSpPr>
        <p:spPr>
          <a:xfrm>
            <a:off x="214313" y="457200"/>
            <a:ext cx="873125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Параллельность плоскостей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Дано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dirty="0" smtClean="0"/>
              <a:t>плоскости    </a:t>
            </a:r>
            <a:r>
              <a:rPr lang="en-US" sz="2800" dirty="0" smtClean="0"/>
              <a:t>  </a:t>
            </a:r>
            <a:r>
              <a:rPr lang="ru-RU" sz="2800" dirty="0" smtClean="0"/>
              <a:t>   и    параллельны прямые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i="1" dirty="0" smtClean="0"/>
              <a:t>а</a:t>
            </a:r>
            <a:r>
              <a:rPr lang="ru-RU" sz="2800" dirty="0" smtClean="0"/>
              <a:t> и 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ru-RU" sz="2800" dirty="0" smtClean="0"/>
              <a:t>пересекаются в точке </a:t>
            </a:r>
            <a:r>
              <a:rPr lang="ru-RU" sz="2800" i="1" dirty="0" smtClean="0"/>
              <a:t>О.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</a:rPr>
              <a:t>Найти</a:t>
            </a:r>
            <a:r>
              <a:rPr lang="ru-RU" sz="2800" dirty="0" smtClean="0">
                <a:solidFill>
                  <a:srgbClr val="C00000"/>
                </a:solidFill>
              </a:rPr>
              <a:t>: </a:t>
            </a:r>
            <a:r>
              <a:rPr lang="ru-RU" sz="2800" i="1" dirty="0" smtClean="0"/>
              <a:t>ОВ</a:t>
            </a:r>
            <a:r>
              <a:rPr lang="ru-RU" sz="2800" dirty="0" smtClean="0"/>
              <a:t> и </a:t>
            </a:r>
            <a:r>
              <a:rPr lang="ru-RU" sz="2800" i="1" dirty="0" smtClean="0"/>
              <a:t>А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В</a:t>
            </a:r>
            <a:r>
              <a:rPr lang="ru-RU" sz="2800" i="1" baseline="-25000" dirty="0" smtClean="0"/>
              <a:t>1.</a:t>
            </a:r>
            <a:endParaRPr lang="ru-RU" sz="2800" i="1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1143000" y="2428875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D99694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143000" y="4929188"/>
            <a:ext cx="3286125" cy="714375"/>
          </a:xfrm>
          <a:prstGeom prst="parallelogram">
            <a:avLst>
              <a:gd name="adj" fmla="val 64783"/>
            </a:avLst>
          </a:prstGeom>
          <a:solidFill>
            <a:srgbClr val="FCE068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3929063" y="242887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428875"/>
                        <a:ext cx="285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4000500" y="4929188"/>
          <a:ext cx="2857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4929188"/>
                        <a:ext cx="2857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250157" y="2035969"/>
            <a:ext cx="785812" cy="5715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250406" y="2178844"/>
            <a:ext cx="785813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1857375" y="2786063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3250" y="2857501"/>
            <a:ext cx="357187" cy="2143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893094" y="3464719"/>
            <a:ext cx="2143125" cy="1500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535907" y="3536156"/>
            <a:ext cx="2071688" cy="1285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928813" y="2714625"/>
            <a:ext cx="1500187" cy="61913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28813" y="5214938"/>
            <a:ext cx="1785937" cy="71437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571625" y="528637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3643313" y="5357812"/>
            <a:ext cx="357188" cy="2143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071563" y="5786438"/>
            <a:ext cx="714375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3750469" y="5822157"/>
            <a:ext cx="714375" cy="357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6" name="TextBox 31"/>
          <p:cNvSpPr txBox="1">
            <a:spLocks noChangeArrowheads="1"/>
          </p:cNvSpPr>
          <p:nvPr/>
        </p:nvSpPr>
        <p:spPr bwMode="auto">
          <a:xfrm>
            <a:off x="3429000" y="17859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21527" name="TextBox 32"/>
          <p:cNvSpPr txBox="1">
            <a:spLocks noChangeArrowheads="1"/>
          </p:cNvSpPr>
          <p:nvPr/>
        </p:nvSpPr>
        <p:spPr bwMode="auto">
          <a:xfrm>
            <a:off x="1857375" y="17145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21528" name="TextBox 33"/>
          <p:cNvSpPr txBox="1">
            <a:spLocks noChangeArrowheads="1"/>
          </p:cNvSpPr>
          <p:nvPr/>
        </p:nvSpPr>
        <p:spPr bwMode="auto">
          <a:xfrm>
            <a:off x="1428750" y="25717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21529" name="TextBox 34"/>
          <p:cNvSpPr txBox="1">
            <a:spLocks noChangeArrowheads="1"/>
          </p:cNvSpPr>
          <p:nvPr/>
        </p:nvSpPr>
        <p:spPr bwMode="auto">
          <a:xfrm>
            <a:off x="3500438" y="2643188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21530" name="TextBox 35"/>
          <p:cNvSpPr txBox="1">
            <a:spLocks noChangeArrowheads="1"/>
          </p:cNvSpPr>
          <p:nvPr/>
        </p:nvSpPr>
        <p:spPr bwMode="auto">
          <a:xfrm>
            <a:off x="1428750" y="492918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  <a:r>
              <a:rPr lang="ru-RU" sz="2400" b="1" baseline="-25000"/>
              <a:t>1</a:t>
            </a:r>
            <a:endParaRPr lang="ru-RU" sz="2400" b="1"/>
          </a:p>
        </p:txBody>
      </p:sp>
      <p:sp>
        <p:nvSpPr>
          <p:cNvPr id="21531" name="TextBox 36"/>
          <p:cNvSpPr txBox="1">
            <a:spLocks noChangeArrowheads="1"/>
          </p:cNvSpPr>
          <p:nvPr/>
        </p:nvSpPr>
        <p:spPr bwMode="auto">
          <a:xfrm>
            <a:off x="3357563" y="521493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</a:t>
            </a:r>
            <a:r>
              <a:rPr lang="ru-RU" sz="2400" b="1" baseline="-25000"/>
              <a:t>1</a:t>
            </a:r>
            <a:endParaRPr lang="ru-RU" sz="2400" b="1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5400000">
            <a:off x="2571750" y="3286125"/>
            <a:ext cx="785813" cy="500063"/>
          </a:xfrm>
          <a:prstGeom prst="line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3" name="TextBox 63"/>
          <p:cNvSpPr txBox="1">
            <a:spLocks noChangeArrowheads="1"/>
          </p:cNvSpPr>
          <p:nvPr/>
        </p:nvSpPr>
        <p:spPr bwMode="auto">
          <a:xfrm>
            <a:off x="2786063" y="364331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O</a:t>
            </a:r>
            <a:endParaRPr lang="ru-RU" sz="2400" b="1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8072438" y="1714500"/>
          <a:ext cx="428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1714500"/>
                        <a:ext cx="4286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5072063" y="2143125"/>
          <a:ext cx="4270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2143125"/>
                        <a:ext cx="42703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34" name="TextBox 37"/>
          <p:cNvSpPr txBox="1">
            <a:spLocks noChangeArrowheads="1"/>
          </p:cNvSpPr>
          <p:nvPr/>
        </p:nvSpPr>
        <p:spPr bwMode="auto">
          <a:xfrm>
            <a:off x="3286125" y="435768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5</a:t>
            </a:r>
          </a:p>
        </p:txBody>
      </p:sp>
      <p:sp>
        <p:nvSpPr>
          <p:cNvPr id="21535" name="TextBox 38"/>
          <p:cNvSpPr txBox="1">
            <a:spLocks noChangeArrowheads="1"/>
          </p:cNvSpPr>
          <p:nvPr/>
        </p:nvSpPr>
        <p:spPr bwMode="auto">
          <a:xfrm>
            <a:off x="2071688" y="414337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4</a:t>
            </a:r>
          </a:p>
        </p:txBody>
      </p:sp>
      <p:sp>
        <p:nvSpPr>
          <p:cNvPr id="21536" name="TextBox 39"/>
          <p:cNvSpPr txBox="1">
            <a:spLocks noChangeArrowheads="1"/>
          </p:cNvSpPr>
          <p:nvPr/>
        </p:nvSpPr>
        <p:spPr bwMode="auto">
          <a:xfrm>
            <a:off x="2071688" y="32861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3</a:t>
            </a:r>
          </a:p>
        </p:txBody>
      </p:sp>
      <p:sp>
        <p:nvSpPr>
          <p:cNvPr id="21537" name="TextBox 40"/>
          <p:cNvSpPr txBox="1">
            <a:spLocks noChangeArrowheads="1"/>
          </p:cNvSpPr>
          <p:nvPr/>
        </p:nvSpPr>
        <p:spPr bwMode="auto">
          <a:xfrm>
            <a:off x="2357438" y="271462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6</a:t>
            </a:r>
          </a:p>
        </p:txBody>
      </p:sp>
      <p:sp>
        <p:nvSpPr>
          <p:cNvPr id="21538" name="TextBox 41"/>
          <p:cNvSpPr txBox="1">
            <a:spLocks noChangeArrowheads="1"/>
          </p:cNvSpPr>
          <p:nvPr/>
        </p:nvSpPr>
        <p:spPr bwMode="auto">
          <a:xfrm>
            <a:off x="428625" y="1571625"/>
            <a:ext cx="127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№7</a:t>
            </a:r>
          </a:p>
        </p:txBody>
      </p:sp>
      <p:sp>
        <p:nvSpPr>
          <p:cNvPr id="43" name="Управляющая кнопка: в начало 42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7772400" cy="4114800"/>
          </a:xfrm>
        </p:spPr>
        <p:txBody>
          <a:bodyPr/>
          <a:lstStyle/>
          <a:p>
            <a:pPr algn="just"/>
            <a:r>
              <a:rPr lang="ru-RU" sz="2400" dirty="0" smtClean="0"/>
              <a:t>Геометрия 10-11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Учебник для общеобразовательного учреждения. Л.С. </a:t>
            </a:r>
            <a:r>
              <a:rPr lang="ru-RU" sz="2400" dirty="0" err="1" smtClean="0"/>
              <a:t>Атанасян</a:t>
            </a:r>
            <a:r>
              <a:rPr lang="ru-RU" sz="2400" dirty="0" smtClean="0"/>
              <a:t>, В.Ф. Бутузов, С.Б. Кадомцев и др.-  М.: Просвещение, 2009</a:t>
            </a:r>
          </a:p>
          <a:p>
            <a:pPr algn="just"/>
            <a:r>
              <a:rPr lang="ru-RU" sz="2400" dirty="0" smtClean="0"/>
              <a:t>Е.М. Рабинович. Геометрия 10-11 классы. Задачи и упражнения на готовых чертежах.- М.: </a:t>
            </a:r>
            <a:r>
              <a:rPr lang="ru-RU" sz="2400" dirty="0" err="1" smtClean="0"/>
              <a:t>Илекса</a:t>
            </a:r>
            <a:r>
              <a:rPr lang="ru-RU" sz="2400" dirty="0" smtClean="0"/>
              <a:t>, 2008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428625"/>
            <a:ext cx="8731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/>
          <p:cNvSpPr/>
          <p:nvPr/>
        </p:nvSpPr>
        <p:spPr>
          <a:xfrm>
            <a:off x="0" y="3357563"/>
            <a:ext cx="4143375" cy="1357312"/>
          </a:xfrm>
          <a:prstGeom prst="parallelogram">
            <a:avLst>
              <a:gd name="adj" fmla="val 76768"/>
            </a:avLst>
          </a:prstGeom>
          <a:solidFill>
            <a:srgbClr val="47D1FF">
              <a:alpha val="69804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571875" y="3357563"/>
          <a:ext cx="3619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3357563"/>
                        <a:ext cx="3619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5400000">
            <a:off x="928688" y="2428875"/>
            <a:ext cx="1928812" cy="928688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035844" y="2893219"/>
            <a:ext cx="2286000" cy="357188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678782" y="2607469"/>
            <a:ext cx="2000250" cy="642937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357313" y="2643188"/>
            <a:ext cx="1714500" cy="28575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714501" y="2143125"/>
            <a:ext cx="857250" cy="428625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TextBox 19"/>
          <p:cNvSpPr txBox="1">
            <a:spLocks noChangeArrowheads="1"/>
          </p:cNvSpPr>
          <p:nvPr/>
        </p:nvSpPr>
        <p:spPr bwMode="auto">
          <a:xfrm>
            <a:off x="2428875" y="1643063"/>
            <a:ext cx="45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</a:t>
            </a:r>
            <a:endParaRPr lang="ru-RU" sz="2400" b="1"/>
          </a:p>
        </p:txBody>
      </p:sp>
      <p:sp>
        <p:nvSpPr>
          <p:cNvPr id="1038" name="TextBox 20"/>
          <p:cNvSpPr txBox="1">
            <a:spLocks noChangeArrowheads="1"/>
          </p:cNvSpPr>
          <p:nvPr/>
        </p:nvSpPr>
        <p:spPr bwMode="auto">
          <a:xfrm>
            <a:off x="1500188" y="2500313"/>
            <a:ext cx="334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E</a:t>
            </a:r>
            <a:endParaRPr lang="ru-RU" sz="2400" b="1"/>
          </a:p>
        </p:txBody>
      </p:sp>
      <p:sp>
        <p:nvSpPr>
          <p:cNvPr id="1039" name="TextBox 21"/>
          <p:cNvSpPr txBox="1">
            <a:spLocks noChangeArrowheads="1"/>
          </p:cNvSpPr>
          <p:nvPr/>
        </p:nvSpPr>
        <p:spPr bwMode="auto">
          <a:xfrm>
            <a:off x="2214563" y="3429000"/>
            <a:ext cx="325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1040" name="TextBox 22"/>
          <p:cNvSpPr txBox="1">
            <a:spLocks noChangeArrowheads="1"/>
          </p:cNvSpPr>
          <p:nvPr/>
        </p:nvSpPr>
        <p:spPr bwMode="auto">
          <a:xfrm>
            <a:off x="3071813" y="3643313"/>
            <a:ext cx="347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1041" name="TextBox 23"/>
          <p:cNvSpPr txBox="1">
            <a:spLocks noChangeArrowheads="1"/>
          </p:cNvSpPr>
          <p:nvPr/>
        </p:nvSpPr>
        <p:spPr bwMode="auto">
          <a:xfrm>
            <a:off x="928688" y="35718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1042" name="TextBox 24"/>
          <p:cNvSpPr txBox="1">
            <a:spLocks noChangeArrowheads="1"/>
          </p:cNvSpPr>
          <p:nvPr/>
        </p:nvSpPr>
        <p:spPr bwMode="auto">
          <a:xfrm>
            <a:off x="2143125" y="4000500"/>
            <a:ext cx="36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785813" y="4071937"/>
            <a:ext cx="857250" cy="428625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85750" y="4929188"/>
            <a:ext cx="928688" cy="500062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714500" y="4500563"/>
            <a:ext cx="500063" cy="71437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1214438" y="5214937"/>
            <a:ext cx="1214438" cy="214313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2750344" y="4179094"/>
            <a:ext cx="714375" cy="214313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2786063" y="5000625"/>
            <a:ext cx="1214438" cy="357187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143375" y="857250"/>
            <a:ext cx="5000625" cy="7848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Дано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800" dirty="0">
                <a:latin typeface="+mn-lt"/>
              </a:rPr>
              <a:t>точка </a:t>
            </a:r>
            <a:r>
              <a:rPr lang="en-US" sz="2800" i="1" dirty="0">
                <a:latin typeface="+mn-lt"/>
              </a:rPr>
              <a:t>M</a:t>
            </a:r>
            <a:r>
              <a:rPr lang="ru-RU" sz="2800" i="1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лежит вне плоскости     , а точки </a:t>
            </a:r>
            <a:r>
              <a:rPr lang="en-US" sz="2800" i="1" dirty="0">
                <a:latin typeface="+mn-lt"/>
              </a:rPr>
              <a:t>A,B </a:t>
            </a:r>
            <a:r>
              <a:rPr lang="ru-RU" sz="2800" dirty="0">
                <a:latin typeface="+mn-lt"/>
              </a:rPr>
              <a:t>и</a:t>
            </a:r>
            <a:r>
              <a:rPr lang="en-US" sz="2800" dirty="0">
                <a:latin typeface="+mn-lt"/>
              </a:rPr>
              <a:t> </a:t>
            </a:r>
            <a:r>
              <a:rPr lang="en-US" sz="2800" i="1" dirty="0">
                <a:latin typeface="+mn-lt"/>
              </a:rPr>
              <a:t>C</a:t>
            </a:r>
            <a:r>
              <a:rPr lang="ru-RU" sz="2800" i="1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принадлежат этой плоскости.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latin typeface="+mn-lt"/>
              </a:rPr>
              <a:t>Принадлежит ли точка  </a:t>
            </a:r>
            <a:r>
              <a:rPr lang="en-US" sz="2800" i="1" dirty="0">
                <a:latin typeface="+mn-lt"/>
              </a:rPr>
              <a:t>F</a:t>
            </a:r>
            <a:r>
              <a:rPr lang="ru-RU" sz="2800" dirty="0">
                <a:latin typeface="+mn-lt"/>
              </a:rPr>
              <a:t> плоскости      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2.Указать прямую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пересечения  плоскостей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      и </a:t>
            </a:r>
            <a:r>
              <a:rPr lang="en-US" sz="2800" i="1" dirty="0">
                <a:latin typeface="+mn-lt"/>
              </a:rPr>
              <a:t>ABM</a:t>
            </a:r>
            <a:r>
              <a:rPr lang="ru-RU" sz="2800" dirty="0">
                <a:latin typeface="+mn-lt"/>
              </a:rPr>
              <a:t>;  </a:t>
            </a:r>
            <a:r>
              <a:rPr lang="en-US" sz="2800" i="1" dirty="0">
                <a:latin typeface="+mn-lt"/>
              </a:rPr>
              <a:t>ABM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 </a:t>
            </a:r>
            <a:r>
              <a:rPr lang="ru-RU" sz="2800" i="1" dirty="0">
                <a:latin typeface="+mn-lt"/>
              </a:rPr>
              <a:t>ВМС.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3. Может ли точка </a:t>
            </a:r>
            <a:r>
              <a:rPr lang="en-US" sz="2800" i="1" dirty="0">
                <a:latin typeface="+mn-lt"/>
              </a:rPr>
              <a:t>E</a:t>
            </a:r>
            <a:endParaRPr lang="ru-RU" sz="2800" i="1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Принадлежать плоскости    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ru-RU" sz="2800" dirty="0">
                <a:latin typeface="+mn-lt"/>
              </a:rPr>
              <a:t>Принадлежит ли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прямая </a:t>
            </a:r>
            <a:r>
              <a:rPr lang="ru-RU" sz="2800" i="1" dirty="0">
                <a:latin typeface="+mn-lt"/>
              </a:rPr>
              <a:t>АС</a:t>
            </a:r>
            <a:r>
              <a:rPr lang="ru-RU" sz="2800" dirty="0">
                <a:latin typeface="+mn-lt"/>
              </a:rPr>
              <a:t>  плоскости </a:t>
            </a:r>
            <a:r>
              <a:rPr lang="ru-RU" sz="2800" i="1" dirty="0">
                <a:latin typeface="+mn-lt"/>
              </a:rPr>
              <a:t>МВС</a:t>
            </a:r>
            <a:r>
              <a:rPr lang="ru-RU" sz="2800" dirty="0">
                <a:latin typeface="+mn-lt"/>
              </a:rPr>
              <a:t>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6072188" y="1357313"/>
          <a:ext cx="4286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1357313"/>
                        <a:ext cx="428625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4286250" y="4357688"/>
          <a:ext cx="42862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6" imgW="152280" imgH="139680" progId="Equation.3">
                  <p:embed/>
                </p:oleObj>
              </mc:Choice>
              <mc:Fallback>
                <p:oleObj name="Формула" r:id="rId6" imgW="152280" imgH="139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4357688"/>
                        <a:ext cx="42862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8429625" y="5214938"/>
          <a:ext cx="42862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25" y="5214938"/>
                        <a:ext cx="42862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Управляющая кнопка: в начало 61">
            <a:hlinkClick r:id="rId8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1051" name="TextBox 28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№2</a:t>
            </a:r>
          </a:p>
        </p:txBody>
      </p: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914400" y="428625"/>
            <a:ext cx="822960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</a:rPr>
              <a:t>Аксиомы стереометрии</a:t>
            </a:r>
            <a:br>
              <a:rPr lang="ru-RU" b="1" dirty="0" smtClean="0">
                <a:latin typeface="+mn-lt"/>
              </a:rPr>
            </a:br>
            <a:endParaRPr lang="ru-RU" dirty="0" smtClean="0">
              <a:latin typeface="+mn-lt"/>
            </a:endParaRPr>
          </a:p>
        </p:txBody>
      </p:sp>
      <p:graphicFrame>
        <p:nvGraphicFramePr>
          <p:cNvPr id="1030" name="Object 2"/>
          <p:cNvGraphicFramePr>
            <a:graphicFrameLocks noChangeAspect="1"/>
          </p:cNvGraphicFramePr>
          <p:nvPr/>
        </p:nvGraphicFramePr>
        <p:xfrm>
          <a:off x="6143625" y="3143250"/>
          <a:ext cx="50006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9" imgW="152280" imgH="139680" progId="Equation.3">
                  <p:embed/>
                </p:oleObj>
              </mc:Choice>
              <mc:Fallback>
                <p:oleObj name="Формула" r:id="rId9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25" y="3143250"/>
                        <a:ext cx="500063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/>
          <p:cNvSpPr/>
          <p:nvPr/>
        </p:nvSpPr>
        <p:spPr>
          <a:xfrm>
            <a:off x="1785938" y="2500313"/>
            <a:ext cx="3286125" cy="714375"/>
          </a:xfrm>
          <a:prstGeom prst="parallelogram">
            <a:avLst>
              <a:gd name="adj" fmla="val 143607"/>
            </a:avLst>
          </a:prstGeom>
          <a:solidFill>
            <a:srgbClr val="D99694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7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b="1" smtClean="0"/>
              <a:t>Аксиомы стереометрии</a:t>
            </a:r>
            <a:endParaRPr lang="ru-RU" smtClean="0"/>
          </a:p>
        </p:txBody>
      </p:sp>
      <p:sp>
        <p:nvSpPr>
          <p:cNvPr id="4" name="Параллелограмм 3"/>
          <p:cNvSpPr/>
          <p:nvPr/>
        </p:nvSpPr>
        <p:spPr>
          <a:xfrm flipH="1">
            <a:off x="785813" y="2214563"/>
            <a:ext cx="3286125" cy="1000125"/>
          </a:xfrm>
          <a:prstGeom prst="parallelogram">
            <a:avLst>
              <a:gd name="adj" fmla="val 101640"/>
            </a:avLst>
          </a:prstGeom>
          <a:solidFill>
            <a:schemeClr val="accent1">
              <a:lumMod val="60000"/>
              <a:lumOff val="40000"/>
              <a:alpha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 flipH="1">
            <a:off x="1785938" y="3214688"/>
            <a:ext cx="3357562" cy="1071562"/>
          </a:xfrm>
          <a:prstGeom prst="parallelogram">
            <a:avLst>
              <a:gd name="adj" fmla="val 101640"/>
            </a:avLst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14438" y="3214688"/>
            <a:ext cx="3929062" cy="15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араллелограмм 10"/>
          <p:cNvSpPr/>
          <p:nvPr/>
        </p:nvSpPr>
        <p:spPr>
          <a:xfrm>
            <a:off x="642938" y="3214688"/>
            <a:ext cx="3429000" cy="785812"/>
          </a:xfrm>
          <a:prstGeom prst="parallelogram">
            <a:avLst>
              <a:gd name="adj" fmla="val 143607"/>
            </a:avLst>
          </a:prstGeom>
          <a:solidFill>
            <a:srgbClr val="C0504D">
              <a:alpha val="6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143375" y="2571750"/>
          <a:ext cx="3619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2571750"/>
                        <a:ext cx="3619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357688" y="3786188"/>
          <a:ext cx="36195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3786188"/>
                        <a:ext cx="361950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Овал 13"/>
          <p:cNvSpPr/>
          <p:nvPr/>
        </p:nvSpPr>
        <p:spPr>
          <a:xfrm flipV="1">
            <a:off x="4929188" y="3500438"/>
            <a:ext cx="71437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63" name="TextBox 14"/>
          <p:cNvSpPr txBox="1">
            <a:spLocks noChangeArrowheads="1"/>
          </p:cNvSpPr>
          <p:nvPr/>
        </p:nvSpPr>
        <p:spPr bwMode="auto">
          <a:xfrm>
            <a:off x="5072063" y="3357563"/>
            <a:ext cx="347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2064" name="TextBox 15"/>
          <p:cNvSpPr txBox="1">
            <a:spLocks noChangeArrowheads="1"/>
          </p:cNvSpPr>
          <p:nvPr/>
        </p:nvSpPr>
        <p:spPr bwMode="auto">
          <a:xfrm>
            <a:off x="5357813" y="2000250"/>
            <a:ext cx="4165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u="sng">
                <a:solidFill>
                  <a:srgbClr val="C00000"/>
                </a:solidFill>
              </a:rPr>
              <a:t>Дано</a:t>
            </a:r>
            <a:r>
              <a:rPr lang="ru-RU" sz="2800">
                <a:solidFill>
                  <a:srgbClr val="C00000"/>
                </a:solidFill>
              </a:rPr>
              <a:t>: </a:t>
            </a:r>
            <a:r>
              <a:rPr lang="ru-RU" sz="2800"/>
              <a:t>плоскости     и     </a:t>
            </a:r>
          </a:p>
          <a:p>
            <a:r>
              <a:rPr lang="ru-RU" sz="2800"/>
              <a:t>   пересекаются по </a:t>
            </a:r>
          </a:p>
          <a:p>
            <a:r>
              <a:rPr lang="ru-RU" sz="2800"/>
              <a:t>прямой  </a:t>
            </a:r>
            <a:r>
              <a:rPr lang="ru-RU" sz="2800" i="1"/>
              <a:t>а</a:t>
            </a:r>
            <a:r>
              <a:rPr lang="ru-RU" sz="2800"/>
              <a:t>.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8215313" y="2071688"/>
          <a:ext cx="35718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5313" y="2071688"/>
                        <a:ext cx="357187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357813" y="2571750"/>
          <a:ext cx="357187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Формула" r:id="rId9" imgW="152280" imgH="203040" progId="Equation.3">
                  <p:embed/>
                </p:oleObj>
              </mc:Choice>
              <mc:Fallback>
                <p:oleObj name="Формула" r:id="rId9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2571750"/>
                        <a:ext cx="357187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5" name="TextBox 18"/>
          <p:cNvSpPr txBox="1">
            <a:spLocks noChangeArrowheads="1"/>
          </p:cNvSpPr>
          <p:nvPr/>
        </p:nvSpPr>
        <p:spPr bwMode="auto">
          <a:xfrm>
            <a:off x="714375" y="4714875"/>
            <a:ext cx="585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Может ли точка </a:t>
            </a:r>
            <a:r>
              <a:rPr lang="ru-RU" sz="2800" i="1"/>
              <a:t>С</a:t>
            </a:r>
            <a:r>
              <a:rPr lang="ru-RU" sz="2800"/>
              <a:t> принадлежать плоскостям        и       ?</a:t>
            </a:r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857625" y="5214938"/>
          <a:ext cx="3571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Формула" r:id="rId10" imgW="152280" imgH="203040" progId="Equation.3">
                  <p:embed/>
                </p:oleObj>
              </mc:Choice>
              <mc:Fallback>
                <p:oleObj name="Формула" r:id="rId10" imgW="15228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5" y="5214938"/>
                        <a:ext cx="3571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000375" y="5214938"/>
          <a:ext cx="3619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Формула" r:id="rId11" imgW="152280" imgH="139680" progId="Equation.3">
                  <p:embed/>
                </p:oleObj>
              </mc:Choice>
              <mc:Fallback>
                <p:oleObj name="Формула" r:id="rId11" imgW="152280" imgH="1396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5214938"/>
                        <a:ext cx="3619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Управляющая кнопка: в начало 21">
            <a:hlinkClick r:id="rId1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2067" name="TextBox 19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№3</a:t>
            </a:r>
          </a:p>
        </p:txBody>
      </p:sp>
      <p:sp>
        <p:nvSpPr>
          <p:cNvPr id="2068" name="TextBox 20"/>
          <p:cNvSpPr txBox="1">
            <a:spLocks noChangeArrowheads="1"/>
          </p:cNvSpPr>
          <p:nvPr/>
        </p:nvSpPr>
        <p:spPr bwMode="auto">
          <a:xfrm>
            <a:off x="1000125" y="2714625"/>
            <a:ext cx="347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/>
          <p:cNvSpPr/>
          <p:nvPr/>
        </p:nvSpPr>
        <p:spPr>
          <a:xfrm>
            <a:off x="642938" y="3357563"/>
            <a:ext cx="4286250" cy="1357312"/>
          </a:xfrm>
          <a:prstGeom prst="parallelogram">
            <a:avLst>
              <a:gd name="adj" fmla="val 76768"/>
            </a:avLst>
          </a:prstGeom>
          <a:solidFill>
            <a:srgbClr val="B3CC8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214813" y="3357563"/>
          <a:ext cx="3619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3" y="3357563"/>
                        <a:ext cx="3619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5400000">
            <a:off x="1571626" y="2428875"/>
            <a:ext cx="1928812" cy="928687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857375" y="2786063"/>
            <a:ext cx="2000250" cy="28575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286000" y="2643188"/>
            <a:ext cx="2071687" cy="642938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TextBox 19"/>
          <p:cNvSpPr txBox="1">
            <a:spLocks noChangeArrowheads="1"/>
          </p:cNvSpPr>
          <p:nvPr/>
        </p:nvSpPr>
        <p:spPr bwMode="auto">
          <a:xfrm>
            <a:off x="3071813" y="1643063"/>
            <a:ext cx="45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</a:t>
            </a:r>
            <a:endParaRPr lang="ru-RU" sz="2400" b="1"/>
          </a:p>
        </p:txBody>
      </p:sp>
      <p:sp>
        <p:nvSpPr>
          <p:cNvPr id="3081" name="TextBox 22"/>
          <p:cNvSpPr txBox="1">
            <a:spLocks noChangeArrowheads="1"/>
          </p:cNvSpPr>
          <p:nvPr/>
        </p:nvSpPr>
        <p:spPr bwMode="auto">
          <a:xfrm>
            <a:off x="3714750" y="3643313"/>
            <a:ext cx="347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3082" name="TextBox 23"/>
          <p:cNvSpPr txBox="1">
            <a:spLocks noChangeArrowheads="1"/>
          </p:cNvSpPr>
          <p:nvPr/>
        </p:nvSpPr>
        <p:spPr bwMode="auto">
          <a:xfrm>
            <a:off x="1571625" y="3571875"/>
            <a:ext cx="36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3083" name="TextBox 24"/>
          <p:cNvSpPr txBox="1">
            <a:spLocks noChangeArrowheads="1"/>
          </p:cNvSpPr>
          <p:nvPr/>
        </p:nvSpPr>
        <p:spPr bwMode="auto">
          <a:xfrm>
            <a:off x="2786063" y="4000500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1428751" y="4071937"/>
            <a:ext cx="857250" cy="428625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928688" y="4929187"/>
            <a:ext cx="928688" cy="500063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214563" y="4286250"/>
            <a:ext cx="857250" cy="142875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1857375" y="5214938"/>
            <a:ext cx="1214438" cy="214312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3393281" y="4179095"/>
            <a:ext cx="714375" cy="214312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3464719" y="5036344"/>
            <a:ext cx="1143000" cy="357188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929188" y="1533525"/>
            <a:ext cx="4214812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Дано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800" dirty="0">
                <a:latin typeface="+mn-lt"/>
              </a:rPr>
              <a:t>лучи </a:t>
            </a:r>
            <a:r>
              <a:rPr lang="en-US" sz="2800" i="1" dirty="0">
                <a:latin typeface="+mn-lt"/>
              </a:rPr>
              <a:t>MA, MB</a:t>
            </a:r>
            <a:r>
              <a:rPr lang="ru-RU" sz="2800" i="1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</a:t>
            </a:r>
            <a:r>
              <a:rPr lang="en-US" sz="2800" dirty="0">
                <a:latin typeface="+mn-lt"/>
              </a:rPr>
              <a:t> </a:t>
            </a:r>
            <a:r>
              <a:rPr lang="en-US" sz="2800" i="1" dirty="0">
                <a:latin typeface="+mn-lt"/>
              </a:rPr>
              <a:t>MC</a:t>
            </a:r>
            <a:r>
              <a:rPr lang="ru-RU" sz="2800" dirty="0">
                <a:latin typeface="+mn-lt"/>
              </a:rPr>
              <a:t> лежат в одной плоскости и пересекают плоскость         в точках </a:t>
            </a:r>
            <a:r>
              <a:rPr lang="en-US" sz="2800" i="1" dirty="0">
                <a:latin typeface="+mn-lt"/>
              </a:rPr>
              <a:t>A, B</a:t>
            </a:r>
            <a:r>
              <a:rPr lang="ru-RU" sz="2800" i="1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 </a:t>
            </a:r>
            <a:r>
              <a:rPr lang="en-US" sz="2800" i="1" dirty="0">
                <a:latin typeface="+mn-lt"/>
              </a:rPr>
              <a:t>C</a:t>
            </a:r>
            <a:r>
              <a:rPr lang="en-US" sz="2800" dirty="0"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Доказать</a:t>
            </a:r>
            <a:r>
              <a:rPr lang="ru-RU" sz="2800" dirty="0">
                <a:latin typeface="+mn-lt"/>
              </a:rPr>
              <a:t>, что точки </a:t>
            </a:r>
            <a:r>
              <a:rPr lang="en-US" sz="2800" i="1" dirty="0">
                <a:latin typeface="+mn-lt"/>
              </a:rPr>
              <a:t>A</a:t>
            </a:r>
            <a:r>
              <a:rPr lang="en-US" sz="2800" dirty="0">
                <a:latin typeface="+mn-lt"/>
              </a:rPr>
              <a:t>, </a:t>
            </a:r>
            <a:r>
              <a:rPr lang="en-US" sz="2800" i="1" dirty="0">
                <a:latin typeface="+mn-lt"/>
              </a:rPr>
              <a:t>B</a:t>
            </a:r>
            <a:r>
              <a:rPr lang="ru-RU" sz="2800" dirty="0">
                <a:latin typeface="+mn-lt"/>
              </a:rPr>
              <a:t> и </a:t>
            </a:r>
            <a:r>
              <a:rPr lang="en-US" sz="2800" i="1" dirty="0">
                <a:latin typeface="+mn-lt"/>
              </a:rPr>
              <a:t>C</a:t>
            </a:r>
            <a:r>
              <a:rPr lang="ru-RU" sz="2800" dirty="0">
                <a:latin typeface="+mn-lt"/>
              </a:rPr>
              <a:t> лежат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на одной прямой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6929438" y="2928938"/>
          <a:ext cx="4365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2928938"/>
                        <a:ext cx="43656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Управляющая кнопка: в начало 61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3092" name="TextBox 34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№4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+mn-lt"/>
              </a:rPr>
              <a:t>Аксиомы стереометрии</a:t>
            </a:r>
            <a:endParaRPr lang="ru-RU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</a:rPr>
              <a:t>Аксиомы стереометрии</a:t>
            </a:r>
            <a:endParaRPr lang="ru-RU" dirty="0" smtClean="0">
              <a:latin typeface="+mn-lt"/>
            </a:endParaRPr>
          </a:p>
        </p:txBody>
      </p:sp>
      <p:sp>
        <p:nvSpPr>
          <p:cNvPr id="6" name="Параллелограмм 5"/>
          <p:cNvSpPr/>
          <p:nvPr/>
        </p:nvSpPr>
        <p:spPr>
          <a:xfrm>
            <a:off x="428625" y="3357563"/>
            <a:ext cx="4714875" cy="1357312"/>
          </a:xfrm>
          <a:prstGeom prst="parallelogram">
            <a:avLst>
              <a:gd name="adj" fmla="val 76768"/>
            </a:avLst>
          </a:prstGeom>
          <a:solidFill>
            <a:srgbClr val="D9969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214813" y="3357563"/>
          <a:ext cx="36195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3" y="3357563"/>
                        <a:ext cx="361950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992187" y="2936876"/>
            <a:ext cx="1444625" cy="28575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107407" y="2678906"/>
            <a:ext cx="1928812" cy="1000125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357437" y="2571751"/>
            <a:ext cx="1857375" cy="57150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5" name="TextBox 19"/>
          <p:cNvSpPr txBox="1">
            <a:spLocks noChangeArrowheads="1"/>
          </p:cNvSpPr>
          <p:nvPr/>
        </p:nvSpPr>
        <p:spPr bwMode="auto">
          <a:xfrm>
            <a:off x="1357313" y="3571875"/>
            <a:ext cx="454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</a:t>
            </a:r>
            <a:endParaRPr lang="ru-RU" sz="2400" b="1"/>
          </a:p>
        </p:txBody>
      </p:sp>
      <p:sp>
        <p:nvSpPr>
          <p:cNvPr id="4106" name="TextBox 22"/>
          <p:cNvSpPr txBox="1">
            <a:spLocks noChangeArrowheads="1"/>
          </p:cNvSpPr>
          <p:nvPr/>
        </p:nvSpPr>
        <p:spPr bwMode="auto">
          <a:xfrm>
            <a:off x="3714750" y="3643313"/>
            <a:ext cx="347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P</a:t>
            </a:r>
            <a:endParaRPr lang="ru-RU" sz="2400" b="1"/>
          </a:p>
        </p:txBody>
      </p:sp>
      <p:sp>
        <p:nvSpPr>
          <p:cNvPr id="4107" name="TextBox 23"/>
          <p:cNvSpPr txBox="1">
            <a:spLocks noChangeArrowheads="1"/>
          </p:cNvSpPr>
          <p:nvPr/>
        </p:nvSpPr>
        <p:spPr bwMode="auto">
          <a:xfrm>
            <a:off x="2643188" y="4000500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K</a:t>
            </a:r>
            <a:endParaRPr lang="ru-RU" sz="2400" b="1"/>
          </a:p>
        </p:txBody>
      </p:sp>
      <p:sp>
        <p:nvSpPr>
          <p:cNvPr id="4108" name="TextBox 24"/>
          <p:cNvSpPr txBox="1">
            <a:spLocks noChangeArrowheads="1"/>
          </p:cNvSpPr>
          <p:nvPr/>
        </p:nvSpPr>
        <p:spPr bwMode="auto">
          <a:xfrm>
            <a:off x="2214563" y="4857750"/>
            <a:ext cx="325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F</a:t>
            </a:r>
            <a:endParaRPr lang="ru-RU" sz="2400" b="1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1500188" y="4143375"/>
            <a:ext cx="928687" cy="214313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643062" y="5143501"/>
            <a:ext cx="1071563" cy="214312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6" idx="3"/>
          </p:cNvCxnSpPr>
          <p:nvPr/>
        </p:nvCxnSpPr>
        <p:spPr>
          <a:xfrm rot="5400000">
            <a:off x="2132807" y="4275931"/>
            <a:ext cx="571500" cy="306387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1393032" y="4893469"/>
            <a:ext cx="1143000" cy="642937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3286125" y="4071938"/>
            <a:ext cx="857250" cy="285750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3464719" y="5036344"/>
            <a:ext cx="1143000" cy="357188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143500" y="1500188"/>
            <a:ext cx="3786188" cy="5262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+mn-lt"/>
              </a:rPr>
              <a:t>Дано</a:t>
            </a:r>
            <a:r>
              <a:rPr lang="ru-RU" sz="2800" dirty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800" dirty="0">
                <a:latin typeface="+mn-lt"/>
              </a:rPr>
              <a:t>прямые </a:t>
            </a:r>
            <a:r>
              <a:rPr lang="en-US" sz="2800" i="1" dirty="0">
                <a:latin typeface="+mn-lt"/>
              </a:rPr>
              <a:t>a, b </a:t>
            </a:r>
            <a:r>
              <a:rPr lang="ru-RU" sz="2800" dirty="0">
                <a:latin typeface="+mn-lt"/>
              </a:rPr>
              <a:t>и </a:t>
            </a:r>
            <a:r>
              <a:rPr lang="ru-RU" sz="2800" i="1" dirty="0">
                <a:latin typeface="+mn-lt"/>
              </a:rPr>
              <a:t>с</a:t>
            </a:r>
            <a:r>
              <a:rPr lang="ru-RU" sz="2800" dirty="0">
                <a:latin typeface="+mn-lt"/>
              </a:rPr>
              <a:t> пересекают</a:t>
            </a:r>
            <a:r>
              <a:rPr lang="en-US" sz="2800" dirty="0">
                <a:latin typeface="+mn-lt"/>
              </a:rPr>
              <a:t>  </a:t>
            </a:r>
            <a:r>
              <a:rPr lang="ru-RU" sz="2800" dirty="0">
                <a:latin typeface="+mn-lt"/>
              </a:rPr>
              <a:t>плоскость         в точках </a:t>
            </a:r>
            <a:r>
              <a:rPr lang="en-US" sz="2800" i="1" dirty="0">
                <a:latin typeface="+mn-lt"/>
              </a:rPr>
              <a:t>M, K</a:t>
            </a:r>
            <a:r>
              <a:rPr lang="ru-RU" sz="2800" i="1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 </a:t>
            </a:r>
            <a:r>
              <a:rPr lang="en-US" sz="2800" i="1" dirty="0">
                <a:latin typeface="+mn-lt"/>
              </a:rPr>
              <a:t>P</a:t>
            </a:r>
            <a:r>
              <a:rPr lang="en-US" sz="2800" dirty="0"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Лежат ли прямые </a:t>
            </a:r>
            <a:r>
              <a:rPr lang="en-US" sz="2800" i="1" dirty="0">
                <a:latin typeface="+mn-lt"/>
              </a:rPr>
              <a:t>a, b</a:t>
            </a:r>
            <a:endParaRPr lang="ru-RU" sz="2800" i="1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и </a:t>
            </a:r>
            <a:r>
              <a:rPr lang="ru-RU" sz="2800" i="1" dirty="0">
                <a:latin typeface="+mn-lt"/>
              </a:rPr>
              <a:t>с</a:t>
            </a:r>
            <a:r>
              <a:rPr lang="ru-RU" sz="2800" dirty="0">
                <a:latin typeface="+mn-lt"/>
              </a:rPr>
              <a:t>  в одной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плоскости?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143750" y="2428875"/>
          <a:ext cx="4365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2428875"/>
                        <a:ext cx="43656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Управляющая кнопка: в начало 61">
            <a:hlinkClick r:id="rId6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4117" name="TextBox 34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№5</a:t>
            </a:r>
          </a:p>
        </p:txBody>
      </p:sp>
      <p:sp>
        <p:nvSpPr>
          <p:cNvPr id="4118" name="TextBox 45"/>
          <p:cNvSpPr txBox="1">
            <a:spLocks noChangeArrowheads="1"/>
          </p:cNvSpPr>
          <p:nvPr/>
        </p:nvSpPr>
        <p:spPr bwMode="auto">
          <a:xfrm>
            <a:off x="3500438" y="2643188"/>
            <a:ext cx="3794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4119" name="TextBox 46"/>
          <p:cNvSpPr txBox="1">
            <a:spLocks noChangeArrowheads="1"/>
          </p:cNvSpPr>
          <p:nvPr/>
        </p:nvSpPr>
        <p:spPr bwMode="auto">
          <a:xfrm>
            <a:off x="4286250" y="5286375"/>
            <a:ext cx="312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4120" name="TextBox 48"/>
          <p:cNvSpPr txBox="1">
            <a:spLocks noChangeArrowheads="1"/>
          </p:cNvSpPr>
          <p:nvPr/>
        </p:nvSpPr>
        <p:spPr bwMode="auto">
          <a:xfrm>
            <a:off x="1285875" y="2428875"/>
            <a:ext cx="336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a</a:t>
            </a:r>
            <a:endParaRPr lang="ru-RU" sz="2400" b="1"/>
          </a:p>
        </p:txBody>
      </p:sp>
      <p:sp>
        <p:nvSpPr>
          <p:cNvPr id="4121" name="TextBox 49"/>
          <p:cNvSpPr txBox="1">
            <a:spLocks noChangeArrowheads="1"/>
          </p:cNvSpPr>
          <p:nvPr/>
        </p:nvSpPr>
        <p:spPr bwMode="auto">
          <a:xfrm>
            <a:off x="2714625" y="2857500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51" name="Овал 50"/>
          <p:cNvSpPr/>
          <p:nvPr/>
        </p:nvSpPr>
        <p:spPr>
          <a:xfrm flipH="1" flipV="1">
            <a:off x="2071688" y="4857750"/>
            <a:ext cx="71437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flipH="1">
            <a:off x="3214688" y="2786063"/>
            <a:ext cx="71437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/>
          <p:cNvSpPr/>
          <p:nvPr/>
        </p:nvSpPr>
        <p:spPr>
          <a:xfrm>
            <a:off x="1785938" y="2500313"/>
            <a:ext cx="3286125" cy="714375"/>
          </a:xfrm>
          <a:prstGeom prst="parallelogram">
            <a:avLst>
              <a:gd name="adj" fmla="val 143607"/>
            </a:avLst>
          </a:prstGeom>
          <a:solidFill>
            <a:srgbClr val="D99694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latin typeface="+mn-lt"/>
              </a:rPr>
              <a:t>Аксиомы стереометрии</a:t>
            </a:r>
            <a:endParaRPr lang="ru-RU" smtClean="0">
              <a:latin typeface="+mn-lt"/>
            </a:endParaRPr>
          </a:p>
        </p:txBody>
      </p:sp>
      <p:sp>
        <p:nvSpPr>
          <p:cNvPr id="4" name="Параллелограмм 3"/>
          <p:cNvSpPr/>
          <p:nvPr/>
        </p:nvSpPr>
        <p:spPr>
          <a:xfrm flipH="1">
            <a:off x="785813" y="2214563"/>
            <a:ext cx="3286125" cy="1000125"/>
          </a:xfrm>
          <a:prstGeom prst="parallelogram">
            <a:avLst>
              <a:gd name="adj" fmla="val 101640"/>
            </a:avLst>
          </a:prstGeom>
          <a:solidFill>
            <a:srgbClr val="92D050">
              <a:alpha val="6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 flipH="1">
            <a:off x="1785938" y="3214688"/>
            <a:ext cx="3357562" cy="1071562"/>
          </a:xfrm>
          <a:prstGeom prst="parallelogram">
            <a:avLst>
              <a:gd name="adj" fmla="val 101640"/>
            </a:avLst>
          </a:prstGeom>
          <a:solidFill>
            <a:srgbClr val="B3CC82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14438" y="3214688"/>
            <a:ext cx="3929062" cy="15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араллелограмм 10"/>
          <p:cNvSpPr/>
          <p:nvPr/>
        </p:nvSpPr>
        <p:spPr>
          <a:xfrm>
            <a:off x="642938" y="3214688"/>
            <a:ext cx="3429000" cy="785812"/>
          </a:xfrm>
          <a:prstGeom prst="parallelogram">
            <a:avLst>
              <a:gd name="adj" fmla="val 143607"/>
            </a:avLst>
          </a:prstGeom>
          <a:solidFill>
            <a:srgbClr val="C0504D">
              <a:alpha val="6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143000" y="3571875"/>
          <a:ext cx="3619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571875"/>
                        <a:ext cx="3619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357688" y="3786188"/>
          <a:ext cx="36195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3786188"/>
                        <a:ext cx="361950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TextBox 14"/>
          <p:cNvSpPr txBox="1">
            <a:spLocks noChangeArrowheads="1"/>
          </p:cNvSpPr>
          <p:nvPr/>
        </p:nvSpPr>
        <p:spPr bwMode="auto">
          <a:xfrm>
            <a:off x="4643438" y="3214688"/>
            <a:ext cx="312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5135" name="TextBox 15"/>
          <p:cNvSpPr txBox="1">
            <a:spLocks noChangeArrowheads="1"/>
          </p:cNvSpPr>
          <p:nvPr/>
        </p:nvSpPr>
        <p:spPr bwMode="auto">
          <a:xfrm>
            <a:off x="5143500" y="2071688"/>
            <a:ext cx="4000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C00000"/>
                </a:solidFill>
              </a:rPr>
              <a:t>Дано</a:t>
            </a:r>
            <a:r>
              <a:rPr lang="ru-RU" sz="2800">
                <a:solidFill>
                  <a:srgbClr val="C00000"/>
                </a:solidFill>
              </a:rPr>
              <a:t>: </a:t>
            </a:r>
            <a:r>
              <a:rPr lang="ru-RU" sz="2800"/>
              <a:t>прямая </a:t>
            </a:r>
            <a:r>
              <a:rPr lang="ru-RU" sz="2800" i="1"/>
              <a:t>с</a:t>
            </a:r>
            <a:r>
              <a:rPr lang="ru-RU" sz="2800"/>
              <a:t> – линия пересечения плоскостей      и     . Прямые </a:t>
            </a:r>
            <a:r>
              <a:rPr lang="en-US" sz="2800" i="1"/>
              <a:t>a</a:t>
            </a:r>
            <a:r>
              <a:rPr lang="en-US" sz="2800"/>
              <a:t> </a:t>
            </a:r>
            <a:r>
              <a:rPr lang="ru-RU" sz="2800"/>
              <a:t>и </a:t>
            </a:r>
            <a:r>
              <a:rPr lang="en-US" sz="2800" i="1"/>
              <a:t>b</a:t>
            </a:r>
            <a:r>
              <a:rPr lang="ru-RU" sz="2800"/>
              <a:t> </a:t>
            </a:r>
          </a:p>
          <a:p>
            <a:r>
              <a:rPr lang="ru-RU" sz="2800"/>
              <a:t>принадлежат плоскостям     и      соответственно.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7286625" y="3071813"/>
          <a:ext cx="28575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Формула" r:id="rId7" imgW="152280" imgH="139680" progId="Equation.3">
                  <p:embed/>
                </p:oleObj>
              </mc:Choice>
              <mc:Fallback>
                <p:oleObj name="Формула" r:id="rId7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3071813"/>
                        <a:ext cx="285750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8072438" y="3071813"/>
          <a:ext cx="2841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8" imgW="152280" imgH="203040" progId="Equation.3">
                  <p:embed/>
                </p:oleObj>
              </mc:Choice>
              <mc:Fallback>
                <p:oleObj name="Формула" r:id="rId8" imgW="152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3071813"/>
                        <a:ext cx="28416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Box 18"/>
          <p:cNvSpPr txBox="1">
            <a:spLocks noChangeArrowheads="1"/>
          </p:cNvSpPr>
          <p:nvPr/>
        </p:nvSpPr>
        <p:spPr bwMode="auto">
          <a:xfrm>
            <a:off x="1143000" y="5143500"/>
            <a:ext cx="5857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C00000"/>
                </a:solidFill>
              </a:rPr>
              <a:t>Доказать</a:t>
            </a:r>
            <a:r>
              <a:rPr lang="ru-RU" sz="2800">
                <a:solidFill>
                  <a:srgbClr val="C00000"/>
                </a:solidFill>
              </a:rPr>
              <a:t>: </a:t>
            </a:r>
            <a:r>
              <a:rPr lang="ru-RU" sz="2800"/>
              <a:t>прямые </a:t>
            </a:r>
            <a:r>
              <a:rPr lang="en-US" sz="2800" i="1"/>
              <a:t>a</a:t>
            </a:r>
            <a:r>
              <a:rPr lang="en-US" sz="2800"/>
              <a:t> </a:t>
            </a:r>
            <a:r>
              <a:rPr lang="ru-RU" sz="2800"/>
              <a:t>и </a:t>
            </a:r>
            <a:r>
              <a:rPr lang="en-US" sz="2800" i="1"/>
              <a:t>b</a:t>
            </a:r>
            <a:r>
              <a:rPr lang="ru-RU" sz="2800"/>
              <a:t> не лежат в одной плоскости.</a:t>
            </a:r>
          </a:p>
        </p:txBody>
      </p:sp>
      <p:sp>
        <p:nvSpPr>
          <p:cNvPr id="22" name="Управляющая кнопка: в начало 21">
            <a:hlinkClick r:id="rId9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5138" name="TextBox 19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№6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1643062" y="2571751"/>
            <a:ext cx="714375" cy="57150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2214562" y="3286126"/>
            <a:ext cx="714375" cy="5715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893219" y="4036219"/>
            <a:ext cx="428625" cy="357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2000250" y="3214688"/>
            <a:ext cx="1428750" cy="1071562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429000" y="3000375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786188" y="2143125"/>
            <a:ext cx="1071562" cy="7858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5" name="TextBox 40"/>
          <p:cNvSpPr txBox="1">
            <a:spLocks noChangeArrowheads="1"/>
          </p:cNvSpPr>
          <p:nvPr/>
        </p:nvSpPr>
        <p:spPr bwMode="auto">
          <a:xfrm>
            <a:off x="1357313" y="2357438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5146" name="TextBox 41"/>
          <p:cNvSpPr txBox="1">
            <a:spLocks noChangeArrowheads="1"/>
          </p:cNvSpPr>
          <p:nvPr/>
        </p:nvSpPr>
        <p:spPr bwMode="auto">
          <a:xfrm>
            <a:off x="4214813" y="2000250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а</a:t>
            </a:r>
          </a:p>
        </p:txBody>
      </p:sp>
      <p:graphicFrame>
        <p:nvGraphicFramePr>
          <p:cNvPr id="5126" name="Object 8"/>
          <p:cNvGraphicFramePr>
            <a:graphicFrameLocks noChangeAspect="1"/>
          </p:cNvGraphicFramePr>
          <p:nvPr/>
        </p:nvGraphicFramePr>
        <p:xfrm>
          <a:off x="7286625" y="4286250"/>
          <a:ext cx="28575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Формула" r:id="rId10" imgW="152280" imgH="139680" progId="Equation.3">
                  <p:embed/>
                </p:oleObj>
              </mc:Choice>
              <mc:Fallback>
                <p:oleObj name="Формула" r:id="rId10" imgW="152280" imgH="1396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4286250"/>
                        <a:ext cx="28575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9"/>
          <p:cNvGraphicFramePr>
            <a:graphicFrameLocks noChangeAspect="1"/>
          </p:cNvGraphicFramePr>
          <p:nvPr/>
        </p:nvGraphicFramePr>
        <p:xfrm>
          <a:off x="7858125" y="4286250"/>
          <a:ext cx="2841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11" imgW="152280" imgH="203040" progId="Equation.3">
                  <p:embed/>
                </p:oleObj>
              </mc:Choice>
              <mc:Fallback>
                <p:oleObj name="Формула" r:id="rId11" imgW="15228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25" y="4286250"/>
                        <a:ext cx="284163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+mn-lt"/>
              </a:rPr>
              <a:t>Параллельность прямых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071563" y="2857500"/>
            <a:ext cx="3286125" cy="857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000125" y="4071938"/>
            <a:ext cx="3429000" cy="928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00125" y="3000375"/>
            <a:ext cx="928688" cy="500063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85938" y="3429000"/>
            <a:ext cx="1000125" cy="571500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643188" y="3929063"/>
            <a:ext cx="785812" cy="428625"/>
          </a:xfrm>
          <a:prstGeom prst="line">
            <a:avLst/>
          </a:prstGeom>
          <a:ln w="381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86125" y="4286250"/>
            <a:ext cx="928688" cy="500063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7" name="TextBox 18"/>
          <p:cNvSpPr txBox="1">
            <a:spLocks noChangeArrowheads="1"/>
          </p:cNvSpPr>
          <p:nvPr/>
        </p:nvSpPr>
        <p:spPr bwMode="auto">
          <a:xfrm>
            <a:off x="1071563" y="5000625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b</a:t>
            </a:r>
            <a:endParaRPr lang="ru-RU" sz="2400" b="1"/>
          </a:p>
        </p:txBody>
      </p:sp>
      <p:sp>
        <p:nvSpPr>
          <p:cNvPr id="37898" name="TextBox 19"/>
          <p:cNvSpPr txBox="1">
            <a:spLocks noChangeArrowheads="1"/>
          </p:cNvSpPr>
          <p:nvPr/>
        </p:nvSpPr>
        <p:spPr bwMode="auto">
          <a:xfrm>
            <a:off x="1000125" y="3786188"/>
            <a:ext cx="34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37899" name="TextBox 20"/>
          <p:cNvSpPr txBox="1">
            <a:spLocks noChangeArrowheads="1"/>
          </p:cNvSpPr>
          <p:nvPr/>
        </p:nvSpPr>
        <p:spPr bwMode="auto">
          <a:xfrm>
            <a:off x="1143000" y="2571750"/>
            <a:ext cx="312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37900" name="TextBox 21"/>
          <p:cNvSpPr txBox="1">
            <a:spLocks noChangeArrowheads="1"/>
          </p:cNvSpPr>
          <p:nvPr/>
        </p:nvSpPr>
        <p:spPr bwMode="auto">
          <a:xfrm>
            <a:off x="1714500" y="3000375"/>
            <a:ext cx="36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  <p:sp>
        <p:nvSpPr>
          <p:cNvPr id="37901" name="TextBox 22"/>
          <p:cNvSpPr txBox="1">
            <a:spLocks noChangeArrowheads="1"/>
          </p:cNvSpPr>
          <p:nvPr/>
        </p:nvSpPr>
        <p:spPr bwMode="auto">
          <a:xfrm>
            <a:off x="2857500" y="3571875"/>
            <a:ext cx="34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</a:t>
            </a:r>
          </a:p>
        </p:txBody>
      </p:sp>
      <p:sp>
        <p:nvSpPr>
          <p:cNvPr id="37902" name="TextBox 23"/>
          <p:cNvSpPr txBox="1">
            <a:spLocks noChangeArrowheads="1"/>
          </p:cNvSpPr>
          <p:nvPr/>
        </p:nvSpPr>
        <p:spPr bwMode="auto">
          <a:xfrm>
            <a:off x="3214688" y="450056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</a:t>
            </a:r>
          </a:p>
        </p:txBody>
      </p:sp>
      <p:sp>
        <p:nvSpPr>
          <p:cNvPr id="37903" name="TextBox 24"/>
          <p:cNvSpPr txBox="1">
            <a:spLocks noChangeArrowheads="1"/>
          </p:cNvSpPr>
          <p:nvPr/>
        </p:nvSpPr>
        <p:spPr bwMode="auto">
          <a:xfrm>
            <a:off x="5143500" y="2214563"/>
            <a:ext cx="3733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>
                <a:solidFill>
                  <a:srgbClr val="C00000"/>
                </a:solidFill>
              </a:rPr>
              <a:t>Дано</a:t>
            </a:r>
            <a:r>
              <a:rPr lang="ru-RU" sz="3200">
                <a:solidFill>
                  <a:srgbClr val="C00000"/>
                </a:solidFill>
              </a:rPr>
              <a:t>: </a:t>
            </a:r>
            <a:r>
              <a:rPr lang="en-US" sz="3200" i="1"/>
              <a:t>a || b</a:t>
            </a:r>
          </a:p>
          <a:p>
            <a:endParaRPr lang="ru-RU" sz="3200" b="1" u="sng"/>
          </a:p>
          <a:p>
            <a:r>
              <a:rPr lang="ru-RU" sz="3200" b="1" u="sng">
                <a:solidFill>
                  <a:srgbClr val="C00000"/>
                </a:solidFill>
              </a:rPr>
              <a:t>Доказать</a:t>
            </a:r>
            <a:r>
              <a:rPr lang="ru-RU" sz="3200">
                <a:solidFill>
                  <a:srgbClr val="C00000"/>
                </a:solidFill>
              </a:rPr>
              <a:t>: </a:t>
            </a:r>
            <a:r>
              <a:rPr lang="en-US" sz="3200" i="1"/>
              <a:t>a, b</a:t>
            </a:r>
            <a:r>
              <a:rPr lang="ru-RU" sz="3200" i="1"/>
              <a:t> </a:t>
            </a:r>
            <a:r>
              <a:rPr lang="ru-RU" sz="3200"/>
              <a:t>и </a:t>
            </a:r>
            <a:r>
              <a:rPr lang="en-US" sz="3200" i="1"/>
              <a:t>c</a:t>
            </a:r>
            <a:r>
              <a:rPr lang="ru-RU" sz="3200" i="1"/>
              <a:t> </a:t>
            </a:r>
          </a:p>
          <a:p>
            <a:r>
              <a:rPr lang="ru-RU" sz="3200"/>
              <a:t>лежат в одной </a:t>
            </a:r>
          </a:p>
          <a:p>
            <a:r>
              <a:rPr lang="ru-RU" sz="3200"/>
              <a:t>плоскости</a:t>
            </a:r>
          </a:p>
        </p:txBody>
      </p: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428625" y="6072188"/>
            <a:ext cx="500063" cy="428625"/>
          </a:xfrm>
          <a:prstGeom prst="actionButtonBeginning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10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sp>
        <p:nvSpPr>
          <p:cNvPr id="37905" name="TextBox 25"/>
          <p:cNvSpPr txBox="1">
            <a:spLocks noChangeArrowheads="1"/>
          </p:cNvSpPr>
          <p:nvPr/>
        </p:nvSpPr>
        <p:spPr bwMode="auto">
          <a:xfrm>
            <a:off x="500063" y="1785938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8">
  <a:themeElements>
    <a:clrScheme name="Тема Offic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Тема28</Template>
  <TotalTime>806</TotalTime>
  <Words>1114</Words>
  <Application>Microsoft Office PowerPoint</Application>
  <PresentationFormat>Экран (4:3)</PresentationFormat>
  <Paragraphs>394</Paragraphs>
  <Slides>34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Тема28</vt:lpstr>
      <vt:lpstr>Формула</vt:lpstr>
      <vt:lpstr>Задачи и упражнения  на готовых чертежах   Параллельность прямых и плоскостей</vt:lpstr>
      <vt:lpstr>Содержание </vt:lpstr>
      <vt:lpstr>Аксиомы стереометрии</vt:lpstr>
      <vt:lpstr>Аксиомы стереометрии </vt:lpstr>
      <vt:lpstr>Аксиомы стереометрии</vt:lpstr>
      <vt:lpstr>Аксиомы стереометрии</vt:lpstr>
      <vt:lpstr>Аксиомы стереометрии</vt:lpstr>
      <vt:lpstr>Аксиомы стереометрии</vt:lpstr>
      <vt:lpstr>Параллельность прямых</vt:lpstr>
      <vt:lpstr>Параллельность прямых</vt:lpstr>
      <vt:lpstr>Параллельность прямой и плоскости</vt:lpstr>
      <vt:lpstr>Параллельность прямой и плоскости</vt:lpstr>
      <vt:lpstr>Параллельность прямой и плоскости</vt:lpstr>
      <vt:lpstr>Параллельность прямой и плоскости</vt:lpstr>
      <vt:lpstr>Параллельность прямой и плоскости</vt:lpstr>
      <vt:lpstr>Параллельность прямой и плоскости</vt:lpstr>
      <vt:lpstr>Скрещивающиеся прямые</vt:lpstr>
      <vt:lpstr>Скрещивающиеся прямые</vt:lpstr>
      <vt:lpstr>Скрещивающиеся прямые</vt:lpstr>
      <vt:lpstr>Скрещивающиеся прямые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Параллельность плоскостей</vt:lpstr>
      <vt:lpstr>Параллельность плоскостей</vt:lpstr>
      <vt:lpstr>Параллельность плоскостей</vt:lpstr>
      <vt:lpstr>Параллельность плоскостей</vt:lpstr>
      <vt:lpstr>Параллельность плоскостей</vt:lpstr>
      <vt:lpstr>Параллельность плоскостей</vt:lpstr>
      <vt:lpstr>Параллельность плоскостей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и упражнения  на готовых чертежах  10 класс</dc:title>
  <dc:creator>Customer</dc:creator>
  <cp:lastModifiedBy>User</cp:lastModifiedBy>
  <cp:revision>98</cp:revision>
  <dcterms:created xsi:type="dcterms:W3CDTF">2010-01-28T12:08:22Z</dcterms:created>
  <dcterms:modified xsi:type="dcterms:W3CDTF">2020-07-30T10:09:52Z</dcterms:modified>
</cp:coreProperties>
</file>