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4" r:id="rId4"/>
    <p:sldId id="275" r:id="rId5"/>
    <p:sldId id="276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3" r:id="rId14"/>
    <p:sldId id="272" r:id="rId15"/>
    <p:sldId id="277" r:id="rId16"/>
    <p:sldId id="278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43480"/>
    <a:srgbClr val="FCA7DE"/>
    <a:srgbClr val="FCA8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0312" autoAdjust="0"/>
  </p:normalViewPr>
  <p:slideViewPr>
    <p:cSldViewPr snapToGrid="0">
      <p:cViewPr varScale="1">
        <p:scale>
          <a:sx n="66" d="100"/>
          <a:sy n="66" d="100"/>
        </p:scale>
        <p:origin x="153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0845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6725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076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424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596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06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4219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717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036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575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509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A9D8BC-3F7A-4360-BB6D-F1FCB3470FB4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08BC49-1B67-4826-A1F3-48AF839B0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93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11366" y="0"/>
            <a:ext cx="9157648" cy="3807725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Муниципальное дошкольное образовательное учреждение</a:t>
            </a:r>
            <a:b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</a:b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 «Детский сад №2 комбинированного вида «</a:t>
            </a:r>
            <a:r>
              <a:rPr lang="ru-RU" sz="20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К</a:t>
            </a:r>
            <a:r>
              <a:rPr lang="ru-RU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апитошка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» </a:t>
            </a:r>
            <a:b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</a:b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город </a:t>
            </a:r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Ж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елезногорск Курской области  </a:t>
            </a:r>
            <a:b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</a:br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/>
            </a:r>
            <a:b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</a:b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/>
            </a:r>
            <a:b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</a:br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/>
            </a:r>
            <a:b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</a:b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/>
            </a:r>
            <a:b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</a:b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/>
            </a:r>
            <a:b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</a:br>
            <a:r>
              <a:rPr lang="ru-RU" sz="4800" b="1" dirty="0" smtClean="0">
                <a:solidFill>
                  <a:srgbClr val="543480"/>
                </a:solidFill>
                <a:latin typeface="+mn-lt"/>
              </a:rPr>
              <a:t> </a:t>
            </a:r>
            <a:r>
              <a:rPr lang="ru-RU" sz="4800" b="1" smtClean="0">
                <a:solidFill>
                  <a:srgbClr val="543480"/>
                </a:solidFill>
                <a:latin typeface="+mn-lt"/>
              </a:rPr>
              <a:t>Вовлечение </a:t>
            </a:r>
            <a:r>
              <a:rPr lang="ru-RU" sz="4800" b="1" smtClean="0">
                <a:solidFill>
                  <a:srgbClr val="543480"/>
                </a:solidFill>
                <a:latin typeface="+mn-lt"/>
              </a:rPr>
              <a:t> родителей </a:t>
            </a:r>
            <a:r>
              <a:rPr lang="ru-RU" sz="4800" b="1" dirty="0" smtClean="0">
                <a:solidFill>
                  <a:srgbClr val="543480"/>
                </a:solidFill>
                <a:latin typeface="+mn-lt"/>
              </a:rPr>
              <a:t>в образовательную деятельность</a:t>
            </a:r>
            <a:endParaRPr lang="en-US" sz="4800" b="1" dirty="0">
              <a:solidFill>
                <a:srgbClr val="543480"/>
              </a:solidFill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27343" y="5193503"/>
            <a:ext cx="3013972" cy="784215"/>
          </a:xfrm>
        </p:spPr>
        <p:txBody>
          <a:bodyPr>
            <a:normAutofit fontScale="70000" lnSpcReduction="20000"/>
          </a:bodyPr>
          <a:lstStyle/>
          <a:p>
            <a:r>
              <a:rPr lang="ru-RU" dirty="0">
                <a:solidFill>
                  <a:srgbClr val="543480"/>
                </a:solidFill>
              </a:rPr>
              <a:t>Подготовила</a:t>
            </a:r>
            <a:r>
              <a:rPr lang="ru-RU" dirty="0" smtClean="0">
                <a:solidFill>
                  <a:srgbClr val="543480"/>
                </a:solidFill>
              </a:rPr>
              <a:t>:  Симонова </a:t>
            </a:r>
            <a:r>
              <a:rPr lang="ru-RU" dirty="0">
                <a:solidFill>
                  <a:srgbClr val="543480"/>
                </a:solidFill>
              </a:rPr>
              <a:t>Л.Ю</a:t>
            </a:r>
            <a:r>
              <a:rPr lang="ru-RU" dirty="0" smtClean="0">
                <a:solidFill>
                  <a:srgbClr val="543480"/>
                </a:solidFill>
              </a:rPr>
              <a:t>.</a:t>
            </a:r>
          </a:p>
          <a:p>
            <a:r>
              <a:rPr lang="ru-RU" dirty="0" smtClean="0">
                <a:solidFill>
                  <a:srgbClr val="543480"/>
                </a:solidFill>
              </a:rPr>
              <a:t>воспитатель</a:t>
            </a:r>
            <a:endParaRPr lang="en-US" dirty="0">
              <a:solidFill>
                <a:srgbClr val="5434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77368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Мастер класс «Салфетка с </a:t>
            </a:r>
            <a:r>
              <a:rPr lang="ru-RU" dirty="0" err="1" smtClean="0"/>
              <a:t>декупажем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0840" y="4458638"/>
            <a:ext cx="2447627" cy="16573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889" y="1967508"/>
            <a:ext cx="2266950" cy="2095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21135" y="1967508"/>
            <a:ext cx="2314873" cy="2095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33304" y="1967508"/>
            <a:ext cx="2194562" cy="2095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71118" y="4424928"/>
            <a:ext cx="2430338" cy="16910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60433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Мастер класс «Веселые бусы для мамочки» посвященный 8 марта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812" y="1473410"/>
            <a:ext cx="4351338" cy="3263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0150" y="2660281"/>
            <a:ext cx="3505200" cy="2881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3014" y="4649389"/>
            <a:ext cx="2781300" cy="22086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336350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Изготовление новогодних открыток в технике </a:t>
            </a:r>
            <a:r>
              <a:rPr lang="ru-RU" dirty="0" err="1" smtClean="0"/>
              <a:t>скрапбукинг</a:t>
            </a:r>
            <a:r>
              <a:rPr lang="ru-RU" dirty="0" smtClean="0"/>
              <a:t> для поздравления Дома ветеранов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0651" y="4344376"/>
            <a:ext cx="2683949" cy="15826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3728" y="1975140"/>
            <a:ext cx="2849562" cy="20847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3813857"/>
            <a:ext cx="2730445" cy="22824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1626" y="1975140"/>
            <a:ext cx="2937850" cy="18387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695851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1227" y="500923"/>
            <a:ext cx="7886700" cy="91679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Спортивный праздник в рамках проекта « Папа, мама, я-здоровая семья»</a:t>
            </a:r>
            <a:endParaRPr lang="en-US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227" y="1694986"/>
            <a:ext cx="2765502" cy="21187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1464" y="3156550"/>
            <a:ext cx="2966226" cy="21187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7191" y="4594297"/>
            <a:ext cx="3367668" cy="21425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09035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Развлечение «Сказка к нам пришла»</a:t>
            </a:r>
            <a:endParaRPr lang="en-US" dirty="0"/>
          </a:p>
        </p:txBody>
      </p:sp>
      <p:pic>
        <p:nvPicPr>
          <p:cNvPr id="29" name="Объект 28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650" y="1690689"/>
            <a:ext cx="3708400" cy="2389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7050" y="3676652"/>
            <a:ext cx="4178300" cy="2978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733031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Информационные папки-передвижки</a:t>
            </a:r>
            <a:endParaRPr lang="en-US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576" y="1582739"/>
            <a:ext cx="2494492" cy="21875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5600" y="2676527"/>
            <a:ext cx="2997200" cy="203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6204" y="1350964"/>
            <a:ext cx="2717800" cy="21875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560225" y="4649334"/>
            <a:ext cx="2921001" cy="19669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5676901" y="4403725"/>
            <a:ext cx="2793998" cy="18970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457966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9466" y="227967"/>
            <a:ext cx="7886700" cy="91679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Результаты работы с родителями</a:t>
            </a:r>
            <a:endParaRPr lang="en-US" dirty="0"/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210899" y="3659222"/>
            <a:ext cx="8819929" cy="830263"/>
            <a:chOff x="1248" y="1336"/>
            <a:chExt cx="3726" cy="523"/>
          </a:xfrm>
        </p:grpSpPr>
        <p:sp>
          <p:nvSpPr>
            <p:cNvPr id="5" name="Line 3"/>
            <p:cNvSpPr>
              <a:spLocks noChangeShapeType="1"/>
            </p:cNvSpPr>
            <p:nvPr/>
          </p:nvSpPr>
          <p:spPr bwMode="gray">
            <a:xfrm>
              <a:off x="1440" y="17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gray">
            <a:xfrm rot="3419336">
              <a:off x="1261" y="14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7C8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7" name="Text Box 5"/>
            <p:cNvSpPr txBox="1">
              <a:spLocks noChangeArrowheads="1"/>
            </p:cNvSpPr>
            <p:nvPr/>
          </p:nvSpPr>
          <p:spPr bwMode="gray">
            <a:xfrm>
              <a:off x="1653" y="1336"/>
              <a:ext cx="3321" cy="5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ru-RU" sz="2400" dirty="0" smtClean="0">
                  <a:solidFill>
                    <a:srgbClr val="000000"/>
                  </a:solidFill>
                </a:rPr>
                <a:t>Увеличение родителей-участников совместных мероприятий</a:t>
              </a:r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8" name="Text Box 6"/>
            <p:cNvSpPr txBox="1">
              <a:spLocks noChangeArrowheads="1"/>
            </p:cNvSpPr>
            <p:nvPr/>
          </p:nvSpPr>
          <p:spPr bwMode="gray">
            <a:xfrm>
              <a:off x="1296" y="145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4</a:t>
              </a:r>
            </a:p>
          </p:txBody>
        </p:sp>
      </p:grpSp>
      <p:grpSp>
        <p:nvGrpSpPr>
          <p:cNvPr id="9" name="Group 7"/>
          <p:cNvGrpSpPr>
            <a:grpSpLocks/>
          </p:cNvGrpSpPr>
          <p:nvPr/>
        </p:nvGrpSpPr>
        <p:grpSpPr bwMode="auto">
          <a:xfrm>
            <a:off x="299465" y="883122"/>
            <a:ext cx="11240893" cy="923926"/>
            <a:chOff x="1248" y="1837"/>
            <a:chExt cx="4577" cy="582"/>
          </a:xfrm>
        </p:grpSpPr>
        <p:sp>
          <p:nvSpPr>
            <p:cNvPr id="10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12" name="Text Box 10"/>
            <p:cNvSpPr txBox="1">
              <a:spLocks noChangeArrowheads="1"/>
            </p:cNvSpPr>
            <p:nvPr/>
          </p:nvSpPr>
          <p:spPr bwMode="gray">
            <a:xfrm>
              <a:off x="1650" y="1837"/>
              <a:ext cx="4175" cy="5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dirty="0" smtClean="0">
                  <a:solidFill>
                    <a:srgbClr val="000000"/>
                  </a:solidFill>
                </a:rPr>
                <a:t>Появление интереса родителей к работе ДОУ,</a:t>
              </a:r>
            </a:p>
            <a:p>
              <a:pPr algn="l"/>
              <a:r>
                <a:rPr lang="ru-RU" dirty="0" smtClean="0">
                  <a:solidFill>
                    <a:srgbClr val="000000"/>
                  </a:solidFill>
                </a:rPr>
                <a:t>к воспитанию детей, улучшению детско-родительских отношений</a:t>
              </a:r>
            </a:p>
            <a:p>
              <a:pPr algn="l"/>
              <a:r>
                <a:rPr lang="ru-RU" dirty="0" smtClean="0">
                  <a:solidFill>
                    <a:srgbClr val="000000"/>
                  </a:solidFill>
                </a:rPr>
                <a:t> с помощью продуктивной деятельности.</a:t>
              </a:r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13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1</a:t>
              </a:r>
            </a:p>
          </p:txBody>
        </p:sp>
      </p:grpSp>
      <p:grpSp>
        <p:nvGrpSpPr>
          <p:cNvPr id="14" name="Group 12"/>
          <p:cNvGrpSpPr>
            <a:grpSpLocks/>
          </p:cNvGrpSpPr>
          <p:nvPr/>
        </p:nvGrpSpPr>
        <p:grpSpPr bwMode="auto">
          <a:xfrm>
            <a:off x="210900" y="2176862"/>
            <a:ext cx="9869141" cy="555625"/>
            <a:chOff x="1248" y="2640"/>
            <a:chExt cx="4313" cy="350"/>
          </a:xfrm>
        </p:grpSpPr>
        <p:sp>
          <p:nvSpPr>
            <p:cNvPr id="15" name="Line 13"/>
            <p:cNvSpPr>
              <a:spLocks noChangeShapeType="1"/>
            </p:cNvSpPr>
            <p:nvPr/>
          </p:nvSpPr>
          <p:spPr bwMode="gray">
            <a:xfrm>
              <a:off x="1440" y="29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gray">
            <a:xfrm rot="3419336">
              <a:off x="1261" y="26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17" name="Text Box 15"/>
            <p:cNvSpPr txBox="1">
              <a:spLocks noChangeArrowheads="1"/>
            </p:cNvSpPr>
            <p:nvPr/>
          </p:nvSpPr>
          <p:spPr bwMode="gray">
            <a:xfrm>
              <a:off x="1685" y="2693"/>
              <a:ext cx="387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400" dirty="0" smtClean="0">
                  <a:solidFill>
                    <a:srgbClr val="000000"/>
                  </a:solidFill>
                </a:rPr>
                <a:t>Сохранение семейных ценностей и традиций</a:t>
              </a:r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18" name="Text Box 16"/>
            <p:cNvSpPr txBox="1">
              <a:spLocks noChangeArrowheads="1"/>
            </p:cNvSpPr>
            <p:nvPr/>
          </p:nvSpPr>
          <p:spPr bwMode="gray">
            <a:xfrm>
              <a:off x="1296" y="265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FFFFFF"/>
                  </a:solidFill>
                </a:rPr>
                <a:t>2</a:t>
              </a:r>
            </a:p>
          </p:txBody>
        </p:sp>
      </p:grpSp>
      <p:grpSp>
        <p:nvGrpSpPr>
          <p:cNvPr id="19" name="Group 17"/>
          <p:cNvGrpSpPr>
            <a:grpSpLocks/>
          </p:cNvGrpSpPr>
          <p:nvPr/>
        </p:nvGrpSpPr>
        <p:grpSpPr bwMode="auto">
          <a:xfrm>
            <a:off x="210900" y="2753713"/>
            <a:ext cx="8636650" cy="830263"/>
            <a:chOff x="1248" y="3091"/>
            <a:chExt cx="3481" cy="523"/>
          </a:xfrm>
        </p:grpSpPr>
        <p:sp>
          <p:nvSpPr>
            <p:cNvPr id="20" name="Line 18"/>
            <p:cNvSpPr>
              <a:spLocks noChangeShapeType="1"/>
            </p:cNvSpPr>
            <p:nvPr/>
          </p:nvSpPr>
          <p:spPr bwMode="gray">
            <a:xfrm>
              <a:off x="1441" y="3579"/>
              <a:ext cx="3023" cy="1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Rectangle 19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9933"/>
                </a:gs>
                <a:gs pos="100000">
                  <a:srgbClr val="FF99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33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22" name="Text Box 20"/>
            <p:cNvSpPr txBox="1">
              <a:spLocks noChangeArrowheads="1"/>
            </p:cNvSpPr>
            <p:nvPr/>
          </p:nvSpPr>
          <p:spPr bwMode="gray">
            <a:xfrm>
              <a:off x="1619" y="3091"/>
              <a:ext cx="3110" cy="5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ru-RU" sz="2400" dirty="0" smtClean="0">
                  <a:solidFill>
                    <a:srgbClr val="000000"/>
                  </a:solidFill>
                </a:rPr>
                <a:t>Возрастание интереса к мероприятиям проводимых в ДОУ</a:t>
              </a:r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23" name="Text Box 21"/>
            <p:cNvSpPr txBox="1">
              <a:spLocks noChangeArrowheads="1"/>
            </p:cNvSpPr>
            <p:nvPr/>
          </p:nvSpPr>
          <p:spPr bwMode="gray">
            <a:xfrm>
              <a:off x="1296" y="324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3</a:t>
              </a:r>
            </a:p>
          </p:txBody>
        </p:sp>
      </p:grpSp>
      <p:grpSp>
        <p:nvGrpSpPr>
          <p:cNvPr id="24" name="Group 22"/>
          <p:cNvGrpSpPr>
            <a:grpSpLocks/>
          </p:cNvGrpSpPr>
          <p:nvPr/>
        </p:nvGrpSpPr>
        <p:grpSpPr bwMode="auto">
          <a:xfrm>
            <a:off x="1042750" y="4399991"/>
            <a:ext cx="6619880" cy="830263"/>
            <a:chOff x="1248" y="3085"/>
            <a:chExt cx="4170" cy="523"/>
          </a:xfrm>
        </p:grpSpPr>
        <p:sp>
          <p:nvSpPr>
            <p:cNvPr id="25" name="Line 23"/>
            <p:cNvSpPr>
              <a:spLocks noChangeShapeType="1"/>
            </p:cNvSpPr>
            <p:nvPr/>
          </p:nvSpPr>
          <p:spPr bwMode="gray">
            <a:xfrm>
              <a:off x="1440" y="35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" name="Rectangle 24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0099"/>
                </a:gs>
                <a:gs pos="100000">
                  <a:srgbClr val="9900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99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" name="Text Box 25"/>
            <p:cNvSpPr txBox="1">
              <a:spLocks noChangeArrowheads="1"/>
            </p:cNvSpPr>
            <p:nvPr/>
          </p:nvSpPr>
          <p:spPr bwMode="gray">
            <a:xfrm>
              <a:off x="1632" y="3085"/>
              <a:ext cx="3786" cy="5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400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Рост удовлетворенности родителей работой </a:t>
              </a:r>
            </a:p>
            <a:p>
              <a:pPr algn="l"/>
              <a:r>
                <a:rPr lang="ru-RU" sz="2400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педагога и ДОУ в целом</a:t>
              </a:r>
              <a:endPara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" name="Text Box 26"/>
            <p:cNvSpPr txBox="1">
              <a:spLocks noChangeArrowheads="1"/>
            </p:cNvSpPr>
            <p:nvPr/>
          </p:nvSpPr>
          <p:spPr bwMode="gray">
            <a:xfrm>
              <a:off x="1296" y="3244"/>
              <a:ext cx="213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400912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9466" y="227967"/>
            <a:ext cx="7886700" cy="91679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Задачи взаимодействия с родителями:</a:t>
            </a:r>
            <a:endParaRPr lang="en-US" dirty="0"/>
          </a:p>
        </p:txBody>
      </p:sp>
      <p:grpSp>
        <p:nvGrpSpPr>
          <p:cNvPr id="9" name="Group 7"/>
          <p:cNvGrpSpPr>
            <a:grpSpLocks/>
          </p:cNvGrpSpPr>
          <p:nvPr/>
        </p:nvGrpSpPr>
        <p:grpSpPr bwMode="auto">
          <a:xfrm>
            <a:off x="525163" y="1613662"/>
            <a:ext cx="7936078" cy="708025"/>
            <a:chOff x="1248" y="1954"/>
            <a:chExt cx="3236" cy="446"/>
          </a:xfrm>
        </p:grpSpPr>
        <p:sp>
          <p:nvSpPr>
            <p:cNvPr id="10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12" name="Text Box 10"/>
            <p:cNvSpPr txBox="1">
              <a:spLocks noChangeArrowheads="1"/>
            </p:cNvSpPr>
            <p:nvPr/>
          </p:nvSpPr>
          <p:spPr bwMode="gray">
            <a:xfrm>
              <a:off x="1629" y="1954"/>
              <a:ext cx="2855" cy="4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ru-RU" sz="2000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Установление доверительных, партнерских отношений с родителями;</a:t>
              </a:r>
              <a:endPara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1</a:t>
              </a:r>
            </a:p>
          </p:txBody>
        </p:sp>
      </p:grpSp>
      <p:grpSp>
        <p:nvGrpSpPr>
          <p:cNvPr id="14" name="Group 12"/>
          <p:cNvGrpSpPr>
            <a:grpSpLocks/>
          </p:cNvGrpSpPr>
          <p:nvPr/>
        </p:nvGrpSpPr>
        <p:grpSpPr bwMode="auto">
          <a:xfrm>
            <a:off x="595268" y="2572516"/>
            <a:ext cx="7815332" cy="563563"/>
            <a:chOff x="1248" y="2640"/>
            <a:chExt cx="3216" cy="355"/>
          </a:xfrm>
        </p:grpSpPr>
        <p:sp>
          <p:nvSpPr>
            <p:cNvPr id="15" name="Line 13"/>
            <p:cNvSpPr>
              <a:spLocks noChangeShapeType="1"/>
            </p:cNvSpPr>
            <p:nvPr/>
          </p:nvSpPr>
          <p:spPr bwMode="gray">
            <a:xfrm>
              <a:off x="1440" y="29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gray">
            <a:xfrm rot="3419336">
              <a:off x="1261" y="26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17" name="Text Box 15"/>
            <p:cNvSpPr txBox="1">
              <a:spLocks noChangeArrowheads="1"/>
            </p:cNvSpPr>
            <p:nvPr/>
          </p:nvSpPr>
          <p:spPr bwMode="gray">
            <a:xfrm>
              <a:off x="1632" y="2743"/>
              <a:ext cx="2803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ru-RU" sz="2000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Вовлечение семьи в единое образовательное пространство;</a:t>
              </a:r>
              <a:endPara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" name="Text Box 16"/>
            <p:cNvSpPr txBox="1">
              <a:spLocks noChangeArrowheads="1"/>
            </p:cNvSpPr>
            <p:nvPr/>
          </p:nvSpPr>
          <p:spPr bwMode="gray">
            <a:xfrm>
              <a:off x="1296" y="265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2</a:t>
              </a:r>
            </a:p>
          </p:txBody>
        </p:sp>
      </p:grpSp>
      <p:grpSp>
        <p:nvGrpSpPr>
          <p:cNvPr id="19" name="Group 17"/>
          <p:cNvGrpSpPr>
            <a:grpSpLocks/>
          </p:cNvGrpSpPr>
          <p:nvPr/>
        </p:nvGrpSpPr>
        <p:grpSpPr bwMode="auto">
          <a:xfrm>
            <a:off x="477672" y="3301178"/>
            <a:ext cx="8208296" cy="769938"/>
            <a:chOff x="1248" y="3161"/>
            <a:chExt cx="3334" cy="485"/>
          </a:xfrm>
        </p:grpSpPr>
        <p:sp>
          <p:nvSpPr>
            <p:cNvPr id="20" name="Line 18"/>
            <p:cNvSpPr>
              <a:spLocks noChangeShapeType="1"/>
            </p:cNvSpPr>
            <p:nvPr/>
          </p:nvSpPr>
          <p:spPr bwMode="gray">
            <a:xfrm>
              <a:off x="1441" y="3579"/>
              <a:ext cx="3023" cy="1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Rectangle 19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9933"/>
                </a:gs>
                <a:gs pos="100000">
                  <a:srgbClr val="FF99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33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22" name="Text Box 20"/>
            <p:cNvSpPr txBox="1">
              <a:spLocks noChangeArrowheads="1"/>
            </p:cNvSpPr>
            <p:nvPr/>
          </p:nvSpPr>
          <p:spPr bwMode="gray">
            <a:xfrm>
              <a:off x="1675" y="3161"/>
              <a:ext cx="2907" cy="4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ru-RU" sz="2000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Создание условий для благоприятного климата взаимодействия с родителями</a:t>
              </a:r>
              <a:r>
                <a:rPr lang="ru-RU" sz="24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endPara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" name="Text Box 21"/>
            <p:cNvSpPr txBox="1">
              <a:spLocks noChangeArrowheads="1"/>
            </p:cNvSpPr>
            <p:nvPr/>
          </p:nvSpPr>
          <p:spPr bwMode="gray">
            <a:xfrm>
              <a:off x="1296" y="324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795765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91313"/>
            <a:ext cx="7886700" cy="916796"/>
          </a:xfrm>
        </p:spPr>
        <p:txBody>
          <a:bodyPr/>
          <a:lstStyle/>
          <a:p>
            <a:r>
              <a:rPr lang="ru-RU" dirty="0" smtClean="0"/>
              <a:t>Организация взаимодействия:</a:t>
            </a:r>
            <a:endParaRPr lang="en-US" dirty="0"/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1907874" y="4153617"/>
            <a:ext cx="6927310" cy="708025"/>
            <a:chOff x="1248" y="1375"/>
            <a:chExt cx="3412" cy="446"/>
          </a:xfrm>
        </p:grpSpPr>
        <p:sp>
          <p:nvSpPr>
            <p:cNvPr id="5" name="Line 3"/>
            <p:cNvSpPr>
              <a:spLocks noChangeShapeType="1"/>
            </p:cNvSpPr>
            <p:nvPr/>
          </p:nvSpPr>
          <p:spPr bwMode="gray">
            <a:xfrm>
              <a:off x="1440" y="17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gray">
            <a:xfrm rot="3419336">
              <a:off x="1261" y="14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7C8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7" name="Text Box 5"/>
            <p:cNvSpPr txBox="1">
              <a:spLocks noChangeArrowheads="1"/>
            </p:cNvSpPr>
            <p:nvPr/>
          </p:nvSpPr>
          <p:spPr bwMode="gray">
            <a:xfrm>
              <a:off x="1660" y="1375"/>
              <a:ext cx="3000" cy="4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000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Обучающие: научить руководить детской </a:t>
              </a:r>
            </a:p>
            <a:p>
              <a:pPr algn="l"/>
              <a:r>
                <a:rPr lang="ru-RU" sz="2000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деятельностью, организовать домашнее пространство</a:t>
              </a:r>
              <a:endPara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Text Box 6"/>
            <p:cNvSpPr txBox="1">
              <a:spLocks noChangeArrowheads="1"/>
            </p:cNvSpPr>
            <p:nvPr/>
          </p:nvSpPr>
          <p:spPr bwMode="gray">
            <a:xfrm>
              <a:off x="1296" y="1454"/>
              <a:ext cx="11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 sz="2400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9" name="Group 7"/>
          <p:cNvGrpSpPr>
            <a:grpSpLocks/>
          </p:cNvGrpSpPr>
          <p:nvPr/>
        </p:nvGrpSpPr>
        <p:grpSpPr bwMode="auto">
          <a:xfrm>
            <a:off x="309488" y="1594613"/>
            <a:ext cx="8325492" cy="708025"/>
            <a:chOff x="1248" y="1942"/>
            <a:chExt cx="3285" cy="446"/>
          </a:xfrm>
        </p:grpSpPr>
        <p:sp>
          <p:nvSpPr>
            <p:cNvPr id="10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12" name="Text Box 10"/>
            <p:cNvSpPr txBox="1">
              <a:spLocks noChangeArrowheads="1"/>
            </p:cNvSpPr>
            <p:nvPr/>
          </p:nvSpPr>
          <p:spPr bwMode="gray">
            <a:xfrm>
              <a:off x="1592" y="1942"/>
              <a:ext cx="2941" cy="4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000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Изучение воспитанников и установление контактов</a:t>
              </a:r>
            </a:p>
            <a:p>
              <a:pPr algn="l"/>
              <a:r>
                <a:rPr lang="ru-RU" sz="2000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с целью согласования воспитательного взаимодействия с детьми;</a:t>
              </a:r>
              <a:endPara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1</a:t>
              </a:r>
            </a:p>
          </p:txBody>
        </p:sp>
      </p:grpSp>
      <p:grpSp>
        <p:nvGrpSpPr>
          <p:cNvPr id="14" name="Group 12"/>
          <p:cNvGrpSpPr>
            <a:grpSpLocks/>
          </p:cNvGrpSpPr>
          <p:nvPr/>
        </p:nvGrpSpPr>
        <p:grpSpPr bwMode="auto">
          <a:xfrm>
            <a:off x="245990" y="2455037"/>
            <a:ext cx="8214114" cy="708025"/>
            <a:chOff x="1248" y="2566"/>
            <a:chExt cx="3216" cy="446"/>
          </a:xfrm>
        </p:grpSpPr>
        <p:sp>
          <p:nvSpPr>
            <p:cNvPr id="15" name="Line 13"/>
            <p:cNvSpPr>
              <a:spLocks noChangeShapeType="1"/>
            </p:cNvSpPr>
            <p:nvPr/>
          </p:nvSpPr>
          <p:spPr bwMode="gray">
            <a:xfrm>
              <a:off x="1440" y="29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gray">
            <a:xfrm rot="3419336">
              <a:off x="1261" y="26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17" name="Text Box 15"/>
            <p:cNvSpPr txBox="1">
              <a:spLocks noChangeArrowheads="1"/>
            </p:cNvSpPr>
            <p:nvPr/>
          </p:nvSpPr>
          <p:spPr bwMode="gray">
            <a:xfrm>
              <a:off x="1673" y="2566"/>
              <a:ext cx="2677" cy="4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000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Психолого-педагогическое просвещение родителей с целью </a:t>
              </a:r>
            </a:p>
            <a:p>
              <a:pPr algn="l"/>
              <a:r>
                <a:rPr lang="ru-RU" sz="2000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повышения педагогического образования:</a:t>
              </a:r>
              <a:endPara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" name="Text Box 16"/>
            <p:cNvSpPr txBox="1">
              <a:spLocks noChangeArrowheads="1"/>
            </p:cNvSpPr>
            <p:nvPr/>
          </p:nvSpPr>
          <p:spPr bwMode="gray">
            <a:xfrm>
              <a:off x="1296" y="265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2</a:t>
              </a:r>
            </a:p>
          </p:txBody>
        </p:sp>
      </p:grpSp>
      <p:grpSp>
        <p:nvGrpSpPr>
          <p:cNvPr id="19" name="Group 17"/>
          <p:cNvGrpSpPr>
            <a:grpSpLocks/>
          </p:cNvGrpSpPr>
          <p:nvPr/>
        </p:nvGrpSpPr>
        <p:grpSpPr bwMode="auto">
          <a:xfrm>
            <a:off x="1996440" y="3323400"/>
            <a:ext cx="6417240" cy="708025"/>
            <a:chOff x="1248" y="3175"/>
            <a:chExt cx="3216" cy="446"/>
          </a:xfrm>
        </p:grpSpPr>
        <p:sp>
          <p:nvSpPr>
            <p:cNvPr id="20" name="Line 18"/>
            <p:cNvSpPr>
              <a:spLocks noChangeShapeType="1"/>
            </p:cNvSpPr>
            <p:nvPr/>
          </p:nvSpPr>
          <p:spPr bwMode="gray">
            <a:xfrm>
              <a:off x="1441" y="3579"/>
              <a:ext cx="3023" cy="1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Rectangle 19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9933"/>
                </a:gs>
                <a:gs pos="100000">
                  <a:srgbClr val="FF99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33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22" name="Text Box 20"/>
            <p:cNvSpPr txBox="1">
              <a:spLocks noChangeArrowheads="1"/>
            </p:cNvSpPr>
            <p:nvPr/>
          </p:nvSpPr>
          <p:spPr bwMode="gray">
            <a:xfrm>
              <a:off x="1736" y="3175"/>
              <a:ext cx="2411" cy="4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000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Информирование: познакомить родителей</a:t>
              </a:r>
            </a:p>
            <a:p>
              <a:pPr algn="l"/>
              <a:r>
                <a:rPr lang="ru-RU" sz="2000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с режимом дня и т.д.;</a:t>
              </a:r>
              <a:endPara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" name="Text Box 21"/>
            <p:cNvSpPr txBox="1">
              <a:spLocks noChangeArrowheads="1"/>
            </p:cNvSpPr>
            <p:nvPr/>
          </p:nvSpPr>
          <p:spPr bwMode="gray">
            <a:xfrm>
              <a:off x="1296" y="3244"/>
              <a:ext cx="11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 sz="2400" b="1" dirty="0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650493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9466" y="227967"/>
            <a:ext cx="7886700" cy="916796"/>
          </a:xfrm>
        </p:spPr>
        <p:txBody>
          <a:bodyPr/>
          <a:lstStyle/>
          <a:p>
            <a:r>
              <a:rPr lang="ru-RU" dirty="0" smtClean="0"/>
              <a:t>Формы работы с родителями</a:t>
            </a:r>
            <a:endParaRPr lang="en-US" dirty="0"/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210900" y="3824321"/>
            <a:ext cx="7080256" cy="612775"/>
            <a:chOff x="1248" y="1440"/>
            <a:chExt cx="4460" cy="386"/>
          </a:xfrm>
        </p:grpSpPr>
        <p:sp>
          <p:nvSpPr>
            <p:cNvPr id="5" name="Line 3"/>
            <p:cNvSpPr>
              <a:spLocks noChangeShapeType="1"/>
            </p:cNvSpPr>
            <p:nvPr/>
          </p:nvSpPr>
          <p:spPr bwMode="gray">
            <a:xfrm>
              <a:off x="1440" y="17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gray">
            <a:xfrm rot="3419336">
              <a:off x="1261" y="14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7C8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7" name="Text Box 5"/>
            <p:cNvSpPr txBox="1">
              <a:spLocks noChangeArrowheads="1"/>
            </p:cNvSpPr>
            <p:nvPr/>
          </p:nvSpPr>
          <p:spPr bwMode="gray">
            <a:xfrm>
              <a:off x="1701" y="1535"/>
              <a:ext cx="4007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400" dirty="0" smtClean="0">
                  <a:solidFill>
                    <a:srgbClr val="000000"/>
                  </a:solidFill>
                </a:rPr>
                <a:t>Праздник, досуги, развлечения, мастер-классы</a:t>
              </a:r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8" name="Text Box 6"/>
            <p:cNvSpPr txBox="1">
              <a:spLocks noChangeArrowheads="1"/>
            </p:cNvSpPr>
            <p:nvPr/>
          </p:nvSpPr>
          <p:spPr bwMode="gray">
            <a:xfrm>
              <a:off x="1296" y="145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4</a:t>
              </a:r>
            </a:p>
          </p:txBody>
        </p:sp>
      </p:grpSp>
      <p:grpSp>
        <p:nvGrpSpPr>
          <p:cNvPr id="9" name="Group 7"/>
          <p:cNvGrpSpPr>
            <a:grpSpLocks/>
          </p:cNvGrpSpPr>
          <p:nvPr/>
        </p:nvGrpSpPr>
        <p:grpSpPr bwMode="auto">
          <a:xfrm>
            <a:off x="299466" y="1189509"/>
            <a:ext cx="5105400" cy="598488"/>
            <a:chOff x="1248" y="2030"/>
            <a:chExt cx="3216" cy="377"/>
          </a:xfrm>
        </p:grpSpPr>
        <p:sp>
          <p:nvSpPr>
            <p:cNvPr id="10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12" name="Text Box 10"/>
            <p:cNvSpPr txBox="1">
              <a:spLocks noChangeArrowheads="1"/>
            </p:cNvSpPr>
            <p:nvPr/>
          </p:nvSpPr>
          <p:spPr bwMode="gray">
            <a:xfrm>
              <a:off x="1680" y="2116"/>
              <a:ext cx="2079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400" dirty="0" smtClean="0">
                  <a:solidFill>
                    <a:srgbClr val="000000"/>
                  </a:solidFill>
                </a:rPr>
                <a:t>Родительские собрания</a:t>
              </a:r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13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1</a:t>
              </a:r>
            </a:p>
          </p:txBody>
        </p:sp>
      </p:grpSp>
      <p:grpSp>
        <p:nvGrpSpPr>
          <p:cNvPr id="14" name="Group 12"/>
          <p:cNvGrpSpPr>
            <a:grpSpLocks/>
          </p:cNvGrpSpPr>
          <p:nvPr/>
        </p:nvGrpSpPr>
        <p:grpSpPr bwMode="auto">
          <a:xfrm>
            <a:off x="210900" y="2176862"/>
            <a:ext cx="5105400" cy="555625"/>
            <a:chOff x="1248" y="2640"/>
            <a:chExt cx="3216" cy="350"/>
          </a:xfrm>
        </p:grpSpPr>
        <p:sp>
          <p:nvSpPr>
            <p:cNvPr id="15" name="Line 13"/>
            <p:cNvSpPr>
              <a:spLocks noChangeShapeType="1"/>
            </p:cNvSpPr>
            <p:nvPr/>
          </p:nvSpPr>
          <p:spPr bwMode="gray">
            <a:xfrm>
              <a:off x="1440" y="29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gray">
            <a:xfrm rot="3419336">
              <a:off x="1261" y="26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17" name="Text Box 15"/>
            <p:cNvSpPr txBox="1">
              <a:spLocks noChangeArrowheads="1"/>
            </p:cNvSpPr>
            <p:nvPr/>
          </p:nvSpPr>
          <p:spPr bwMode="gray">
            <a:xfrm>
              <a:off x="1772" y="2690"/>
              <a:ext cx="1630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400" dirty="0" smtClean="0">
                  <a:solidFill>
                    <a:srgbClr val="000000"/>
                  </a:solidFill>
                </a:rPr>
                <a:t>консультирование</a:t>
              </a:r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18" name="Text Box 16"/>
            <p:cNvSpPr txBox="1">
              <a:spLocks noChangeArrowheads="1"/>
            </p:cNvSpPr>
            <p:nvPr/>
          </p:nvSpPr>
          <p:spPr bwMode="gray">
            <a:xfrm>
              <a:off x="1296" y="265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FFFFFF"/>
                  </a:solidFill>
                </a:rPr>
                <a:t>2</a:t>
              </a:r>
            </a:p>
          </p:txBody>
        </p:sp>
      </p:grpSp>
      <p:grpSp>
        <p:nvGrpSpPr>
          <p:cNvPr id="19" name="Group 17"/>
          <p:cNvGrpSpPr>
            <a:grpSpLocks/>
          </p:cNvGrpSpPr>
          <p:nvPr/>
        </p:nvGrpSpPr>
        <p:grpSpPr bwMode="auto">
          <a:xfrm>
            <a:off x="210900" y="2974373"/>
            <a:ext cx="5105400" cy="584200"/>
            <a:chOff x="1248" y="3230"/>
            <a:chExt cx="3216" cy="368"/>
          </a:xfrm>
        </p:grpSpPr>
        <p:sp>
          <p:nvSpPr>
            <p:cNvPr id="20" name="Line 18"/>
            <p:cNvSpPr>
              <a:spLocks noChangeShapeType="1"/>
            </p:cNvSpPr>
            <p:nvPr/>
          </p:nvSpPr>
          <p:spPr bwMode="gray">
            <a:xfrm>
              <a:off x="1441" y="3579"/>
              <a:ext cx="3023" cy="1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Rectangle 19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9933"/>
                </a:gs>
                <a:gs pos="100000">
                  <a:srgbClr val="FF99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33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22" name="Text Box 20"/>
            <p:cNvSpPr txBox="1">
              <a:spLocks noChangeArrowheads="1"/>
            </p:cNvSpPr>
            <p:nvPr/>
          </p:nvSpPr>
          <p:spPr bwMode="gray">
            <a:xfrm>
              <a:off x="1736" y="3307"/>
              <a:ext cx="1372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400" dirty="0" smtClean="0">
                  <a:solidFill>
                    <a:srgbClr val="000000"/>
                  </a:solidFill>
                </a:rPr>
                <a:t>анкетирование</a:t>
              </a:r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23" name="Text Box 21"/>
            <p:cNvSpPr txBox="1">
              <a:spLocks noChangeArrowheads="1"/>
            </p:cNvSpPr>
            <p:nvPr/>
          </p:nvSpPr>
          <p:spPr bwMode="gray">
            <a:xfrm>
              <a:off x="1296" y="324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3</a:t>
              </a:r>
            </a:p>
          </p:txBody>
        </p:sp>
      </p:grpSp>
      <p:grpSp>
        <p:nvGrpSpPr>
          <p:cNvPr id="24" name="Group 22"/>
          <p:cNvGrpSpPr>
            <a:grpSpLocks/>
          </p:cNvGrpSpPr>
          <p:nvPr/>
        </p:nvGrpSpPr>
        <p:grpSpPr bwMode="auto">
          <a:xfrm>
            <a:off x="1194582" y="4615581"/>
            <a:ext cx="5387977" cy="595313"/>
            <a:chOff x="1248" y="3230"/>
            <a:chExt cx="3394" cy="375"/>
          </a:xfrm>
        </p:grpSpPr>
        <p:sp>
          <p:nvSpPr>
            <p:cNvPr id="25" name="Line 23"/>
            <p:cNvSpPr>
              <a:spLocks noChangeShapeType="1"/>
            </p:cNvSpPr>
            <p:nvPr/>
          </p:nvSpPr>
          <p:spPr bwMode="gray">
            <a:xfrm>
              <a:off x="1440" y="35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" name="Rectangle 24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0099"/>
                </a:gs>
                <a:gs pos="100000">
                  <a:srgbClr val="9900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99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" name="Text Box 25"/>
            <p:cNvSpPr txBox="1">
              <a:spLocks noChangeArrowheads="1"/>
            </p:cNvSpPr>
            <p:nvPr/>
          </p:nvSpPr>
          <p:spPr bwMode="gray">
            <a:xfrm>
              <a:off x="1684" y="3314"/>
              <a:ext cx="2958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400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Родительские уголки, </a:t>
              </a:r>
              <a:r>
                <a:rPr lang="ru-RU" sz="2400" dirty="0" err="1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инфостенды</a:t>
              </a:r>
              <a:endPara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" name="Text Box 26"/>
            <p:cNvSpPr txBox="1">
              <a:spLocks noChangeArrowheads="1"/>
            </p:cNvSpPr>
            <p:nvPr/>
          </p:nvSpPr>
          <p:spPr bwMode="gray">
            <a:xfrm>
              <a:off x="1296" y="3244"/>
              <a:ext cx="213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</a:t>
              </a:r>
            </a:p>
          </p:txBody>
        </p:sp>
      </p:grpSp>
      <p:grpSp>
        <p:nvGrpSpPr>
          <p:cNvPr id="29" name="Group 22"/>
          <p:cNvGrpSpPr>
            <a:grpSpLocks/>
          </p:cNvGrpSpPr>
          <p:nvPr/>
        </p:nvGrpSpPr>
        <p:grpSpPr bwMode="auto">
          <a:xfrm>
            <a:off x="1965316" y="5552160"/>
            <a:ext cx="7642918" cy="588963"/>
            <a:chOff x="1248" y="3230"/>
            <a:chExt cx="3923" cy="371"/>
          </a:xfrm>
        </p:grpSpPr>
        <p:sp>
          <p:nvSpPr>
            <p:cNvPr id="30" name="Line 23"/>
            <p:cNvSpPr>
              <a:spLocks noChangeShapeType="1"/>
            </p:cNvSpPr>
            <p:nvPr/>
          </p:nvSpPr>
          <p:spPr bwMode="gray">
            <a:xfrm>
              <a:off x="1440" y="35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" name="Rectangle 24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0099"/>
                </a:gs>
                <a:gs pos="100000">
                  <a:srgbClr val="9900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99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2" name="Text Box 25"/>
            <p:cNvSpPr txBox="1">
              <a:spLocks noChangeArrowheads="1"/>
            </p:cNvSpPr>
            <p:nvPr/>
          </p:nvSpPr>
          <p:spPr bwMode="gray">
            <a:xfrm>
              <a:off x="1658" y="3310"/>
              <a:ext cx="3513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400" dirty="0" smtClean="0">
                  <a:solidFill>
                    <a:srgbClr val="000000"/>
                  </a:solidFill>
                </a:rPr>
                <a:t>Участие в создании развивающей среды.</a:t>
              </a:r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33" name="Text Box 26"/>
            <p:cNvSpPr txBox="1">
              <a:spLocks noChangeArrowheads="1"/>
            </p:cNvSpPr>
            <p:nvPr/>
          </p:nvSpPr>
          <p:spPr bwMode="gray">
            <a:xfrm>
              <a:off x="1296" y="32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b="1" dirty="0">
                  <a:solidFill>
                    <a:srgbClr val="FFFFFF"/>
                  </a:solidFill>
                </a:rPr>
                <a:t>6</a:t>
              </a:r>
              <a:endParaRPr lang="en-US" sz="2400" b="1" dirty="0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396670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9466" y="2265528"/>
            <a:ext cx="7886700" cy="4804011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Организация взаимодействия воспитателя и семьи учитывая все аспекты деятельности представляет собой интересную и эффективную модель работы.        </a:t>
            </a:r>
            <a:b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Данная форма сотрудничества учитывает не только потребности участников образовательного процесса ,но и повышает их компетентность и активность. Благодаря установлению доверительно-партнерских отношений между субъектами взаимодействий создается благоприятный психологический климат для развития воспитанников.</a:t>
            </a:r>
            <a:b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Повышение заинтересованности родителей в успешном образовательном процессе и развитии собственных детей.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62804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Мастер-класс посвященный Дню семьи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2856" y="3801651"/>
            <a:ext cx="3834104" cy="20744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96468" y="3692448"/>
            <a:ext cx="3947532" cy="23083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359" y="1806738"/>
            <a:ext cx="3636108" cy="1940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2236" y="1789068"/>
            <a:ext cx="3714167" cy="17855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221087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5476"/>
            <a:ext cx="7886700" cy="1325563"/>
          </a:xfrm>
        </p:spPr>
        <p:txBody>
          <a:bodyPr/>
          <a:lstStyle/>
          <a:p>
            <a:r>
              <a:rPr lang="ru-RU" dirty="0" smtClean="0"/>
              <a:t>Веселые старты «Безопасный пешеход!»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5318" y="4911022"/>
            <a:ext cx="2722079" cy="15747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0544" y="2502359"/>
            <a:ext cx="3049859" cy="24086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959" y="1690689"/>
            <a:ext cx="2804532" cy="23417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5983" y="1353771"/>
            <a:ext cx="2849137" cy="15077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9076" y="3050562"/>
            <a:ext cx="2675945" cy="33783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806682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Помощь родителей в постановке сказки «Теремок»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0039" y="1565343"/>
            <a:ext cx="2198153" cy="30965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2110" y="2982516"/>
            <a:ext cx="3679901" cy="31634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5928" y="1628016"/>
            <a:ext cx="2068642" cy="3033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956084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Мастер-класс по изготовлению открыток к 23 февраля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662" y="2125266"/>
            <a:ext cx="2484438" cy="17609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662" y="3886200"/>
            <a:ext cx="2484438" cy="21145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5100" y="2125266"/>
            <a:ext cx="3314700" cy="38754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9800" y="2125266"/>
            <a:ext cx="2760663" cy="38754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475505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308</TotalTime>
  <Words>269</Words>
  <Application>Microsoft Office PowerPoint</Application>
  <PresentationFormat>Экран (4:3)</PresentationFormat>
  <Paragraphs>59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Office Theme</vt:lpstr>
      <vt:lpstr>Муниципальное дошкольное образовательное учреждение  «Детский сад №2 комбинированного вида «Капитошка»  город Железногорск Курской области         Вовлечение  родителей в образовательную деятельность</vt:lpstr>
      <vt:lpstr>Задачи взаимодействия с родителями:</vt:lpstr>
      <vt:lpstr>Организация взаимодействия:</vt:lpstr>
      <vt:lpstr>Формы работы с родителями</vt:lpstr>
      <vt:lpstr>  Организация взаимодействия воспитателя и семьи учитывая все аспекты деятельности представляет собой интересную и эффективную модель работы.            Данная форма сотрудничества учитывает не только потребности участников образовательного процесса ,но и повышает их компетентность и активность. Благодаря установлению доверительно-партнерских отношений между субъектами взаимодействий создается благоприятный психологический климат для развития воспитанников.      Повышение заинтересованности родителей в успешном образовательном процессе и развитии собственных детей.      </vt:lpstr>
      <vt:lpstr>Мастер-класс посвященный Дню семьи</vt:lpstr>
      <vt:lpstr>Веселые старты «Безопасный пешеход!»</vt:lpstr>
      <vt:lpstr>Помощь родителей в постановке сказки «Теремок» </vt:lpstr>
      <vt:lpstr>Мастер-класс по изготовлению открыток к 23 февраля</vt:lpstr>
      <vt:lpstr>Мастер класс «Салфетка с декупажем»</vt:lpstr>
      <vt:lpstr>Мастер класс «Веселые бусы для мамочки» посвященный 8 марта</vt:lpstr>
      <vt:lpstr>Изготовление новогодних открыток в технике скрапбукинг для поздравления Дома ветеранов</vt:lpstr>
      <vt:lpstr>Спортивный праздник в рамках проекта « Папа, мама, я-здоровая семья»</vt:lpstr>
      <vt:lpstr>Развлечение «Сказка к нам пришла»</vt:lpstr>
      <vt:lpstr>Информационные папки-передвижки</vt:lpstr>
      <vt:lpstr>Результаты работы с родителями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Лидия</cp:lastModifiedBy>
  <cp:revision>16</cp:revision>
  <dcterms:created xsi:type="dcterms:W3CDTF">2019-02-21T15:01:25Z</dcterms:created>
  <dcterms:modified xsi:type="dcterms:W3CDTF">2020-07-30T11:59:33Z</dcterms:modified>
</cp:coreProperties>
</file>