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9" r:id="rId3"/>
    <p:sldId id="274" r:id="rId4"/>
    <p:sldId id="266" r:id="rId5"/>
    <p:sldId id="275" r:id="rId6"/>
    <p:sldId id="276" r:id="rId7"/>
    <p:sldId id="267" r:id="rId8"/>
    <p:sldId id="257" r:id="rId9"/>
    <p:sldId id="258" r:id="rId10"/>
    <p:sldId id="260" r:id="rId11"/>
    <p:sldId id="261" r:id="rId12"/>
    <p:sldId id="262" r:id="rId13"/>
    <p:sldId id="263" r:id="rId14"/>
    <p:sldId id="264" r:id="rId15"/>
    <p:sldId id="269" r:id="rId16"/>
    <p:sldId id="270" r:id="rId17"/>
    <p:sldId id="272" r:id="rId18"/>
    <p:sldId id="273" r:id="rId19"/>
    <p:sldId id="268" r:id="rId2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99CC"/>
    <a:srgbClr val="FFFFFF"/>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Стиль из темы 2 - акцент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468" autoAdjust="0"/>
  </p:normalViewPr>
  <p:slideViewPr>
    <p:cSldViewPr snapToGrid="0">
      <p:cViewPr varScale="1">
        <p:scale>
          <a:sx n="68" d="100"/>
          <a:sy n="68" d="100"/>
        </p:scale>
        <p:origin x="252"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1506" name="Rectangle 2"/>
          <p:cNvSpPr>
            <a:spLocks noGrp="1" noChangeArrowheads="1"/>
          </p:cNvSpPr>
          <p:nvPr>
            <p:ph type="ctrTitle" sz="quarter"/>
          </p:nvPr>
        </p:nvSpPr>
        <p:spPr>
          <a:xfrm>
            <a:off x="914400" y="1997076"/>
            <a:ext cx="10363200" cy="1431925"/>
          </a:xfrm>
        </p:spPr>
        <p:txBody>
          <a:bodyPr anchor="b" anchorCtr="1"/>
          <a:lstStyle>
            <a:lvl1pPr algn="ctr">
              <a:defRPr/>
            </a:lvl1pPr>
          </a:lstStyle>
          <a:p>
            <a:r>
              <a:rPr lang="ru-RU" smtClean="0"/>
              <a:t>Образец заголовка</a:t>
            </a:r>
            <a:endParaRPr lang="ru-RU"/>
          </a:p>
        </p:txBody>
      </p:sp>
      <p:sp>
        <p:nvSpPr>
          <p:cNvPr id="21507" name="Rectangle 3"/>
          <p:cNvSpPr>
            <a:spLocks noGrp="1" noChangeArrowheads="1"/>
          </p:cNvSpPr>
          <p:nvPr>
            <p:ph type="subTitle" sz="quarter" idx="1"/>
          </p:nvPr>
        </p:nvSpPr>
        <p:spPr>
          <a:xfrm>
            <a:off x="1828800" y="3886200"/>
            <a:ext cx="8534400" cy="1752600"/>
          </a:xfrm>
        </p:spPr>
        <p:txBody>
          <a:bodyPr/>
          <a:lstStyle>
            <a:lvl1pPr marL="0" indent="0" algn="ctr">
              <a:buFontTx/>
              <a:buNone/>
              <a:defRPr/>
            </a:lvl1pPr>
          </a:lstStyle>
          <a:p>
            <a:r>
              <a:rPr lang="ru-RU" smtClean="0"/>
              <a:t>Образец подзаголовка</a:t>
            </a:r>
            <a:endParaRPr lang="ru-RU"/>
          </a:p>
        </p:txBody>
      </p:sp>
      <p:sp>
        <p:nvSpPr>
          <p:cNvPr id="21508" name="Freeform 4"/>
          <p:cNvSpPr>
            <a:spLocks/>
          </p:cNvSpPr>
          <p:nvPr/>
        </p:nvSpPr>
        <p:spPr bwMode="auto">
          <a:xfrm>
            <a:off x="381000" y="2803525"/>
            <a:ext cx="2117" cy="3035300"/>
          </a:xfrm>
          <a:custGeom>
            <a:avLst/>
            <a:gdLst>
              <a:gd name="T0" fmla="*/ 0 h 1912"/>
              <a:gd name="T1" fmla="*/ 6 h 1912"/>
              <a:gd name="T2" fmla="*/ 6 h 1912"/>
              <a:gd name="T3" fmla="*/ 60 h 1912"/>
              <a:gd name="T4" fmla="*/ 1912 h 1912"/>
              <a:gd name="T5" fmla="*/ 1912 h 1912"/>
              <a:gd name="T6" fmla="*/ 0 h 1912"/>
              <a:gd name="T7" fmla="*/ 0 h 191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912">
                <a:moveTo>
                  <a:pt x="0" y="0"/>
                </a:moveTo>
                <a:lnTo>
                  <a:pt x="0" y="6"/>
                </a:lnTo>
                <a:lnTo>
                  <a:pt x="0" y="6"/>
                </a:lnTo>
                <a:lnTo>
                  <a:pt x="0" y="60"/>
                </a:lnTo>
                <a:lnTo>
                  <a:pt x="0" y="1912"/>
                </a:lnTo>
                <a:lnTo>
                  <a:pt x="0" y="1912"/>
                </a:lnTo>
                <a:lnTo>
                  <a:pt x="0" y="0"/>
                </a:lnTo>
                <a:lnTo>
                  <a:pt x="0" y="0"/>
                </a:lnTo>
                <a:close/>
              </a:path>
            </a:pathLst>
          </a:custGeom>
          <a:solidFill>
            <a:srgbClr val="6BBA27"/>
          </a:solidFill>
          <a:ln w="9525">
            <a:noFill/>
            <a:round/>
            <a:headEnd/>
            <a:tailEnd/>
          </a:ln>
        </p:spPr>
        <p:txBody>
          <a:bodyPr/>
          <a:lstStyle/>
          <a:p>
            <a:endParaRPr lang="ru-RU"/>
          </a:p>
        </p:txBody>
      </p:sp>
      <p:sp>
        <p:nvSpPr>
          <p:cNvPr id="21509" name="Rectangle 5"/>
          <p:cNvSpPr>
            <a:spLocks noGrp="1" noChangeArrowheads="1"/>
          </p:cNvSpPr>
          <p:nvPr>
            <p:ph type="ftr" sz="quarter" idx="3"/>
          </p:nvPr>
        </p:nvSpPr>
        <p:spPr/>
        <p:txBody>
          <a:bodyPr/>
          <a:lstStyle>
            <a:lvl1pPr>
              <a:defRPr/>
            </a:lvl1pPr>
          </a:lstStyle>
          <a:p>
            <a:endParaRPr lang="ru-RU"/>
          </a:p>
        </p:txBody>
      </p:sp>
      <p:sp>
        <p:nvSpPr>
          <p:cNvPr id="21510" name="Rectangle 6"/>
          <p:cNvSpPr>
            <a:spLocks noGrp="1" noChangeArrowheads="1"/>
          </p:cNvSpPr>
          <p:nvPr>
            <p:ph type="sldNum" sz="quarter" idx="4"/>
          </p:nvPr>
        </p:nvSpPr>
        <p:spPr/>
        <p:txBody>
          <a:bodyPr/>
          <a:lstStyle>
            <a:lvl1pPr>
              <a:defRPr/>
            </a:lvl1pPr>
          </a:lstStyle>
          <a:p>
            <a:fld id="{C155BC3C-F1B0-4ADD-B72B-5576F593591A}" type="slidenum">
              <a:rPr lang="ru-RU" smtClean="0"/>
              <a:pPr/>
              <a:t>‹#›</a:t>
            </a:fld>
            <a:endParaRPr lang="ru-RU"/>
          </a:p>
        </p:txBody>
      </p:sp>
      <p:sp>
        <p:nvSpPr>
          <p:cNvPr id="21511" name="Rectangle 7"/>
          <p:cNvSpPr>
            <a:spLocks noGrp="1" noChangeArrowheads="1"/>
          </p:cNvSpPr>
          <p:nvPr>
            <p:ph type="dt" sz="quarter" idx="2"/>
          </p:nvPr>
        </p:nvSpPr>
        <p:spPr/>
        <p:txBody>
          <a:bodyPr/>
          <a:lstStyle>
            <a:lvl1pPr>
              <a:defRPr/>
            </a:lvl1pPr>
          </a:lstStyle>
          <a:p>
            <a:fld id="{86749E19-CAA0-443C-A582-18BD4D1902AC}" type="datetimeFigureOut">
              <a:rPr lang="ru-RU" smtClean="0"/>
              <a:pPr/>
              <a:t>30.07.2020</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86749E19-CAA0-443C-A582-18BD4D1902AC}" type="datetimeFigureOut">
              <a:rPr lang="ru-RU" smtClean="0"/>
              <a:pPr/>
              <a:t>30.07.2020</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C155BC3C-F1B0-4ADD-B72B-5576F593591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292100"/>
            <a:ext cx="2743200" cy="57277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09600" y="292100"/>
            <a:ext cx="8026400" cy="57277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86749E19-CAA0-443C-A582-18BD4D1902AC}" type="datetimeFigureOut">
              <a:rPr lang="ru-RU" smtClean="0"/>
              <a:pPr/>
              <a:t>30.07.2020</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C155BC3C-F1B0-4ADD-B72B-5576F593591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86749E19-CAA0-443C-A582-18BD4D1902AC}" type="datetimeFigureOut">
              <a:rPr lang="ru-RU" smtClean="0"/>
              <a:pPr/>
              <a:t>30.07.2020</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C155BC3C-F1B0-4ADD-B72B-5576F593591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084" y="4406901"/>
            <a:ext cx="103632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fld id="{86749E19-CAA0-443C-A582-18BD4D1902AC}" type="datetimeFigureOut">
              <a:rPr lang="ru-RU" smtClean="0"/>
              <a:pPr/>
              <a:t>30.07.2020</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C155BC3C-F1B0-4ADD-B72B-5576F593591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09600" y="1905000"/>
            <a:ext cx="5384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97600" y="1905000"/>
            <a:ext cx="5384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fld id="{86749E19-CAA0-443C-A582-18BD4D1902AC}" type="datetimeFigureOut">
              <a:rPr lang="ru-RU" smtClean="0"/>
              <a:pPr/>
              <a:t>30.07.2020</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C155BC3C-F1B0-4ADD-B72B-5576F593591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fld id="{86749E19-CAA0-443C-A582-18BD4D1902AC}" type="datetimeFigureOut">
              <a:rPr lang="ru-RU" smtClean="0"/>
              <a:pPr/>
              <a:t>30.07.2020</a:t>
            </a:fld>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C155BC3C-F1B0-4ADD-B72B-5576F593591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fld id="{86749E19-CAA0-443C-A582-18BD4D1902AC}" type="datetimeFigureOut">
              <a:rPr lang="ru-RU" smtClean="0"/>
              <a:pPr/>
              <a:t>30.07.2020</a:t>
            </a:fld>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C155BC3C-F1B0-4ADD-B72B-5576F593591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fld id="{86749E19-CAA0-443C-A582-18BD4D1902AC}" type="datetimeFigureOut">
              <a:rPr lang="ru-RU" smtClean="0"/>
              <a:pPr/>
              <a:t>30.07.2020</a:t>
            </a:fld>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C155BC3C-F1B0-4ADD-B72B-5576F593591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1" y="273050"/>
            <a:ext cx="4011084"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86749E19-CAA0-443C-A582-18BD4D1902AC}" type="datetimeFigureOut">
              <a:rPr lang="ru-RU" smtClean="0"/>
              <a:pPr/>
              <a:t>30.07.2020</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C155BC3C-F1B0-4ADD-B72B-5576F593591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717" y="4800600"/>
            <a:ext cx="73152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86749E19-CAA0-443C-A582-18BD4D1902AC}" type="datetimeFigureOut">
              <a:rPr lang="ru-RU" smtClean="0"/>
              <a:pPr/>
              <a:t>30.07.2020</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C155BC3C-F1B0-4ADD-B72B-5576F593591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bwMode="auto">
          <a:xfrm>
            <a:off x="609600" y="292100"/>
            <a:ext cx="10972800" cy="1384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20483" name="Rectangle 3"/>
          <p:cNvSpPr>
            <a:spLocks noGrp="1" noChangeArrowheads="1"/>
          </p:cNvSpPr>
          <p:nvPr>
            <p:ph type="body" idx="1"/>
          </p:nvPr>
        </p:nvSpPr>
        <p:spPr bwMode="auto">
          <a:xfrm>
            <a:off x="609600" y="1905000"/>
            <a:ext cx="10972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20484"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Arial" charset="0"/>
              </a:defRPr>
            </a:lvl1pPr>
          </a:lstStyle>
          <a:p>
            <a:fld id="{86749E19-CAA0-443C-A582-18BD4D1902AC}" type="datetimeFigureOut">
              <a:rPr lang="ru-RU" smtClean="0"/>
              <a:pPr/>
              <a:t>30.07.2020</a:t>
            </a:fld>
            <a:endParaRPr lang="ru-RU"/>
          </a:p>
        </p:txBody>
      </p:sp>
      <p:sp>
        <p:nvSpPr>
          <p:cNvPr id="20485"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Arial" charset="0"/>
              </a:defRPr>
            </a:lvl1pPr>
          </a:lstStyle>
          <a:p>
            <a:endParaRPr lang="ru-RU"/>
          </a:p>
        </p:txBody>
      </p:sp>
      <p:sp>
        <p:nvSpPr>
          <p:cNvPr id="20486"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charset="0"/>
              </a:defRPr>
            </a:lvl1pPr>
          </a:lstStyle>
          <a:p>
            <a:fld id="{C155BC3C-F1B0-4ADD-B72B-5576F593591A}" type="slidenum">
              <a:rPr lang="ru-RU" smtClean="0"/>
              <a:pPr/>
              <a:t>‹#›</a:t>
            </a:fld>
            <a:endParaRPr lang="ru-RU"/>
          </a:p>
        </p:txBody>
      </p:sp>
    </p:spTree>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charset="0"/>
        </a:defRPr>
      </a:lvl2pPr>
      <a:lvl3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charset="0"/>
        </a:defRPr>
      </a:lvl3pPr>
      <a:lvl4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charset="0"/>
        </a:defRPr>
      </a:lvl4pPr>
      <a:lvl5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charset="0"/>
        </a:defRPr>
      </a:lvl5pPr>
      <a:lvl6pPr marL="4572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charset="0"/>
        </a:defRPr>
      </a:lvl6pPr>
      <a:lvl7pPr marL="9144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charset="0"/>
        </a:defRPr>
      </a:lvl7pPr>
      <a:lvl8pPr marL="13716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charset="0"/>
        </a:defRPr>
      </a:lvl8pPr>
      <a:lvl9pPr marL="18288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charset="0"/>
        </a:defRPr>
      </a:lvl9pPr>
    </p:titleStyle>
    <p:bodyStyle>
      <a:lvl1pPr marL="342900" indent="-342900" algn="l" rtl="0" eaLnBrk="1" fontAlgn="base" hangingPunct="1">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Font typeface="Tahoma" charset="0"/>
        <a:buChar char="–"/>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Font typeface="Tahoma" charset="0"/>
        <a:buChar char="–"/>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jpeg"/><Relationship Id="rId1" Type="http://schemas.openxmlformats.org/officeDocument/2006/relationships/slideLayout" Target="../slideLayouts/slideLayout6.xml"/><Relationship Id="rId5" Type="http://schemas.openxmlformats.org/officeDocument/2006/relationships/image" Target="../media/image25.jpeg"/><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0" y="0"/>
            <a:ext cx="12192000" cy="6858000"/>
          </a:xfrm>
          <a:prstGeom prst="rect">
            <a:avLst/>
          </a:prstGeom>
          <a:noFill/>
          <a:ln w="9525">
            <a:noFill/>
            <a:miter lim="800000"/>
            <a:headEnd/>
            <a:tailEnd/>
          </a:ln>
          <a:effectLst/>
        </p:spPr>
      </p:pic>
      <p:sp>
        <p:nvSpPr>
          <p:cNvPr id="2" name="Заголовок 1"/>
          <p:cNvSpPr>
            <a:spLocks noGrp="1"/>
          </p:cNvSpPr>
          <p:nvPr>
            <p:ph type="ctrTitle" sz="quarter"/>
          </p:nvPr>
        </p:nvSpPr>
        <p:spPr>
          <a:xfrm>
            <a:off x="1295402" y="-2788920"/>
            <a:ext cx="10896598" cy="60960"/>
          </a:xfrm>
        </p:spPr>
        <p:txBody>
          <a:bodyPr>
            <a:normAutofit fontScale="90000"/>
          </a:bodyPr>
          <a:lstStyle/>
          <a:p>
            <a:endParaRPr lang="ru-RU" dirty="0"/>
          </a:p>
        </p:txBody>
      </p:sp>
      <p:sp>
        <p:nvSpPr>
          <p:cNvPr id="3" name="Подзаголовок 2"/>
          <p:cNvSpPr>
            <a:spLocks noGrp="1"/>
          </p:cNvSpPr>
          <p:nvPr>
            <p:ph type="subTitle" sz="quarter" idx="1"/>
          </p:nvPr>
        </p:nvSpPr>
        <p:spPr>
          <a:xfrm>
            <a:off x="-182880" y="4602480"/>
            <a:ext cx="12192000" cy="1783080"/>
          </a:xfrm>
        </p:spPr>
        <p:txBody>
          <a:bodyPr>
            <a:normAutofit/>
          </a:bodyPr>
          <a:lstStyle/>
          <a:p>
            <a:pPr algn="l"/>
            <a:r>
              <a:rPr lang="ru-RU" dirty="0" smtClean="0">
                <a:latin typeface="Monotype Corsiva" panose="03010101010201010101" pitchFamily="66" charset="0"/>
              </a:rPr>
              <a:t>                                                                                                                                                             </a:t>
            </a:r>
          </a:p>
          <a:p>
            <a:pPr algn="l"/>
            <a:r>
              <a:rPr lang="ru-RU" sz="2800" dirty="0" smtClean="0">
                <a:ln w="18415" cmpd="sng">
                  <a:solidFill>
                    <a:srgbClr val="FFFFFF"/>
                  </a:solidFill>
                  <a:prstDash val="solid"/>
                </a:ln>
                <a:solidFill>
                  <a:srgbClr val="FFFFFF"/>
                </a:solidFill>
                <a:latin typeface="Monotype Corsiva" panose="03010101010201010101" pitchFamily="66" charset="0"/>
              </a:rPr>
              <a:t>                                                                                                                                  </a:t>
            </a:r>
          </a:p>
          <a:p>
            <a:endParaRPr lang="ru-RU" sz="2800" dirty="0">
              <a:ln w="18415" cmpd="sng">
                <a:solidFill>
                  <a:srgbClr val="FFFFFF"/>
                </a:solidFill>
                <a:prstDash val="solid"/>
              </a:ln>
              <a:solidFill>
                <a:srgbClr val="FFFFFF"/>
              </a:solidFill>
              <a:latin typeface="Monotype Corsiva" panose="03010101010201010101" pitchFamily="66" charset="0"/>
            </a:endParaRPr>
          </a:p>
        </p:txBody>
      </p:sp>
      <p:sp>
        <p:nvSpPr>
          <p:cNvPr id="4" name="Прямоугольник 3"/>
          <p:cNvSpPr/>
          <p:nvPr/>
        </p:nvSpPr>
        <p:spPr>
          <a:xfrm>
            <a:off x="373281" y="0"/>
            <a:ext cx="11399000" cy="3724096"/>
          </a:xfrm>
          <a:prstGeom prst="rect">
            <a:avLst/>
          </a:prstGeom>
          <a:noFill/>
        </p:spPr>
        <p:txBody>
          <a:bodyPr wrap="square" lIns="91440" tIns="45720" rIns="91440" bIns="45720">
            <a:spAutoFit/>
          </a:bodyPr>
          <a:lstStyle/>
          <a:p>
            <a:pPr algn="ctr"/>
            <a:r>
              <a:rPr lang="ru-RU" sz="8800" b="1" cap="none" spc="0" dirty="0" smtClean="0">
                <a:ln w="6600">
                  <a:solidFill>
                    <a:schemeClr val="accent2"/>
                  </a:solidFill>
                  <a:prstDash val="solid"/>
                </a:ln>
                <a:solidFill>
                  <a:srgbClr val="FFFFFF"/>
                </a:solidFill>
                <a:effectLst>
                  <a:outerShdw blurRad="38100" dist="38100" dir="2700000" algn="tl">
                    <a:srgbClr val="000000">
                      <a:alpha val="43137"/>
                    </a:srgbClr>
                  </a:outerShdw>
                </a:effectLst>
                <a:latin typeface="Monotype Corsiva" panose="03010101010201010101" pitchFamily="66" charset="0"/>
              </a:rPr>
              <a:t>ЮБКА «ШОТЛАНДКА»</a:t>
            </a:r>
            <a:br>
              <a:rPr lang="ru-RU" sz="8800" b="1" cap="none" spc="0" dirty="0" smtClean="0">
                <a:ln w="6600">
                  <a:solidFill>
                    <a:schemeClr val="accent2"/>
                  </a:solidFill>
                  <a:prstDash val="solid"/>
                </a:ln>
                <a:solidFill>
                  <a:srgbClr val="FFFFFF"/>
                </a:solidFill>
                <a:effectLst>
                  <a:outerShdw blurRad="38100" dist="38100" dir="2700000" algn="tl">
                    <a:srgbClr val="000000">
                      <a:alpha val="43137"/>
                    </a:srgbClr>
                  </a:outerShdw>
                </a:effectLst>
                <a:latin typeface="Monotype Corsiva" panose="03010101010201010101" pitchFamily="66" charset="0"/>
              </a:rPr>
            </a:br>
            <a:r>
              <a:rPr lang="ru-RU" sz="6000" b="1" cap="none" spc="0" dirty="0" smtClean="0">
                <a:ln w="6600">
                  <a:solidFill>
                    <a:schemeClr val="accent2"/>
                  </a:solidFill>
                  <a:prstDash val="solid"/>
                </a:ln>
                <a:solidFill>
                  <a:srgbClr val="FFFFFF"/>
                </a:solidFill>
                <a:effectLst>
                  <a:outerShdw blurRad="38100" dist="38100" dir="2700000" algn="tl">
                    <a:srgbClr val="000000">
                      <a:alpha val="43137"/>
                    </a:srgbClr>
                  </a:outerShdw>
                </a:effectLst>
                <a:latin typeface="Monotype Corsiva" panose="03010101010201010101" pitchFamily="66" charset="0"/>
              </a:rPr>
              <a:t>Швейное изделие</a:t>
            </a:r>
            <a:endParaRPr lang="ru-RU" sz="6000" b="1" cap="none" spc="0" dirty="0">
              <a:ln w="6600">
                <a:solidFill>
                  <a:schemeClr val="accent2"/>
                </a:solidFill>
                <a:prstDash val="solid"/>
              </a:ln>
              <a:solidFill>
                <a:srgbClr val="FFFFFF"/>
              </a:solidFill>
              <a:effectLst>
                <a:outerShdw blurRad="38100" dist="38100" dir="2700000" algn="tl">
                  <a:srgbClr val="000000">
                    <a:alpha val="43137"/>
                  </a:srgbClr>
                </a:outerShdw>
              </a:effectLst>
              <a:latin typeface="Monotype Corsiva" panose="03010101010201010101" pitchFamily="66" charset="0"/>
            </a:endParaRPr>
          </a:p>
        </p:txBody>
      </p:sp>
      <p:sp>
        <p:nvSpPr>
          <p:cNvPr id="7" name="Прямоугольник 6"/>
          <p:cNvSpPr/>
          <p:nvPr/>
        </p:nvSpPr>
        <p:spPr>
          <a:xfrm>
            <a:off x="7587855" y="5288340"/>
            <a:ext cx="4604145" cy="156966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r>
              <a:rPr lang="ru-RU" sz="3200" b="1" dirty="0" smtClean="0">
                <a:ln w="50800"/>
                <a:solidFill>
                  <a:schemeClr val="bg1">
                    <a:shade val="50000"/>
                  </a:schemeClr>
                </a:solidFill>
                <a:latin typeface="Monotype Corsiva" pitchFamily="66" charset="0"/>
                <a:cs typeface="Times New Roman" pitchFamily="18" charset="0"/>
              </a:rPr>
              <a:t>Ученица Со Яна</a:t>
            </a:r>
          </a:p>
          <a:p>
            <a:r>
              <a:rPr lang="ru-RU" sz="3200" b="1" cap="none" spc="0" dirty="0" smtClean="0">
                <a:ln w="50800"/>
                <a:solidFill>
                  <a:schemeClr val="bg1">
                    <a:shade val="50000"/>
                  </a:schemeClr>
                </a:solidFill>
                <a:effectLst/>
                <a:latin typeface="Monotype Corsiva" pitchFamily="66" charset="0"/>
                <a:cs typeface="Times New Roman" pitchFamily="18" charset="0"/>
              </a:rPr>
              <a:t>Класс 6 «А»</a:t>
            </a:r>
          </a:p>
          <a:p>
            <a:r>
              <a:rPr lang="ru-RU" sz="3200" b="1" dirty="0" smtClean="0">
                <a:ln w="50800"/>
                <a:solidFill>
                  <a:schemeClr val="bg1">
                    <a:shade val="50000"/>
                  </a:schemeClr>
                </a:solidFill>
                <a:latin typeface="Monotype Corsiva" pitchFamily="66" charset="0"/>
                <a:cs typeface="Times New Roman" pitchFamily="18" charset="0"/>
              </a:rPr>
              <a:t>Руководитель: Аулова Т. Л.</a:t>
            </a:r>
            <a:endParaRPr lang="ru-RU" sz="3200" b="1" cap="none" spc="0" dirty="0">
              <a:ln w="50800"/>
              <a:solidFill>
                <a:schemeClr val="bg1">
                  <a:shade val="50000"/>
                </a:schemeClr>
              </a:solidFill>
              <a:effectLst/>
              <a:latin typeface="Monotype Corsiva" pitchFamily="66" charset="0"/>
              <a:cs typeface="Times New Roman" pitchFamily="18" charset="0"/>
            </a:endParaRPr>
          </a:p>
        </p:txBody>
      </p:sp>
    </p:spTree>
    <p:extLst>
      <p:ext uri="{BB962C8B-B14F-4D97-AF65-F5344CB8AC3E}">
        <p14:creationId xmlns:p14="http://schemas.microsoft.com/office/powerpoint/2010/main" val="3301996344"/>
      </p:ext>
    </p:extLst>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0" y="0"/>
            <a:ext cx="12192000" cy="6858000"/>
          </a:xfrm>
          <a:prstGeom prst="rect">
            <a:avLst/>
          </a:prstGeom>
          <a:noFill/>
          <a:ln w="9525">
            <a:noFill/>
            <a:miter lim="800000"/>
            <a:headEnd/>
            <a:tailEnd/>
          </a:ln>
          <a:effectLst/>
        </p:spPr>
      </p:pic>
      <p:sp>
        <p:nvSpPr>
          <p:cNvPr id="2" name="Заголовок 1"/>
          <p:cNvSpPr>
            <a:spLocks noGrp="1"/>
          </p:cNvSpPr>
          <p:nvPr>
            <p:ph type="title"/>
          </p:nvPr>
        </p:nvSpPr>
        <p:spPr>
          <a:xfrm>
            <a:off x="838200" y="365125"/>
            <a:ext cx="10515600" cy="6172835"/>
          </a:xfrm>
        </p:spPr>
        <p:txBody>
          <a:bodyPr>
            <a:normAutofit fontScale="90000"/>
          </a:bodyPr>
          <a:lstStyle/>
          <a:p>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effectLst/>
                <a:latin typeface="Monotype Corsiva" pitchFamily="66" charset="0"/>
              </a:rPr>
              <a:t>План работы:</a:t>
            </a:r>
            <a:br>
              <a:rPr lang="ru-RU" b="1" dirty="0" smtClean="0">
                <a:solidFill>
                  <a:schemeClr val="bg1"/>
                </a:solidFill>
                <a:effectLst/>
                <a:latin typeface="Monotype Corsiva" pitchFamily="66" charset="0"/>
              </a:rPr>
            </a:br>
            <a:r>
              <a:rPr lang="ru-RU" b="1" dirty="0" smtClean="0">
                <a:solidFill>
                  <a:schemeClr val="bg1"/>
                </a:solidFill>
                <a:effectLst/>
                <a:latin typeface="Monotype Corsiva" pitchFamily="66" charset="0"/>
              </a:rPr>
              <a:t>1. </a:t>
            </a:r>
            <a:r>
              <a:rPr lang="ru-RU" dirty="0" smtClean="0">
                <a:solidFill>
                  <a:schemeClr val="bg1"/>
                </a:solidFill>
                <a:effectLst/>
                <a:latin typeface="Monotype Corsiva" pitchFamily="66" charset="0"/>
              </a:rPr>
              <a:t>Проблема, потребность</a:t>
            </a:r>
            <a:br>
              <a:rPr lang="ru-RU" dirty="0" smtClean="0">
                <a:solidFill>
                  <a:schemeClr val="bg1"/>
                </a:solidFill>
                <a:effectLst/>
                <a:latin typeface="Monotype Corsiva" pitchFamily="66" charset="0"/>
              </a:rPr>
            </a:br>
            <a:r>
              <a:rPr lang="ru-RU" dirty="0" smtClean="0">
                <a:solidFill>
                  <a:schemeClr val="bg1"/>
                </a:solidFill>
                <a:effectLst/>
                <a:latin typeface="Monotype Corsiva" pitchFamily="66" charset="0"/>
              </a:rPr>
              <a:t>2. Мода, стиль, силуэт</a:t>
            </a:r>
            <a:br>
              <a:rPr lang="ru-RU" dirty="0" smtClean="0">
                <a:solidFill>
                  <a:schemeClr val="bg1"/>
                </a:solidFill>
                <a:effectLst/>
                <a:latin typeface="Monotype Corsiva" pitchFamily="66" charset="0"/>
              </a:rPr>
            </a:br>
            <a:r>
              <a:rPr lang="ru-RU" dirty="0" smtClean="0">
                <a:solidFill>
                  <a:schemeClr val="bg1"/>
                </a:solidFill>
                <a:effectLst/>
                <a:latin typeface="Monotype Corsiva" pitchFamily="66" charset="0"/>
              </a:rPr>
              <a:t>3. Экологическое обоснование</a:t>
            </a:r>
            <a:br>
              <a:rPr lang="ru-RU" dirty="0" smtClean="0">
                <a:solidFill>
                  <a:schemeClr val="bg1"/>
                </a:solidFill>
                <a:effectLst/>
                <a:latin typeface="Monotype Corsiva" pitchFamily="66" charset="0"/>
              </a:rPr>
            </a:br>
            <a:r>
              <a:rPr lang="ru-RU" dirty="0" smtClean="0">
                <a:solidFill>
                  <a:schemeClr val="bg1"/>
                </a:solidFill>
                <a:effectLst/>
                <a:latin typeface="Monotype Corsiva" pitchFamily="66" charset="0"/>
              </a:rPr>
              <a:t>4. Выбор ткани</a:t>
            </a:r>
            <a:br>
              <a:rPr lang="ru-RU" dirty="0" smtClean="0">
                <a:solidFill>
                  <a:schemeClr val="bg1"/>
                </a:solidFill>
                <a:effectLst/>
                <a:latin typeface="Monotype Corsiva" pitchFamily="66" charset="0"/>
              </a:rPr>
            </a:br>
            <a:r>
              <a:rPr lang="ru-RU" dirty="0" smtClean="0">
                <a:solidFill>
                  <a:schemeClr val="bg1"/>
                </a:solidFill>
                <a:effectLst/>
                <a:latin typeface="Monotype Corsiva" pitchFamily="66" charset="0"/>
              </a:rPr>
              <a:t>5. Инструменты, приспособления, оборудование</a:t>
            </a:r>
            <a:br>
              <a:rPr lang="ru-RU" dirty="0" smtClean="0">
                <a:solidFill>
                  <a:schemeClr val="bg1"/>
                </a:solidFill>
                <a:effectLst/>
                <a:latin typeface="Monotype Corsiva" pitchFamily="66" charset="0"/>
              </a:rPr>
            </a:br>
            <a:r>
              <a:rPr lang="ru-RU" dirty="0" smtClean="0">
                <a:solidFill>
                  <a:schemeClr val="bg1"/>
                </a:solidFill>
                <a:effectLst/>
                <a:latin typeface="Monotype Corsiva" pitchFamily="66" charset="0"/>
              </a:rPr>
              <a:t>6. Безопасность труда</a:t>
            </a:r>
            <a:br>
              <a:rPr lang="ru-RU" dirty="0" smtClean="0">
                <a:solidFill>
                  <a:schemeClr val="bg1"/>
                </a:solidFill>
                <a:effectLst/>
                <a:latin typeface="Monotype Corsiva" pitchFamily="66" charset="0"/>
              </a:rPr>
            </a:br>
            <a:r>
              <a:rPr lang="ru-RU" dirty="0" smtClean="0">
                <a:solidFill>
                  <a:schemeClr val="bg1"/>
                </a:solidFill>
                <a:effectLst/>
                <a:latin typeface="Monotype Corsiva" pitchFamily="66" charset="0"/>
              </a:rPr>
              <a:t>7. Конструирование, моделирование</a:t>
            </a:r>
            <a:br>
              <a:rPr lang="ru-RU" dirty="0" smtClean="0">
                <a:solidFill>
                  <a:schemeClr val="bg1"/>
                </a:solidFill>
                <a:effectLst/>
                <a:latin typeface="Monotype Corsiva" pitchFamily="66" charset="0"/>
              </a:rPr>
            </a:br>
            <a:r>
              <a:rPr lang="ru-RU" dirty="0" smtClean="0">
                <a:solidFill>
                  <a:schemeClr val="bg1"/>
                </a:solidFill>
                <a:effectLst/>
                <a:latin typeface="Monotype Corsiva" pitchFamily="66" charset="0"/>
              </a:rPr>
              <a:t>8. Практическая значимость</a:t>
            </a:r>
            <a:br>
              <a:rPr lang="ru-RU" dirty="0" smtClean="0">
                <a:solidFill>
                  <a:schemeClr val="bg1"/>
                </a:solidFill>
                <a:effectLst/>
                <a:latin typeface="Monotype Corsiva" pitchFamily="66" charset="0"/>
              </a:rPr>
            </a:br>
            <a:r>
              <a:rPr lang="ru-RU" dirty="0" smtClean="0">
                <a:solidFill>
                  <a:schemeClr val="bg1"/>
                </a:solidFill>
                <a:effectLst/>
                <a:latin typeface="Monotype Corsiva" pitchFamily="66" charset="0"/>
              </a:rPr>
              <a:t>9. Технология изготовления</a:t>
            </a:r>
            <a:br>
              <a:rPr lang="ru-RU" dirty="0" smtClean="0">
                <a:solidFill>
                  <a:schemeClr val="bg1"/>
                </a:solidFill>
                <a:effectLst/>
                <a:latin typeface="Monotype Corsiva" pitchFamily="66" charset="0"/>
              </a:rPr>
            </a:br>
            <a:r>
              <a:rPr lang="ru-RU" dirty="0" smtClean="0">
                <a:solidFill>
                  <a:schemeClr val="bg1"/>
                </a:solidFill>
                <a:effectLst/>
                <a:latin typeface="Monotype Corsiva" pitchFamily="66" charset="0"/>
              </a:rPr>
              <a:t>10. Экономический расчет</a:t>
            </a:r>
            <a:r>
              <a:rPr lang="ru-RU" dirty="0" smtClean="0"/>
              <a:t/>
            </a:r>
            <a:br>
              <a:rPr lang="ru-RU" dirty="0" smtClean="0"/>
            </a:br>
            <a:endParaRPr lang="ru-RU" dirty="0">
              <a:solidFill>
                <a:schemeClr val="bg1"/>
              </a:solidFill>
              <a:latin typeface="Monotype Corsiva" pitchFamily="66" charset="0"/>
            </a:endParaRPr>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0" y="0"/>
            <a:ext cx="12192000" cy="6858000"/>
          </a:xfrm>
          <a:prstGeom prst="rect">
            <a:avLst/>
          </a:prstGeom>
          <a:noFill/>
          <a:ln w="9525">
            <a:noFill/>
            <a:miter lim="800000"/>
            <a:headEnd/>
            <a:tailEnd/>
          </a:ln>
          <a:effectLst/>
        </p:spPr>
      </p:pic>
      <p:sp>
        <p:nvSpPr>
          <p:cNvPr id="2" name="Заголовок 1"/>
          <p:cNvSpPr>
            <a:spLocks noGrp="1"/>
          </p:cNvSpPr>
          <p:nvPr>
            <p:ph type="title"/>
          </p:nvPr>
        </p:nvSpPr>
        <p:spPr>
          <a:xfrm>
            <a:off x="838200" y="365125"/>
            <a:ext cx="10515600" cy="6157595"/>
          </a:xfrm>
        </p:spPr>
        <p:txBody>
          <a:bodyPr/>
          <a:lstStyle/>
          <a:p>
            <a:r>
              <a:rPr lang="ru-RU" b="1" dirty="0" smtClean="0">
                <a:solidFill>
                  <a:schemeClr val="bg1"/>
                </a:solidFill>
                <a:latin typeface="Monotype Corsiva" pitchFamily="66" charset="0"/>
              </a:rPr>
              <a:t>                      </a:t>
            </a:r>
            <a:r>
              <a:rPr lang="ru-RU" b="1" dirty="0" smtClean="0">
                <a:solidFill>
                  <a:schemeClr val="bg1"/>
                </a:solidFill>
                <a:effectLst/>
                <a:latin typeface="Monotype Corsiva" pitchFamily="66" charset="0"/>
              </a:rPr>
              <a:t>ИНСТРУМЕНТЫ</a:t>
            </a:r>
            <a:br>
              <a:rPr lang="ru-RU" b="1" dirty="0" smtClean="0">
                <a:solidFill>
                  <a:schemeClr val="bg1"/>
                </a:solidFill>
                <a:effectLst/>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endParaRPr lang="ru-RU" b="1" dirty="0">
              <a:solidFill>
                <a:schemeClr val="bg1"/>
              </a:solidFill>
              <a:latin typeface="Monotype Corsiva" pitchFamily="66" charset="0"/>
            </a:endParaRPr>
          </a:p>
        </p:txBody>
      </p:sp>
      <p:pic>
        <p:nvPicPr>
          <p:cNvPr id="4" name="Рисунок 3" descr="http://img0.liveinternet.ru/images/attach/c/3/76/295/76295224_3035399_costuraimagens1.jpg"/>
          <p:cNvPicPr/>
          <p:nvPr/>
        </p:nvPicPr>
        <p:blipFill>
          <a:blip r:embed="rId3"/>
          <a:srcRect/>
          <a:stretch>
            <a:fillRect/>
          </a:stretch>
        </p:blipFill>
        <p:spPr bwMode="auto">
          <a:xfrm rot="20748534">
            <a:off x="1451950" y="1798698"/>
            <a:ext cx="4887159" cy="4219829"/>
          </a:xfrm>
          <a:prstGeom prst="rect">
            <a:avLst/>
          </a:prstGeom>
          <a:noFill/>
          <a:ln w="9525">
            <a:noFill/>
            <a:miter lim="800000"/>
            <a:headEnd/>
            <a:tailEnd/>
          </a:ln>
        </p:spPr>
      </p:pic>
      <p:pic>
        <p:nvPicPr>
          <p:cNvPr id="5" name="Рисунок 4" descr="http://oxun.ge/uploads/posts/2012-04/1335179176_scissors.png"/>
          <p:cNvPicPr/>
          <p:nvPr/>
        </p:nvPicPr>
        <p:blipFill>
          <a:blip r:embed="rId4"/>
          <a:srcRect/>
          <a:stretch>
            <a:fillRect/>
          </a:stretch>
        </p:blipFill>
        <p:spPr bwMode="auto">
          <a:xfrm rot="831834">
            <a:off x="7947354" y="1542499"/>
            <a:ext cx="2957703" cy="4068815"/>
          </a:xfrm>
          <a:prstGeom prst="rect">
            <a:avLst/>
          </a:prstGeom>
          <a:noFill/>
          <a:ln w="9525">
            <a:noFill/>
            <a:miter lim="800000"/>
            <a:headEnd/>
            <a:tailEnd/>
          </a:ln>
        </p:spPr>
      </p:pic>
    </p:spTree>
  </p:cSld>
  <p:clrMapOvr>
    <a:masterClrMapping/>
  </p:clrMapOvr>
  <p:transition>
    <p:wipe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a:stretch>
            <a:fillRect/>
          </a:stretch>
        </p:blipFill>
        <p:spPr bwMode="auto">
          <a:xfrm>
            <a:off x="0" y="0"/>
            <a:ext cx="12192000" cy="6858000"/>
          </a:xfrm>
          <a:prstGeom prst="rect">
            <a:avLst/>
          </a:prstGeom>
          <a:noFill/>
          <a:ln w="9525">
            <a:noFill/>
            <a:miter lim="800000"/>
            <a:headEnd/>
            <a:tailEnd/>
          </a:ln>
          <a:effectLst/>
        </p:spPr>
      </p:pic>
      <p:sp>
        <p:nvSpPr>
          <p:cNvPr id="2" name="Заголовок 1"/>
          <p:cNvSpPr>
            <a:spLocks noGrp="1"/>
          </p:cNvSpPr>
          <p:nvPr>
            <p:ph type="title"/>
          </p:nvPr>
        </p:nvSpPr>
        <p:spPr>
          <a:xfrm>
            <a:off x="838200" y="365125"/>
            <a:ext cx="10515600" cy="6172835"/>
          </a:xfrm>
        </p:spPr>
        <p:txBody>
          <a:bodyPr/>
          <a:lstStyle/>
          <a:p>
            <a:r>
              <a:rPr lang="ru-RU" b="1" dirty="0" smtClean="0">
                <a:solidFill>
                  <a:schemeClr val="bg1"/>
                </a:solidFill>
                <a:latin typeface="Monotype Corsiva" pitchFamily="66" charset="0"/>
              </a:rPr>
              <a:t>                   </a:t>
            </a:r>
            <a:r>
              <a:rPr lang="ru-RU" b="1" dirty="0" smtClean="0">
                <a:solidFill>
                  <a:schemeClr val="bg1"/>
                </a:solidFill>
                <a:effectLst/>
                <a:latin typeface="Monotype Corsiva" pitchFamily="66" charset="0"/>
              </a:rPr>
              <a:t>ПРИНАДЛЕЖНОСТИ</a:t>
            </a:r>
            <a:br>
              <a:rPr lang="ru-RU" b="1" dirty="0" smtClean="0">
                <a:solidFill>
                  <a:schemeClr val="bg1"/>
                </a:solidFill>
                <a:effectLst/>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endParaRPr lang="ru-RU" b="1" dirty="0">
              <a:solidFill>
                <a:schemeClr val="bg1"/>
              </a:solidFill>
              <a:latin typeface="Monotype Corsiva" pitchFamily="66" charset="0"/>
            </a:endParaRPr>
          </a:p>
        </p:txBody>
      </p:sp>
      <p:pic>
        <p:nvPicPr>
          <p:cNvPr id="4" name="Рисунок 3" descr="http://imgs.marketdigest.ru/covers2/7738of/1075264of/1082869of/1082871of/1082919of/B4479817o.jpg"/>
          <p:cNvPicPr/>
          <p:nvPr/>
        </p:nvPicPr>
        <p:blipFill>
          <a:blip r:embed="rId3"/>
          <a:srcRect/>
          <a:stretch>
            <a:fillRect/>
          </a:stretch>
        </p:blipFill>
        <p:spPr bwMode="auto">
          <a:xfrm>
            <a:off x="421322" y="969327"/>
            <a:ext cx="1900555" cy="2480945"/>
          </a:xfrm>
          <a:prstGeom prst="rect">
            <a:avLst/>
          </a:prstGeom>
          <a:noFill/>
          <a:ln w="9525">
            <a:noFill/>
            <a:miter lim="800000"/>
            <a:headEnd/>
            <a:tailEnd/>
          </a:ln>
        </p:spPr>
      </p:pic>
      <p:pic>
        <p:nvPicPr>
          <p:cNvPr id="6" name="Рисунок 5" descr="http://akcdn.okccdn.com/php/load_okc_image.php/images/1x1/425x1000/0x0/0x0/0/12458559707839359680.jpeg"/>
          <p:cNvPicPr/>
          <p:nvPr/>
        </p:nvPicPr>
        <p:blipFill>
          <a:blip r:embed="rId4"/>
          <a:srcRect/>
          <a:stretch>
            <a:fillRect/>
          </a:stretch>
        </p:blipFill>
        <p:spPr bwMode="auto">
          <a:xfrm>
            <a:off x="2852102" y="1036320"/>
            <a:ext cx="1976755" cy="2438400"/>
          </a:xfrm>
          <a:prstGeom prst="rect">
            <a:avLst/>
          </a:prstGeom>
          <a:noFill/>
          <a:ln w="9525">
            <a:noFill/>
            <a:miter lim="800000"/>
            <a:headEnd/>
            <a:tailEnd/>
          </a:ln>
        </p:spPr>
      </p:pic>
      <p:pic>
        <p:nvPicPr>
          <p:cNvPr id="7" name="Рисунок 6" descr="http://www.makovka.com.ua/assets/images/needl/san_k1.jpg"/>
          <p:cNvPicPr/>
          <p:nvPr/>
        </p:nvPicPr>
        <p:blipFill>
          <a:blip r:embed="rId5"/>
          <a:srcRect/>
          <a:stretch>
            <a:fillRect/>
          </a:stretch>
        </p:blipFill>
        <p:spPr bwMode="auto">
          <a:xfrm>
            <a:off x="5390197" y="1079585"/>
            <a:ext cx="3144203" cy="2473789"/>
          </a:xfrm>
          <a:prstGeom prst="rect">
            <a:avLst/>
          </a:prstGeom>
          <a:noFill/>
          <a:ln w="9525">
            <a:noFill/>
            <a:miter lim="800000"/>
            <a:headEnd/>
            <a:tailEnd/>
          </a:ln>
        </p:spPr>
      </p:pic>
      <p:pic>
        <p:nvPicPr>
          <p:cNvPr id="8" name="Рисунок 7" descr="http://kancguru.ru/image/data/resized/2342_300x300.jpg"/>
          <p:cNvPicPr/>
          <p:nvPr/>
        </p:nvPicPr>
        <p:blipFill>
          <a:blip r:embed="rId6"/>
          <a:srcRect/>
          <a:stretch>
            <a:fillRect/>
          </a:stretch>
        </p:blipFill>
        <p:spPr bwMode="auto">
          <a:xfrm rot="5400000">
            <a:off x="8046719" y="2118362"/>
            <a:ext cx="5166362" cy="3124199"/>
          </a:xfrm>
          <a:prstGeom prst="rect">
            <a:avLst/>
          </a:prstGeom>
          <a:noFill/>
          <a:ln w="9525">
            <a:noFill/>
            <a:miter lim="800000"/>
            <a:headEnd/>
            <a:tailEnd/>
          </a:ln>
        </p:spPr>
      </p:pic>
      <p:pic>
        <p:nvPicPr>
          <p:cNvPr id="9" name="Рисунок 8" descr="http://gulyai.ru/uploads/posts/2012-05/1338374383_poster_1.jpg"/>
          <p:cNvPicPr/>
          <p:nvPr/>
        </p:nvPicPr>
        <p:blipFill>
          <a:blip r:embed="rId7"/>
          <a:srcRect/>
          <a:stretch>
            <a:fillRect/>
          </a:stretch>
        </p:blipFill>
        <p:spPr bwMode="auto">
          <a:xfrm>
            <a:off x="452437" y="4017645"/>
            <a:ext cx="2905125" cy="2419350"/>
          </a:xfrm>
          <a:prstGeom prst="rect">
            <a:avLst/>
          </a:prstGeom>
          <a:noFill/>
          <a:ln w="9525">
            <a:noFill/>
            <a:miter lim="800000"/>
            <a:headEnd/>
            <a:tailEnd/>
          </a:ln>
        </p:spPr>
      </p:pic>
      <p:pic>
        <p:nvPicPr>
          <p:cNvPr id="10" name="Рисунок 9" descr="http://kulga.com.ua/published/publicdata/KULGA2/attachments/SC/products_pictures/%D0%9C%D0%B5%D0%BB%D0%BE%D0%BA%20%D0%94_enl.jpg"/>
          <p:cNvPicPr/>
          <p:nvPr/>
        </p:nvPicPr>
        <p:blipFill>
          <a:blip r:embed="rId8"/>
          <a:srcRect/>
          <a:stretch>
            <a:fillRect/>
          </a:stretch>
        </p:blipFill>
        <p:spPr bwMode="auto">
          <a:xfrm>
            <a:off x="4881562" y="4069080"/>
            <a:ext cx="2997518" cy="2366010"/>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srcRect/>
          <a:stretch>
            <a:fillRect/>
          </a:stretch>
        </p:blipFill>
        <p:spPr bwMode="auto">
          <a:xfrm>
            <a:off x="0" y="0"/>
            <a:ext cx="12192000" cy="6846570"/>
          </a:xfrm>
          <a:prstGeom prst="rect">
            <a:avLst/>
          </a:prstGeom>
          <a:noFill/>
          <a:ln w="9525">
            <a:noFill/>
            <a:miter lim="800000"/>
            <a:headEnd/>
            <a:tailEnd/>
          </a:ln>
          <a:effectLst/>
        </p:spPr>
      </p:pic>
      <p:sp>
        <p:nvSpPr>
          <p:cNvPr id="2" name="Заголовок 1"/>
          <p:cNvSpPr>
            <a:spLocks noGrp="1"/>
          </p:cNvSpPr>
          <p:nvPr>
            <p:ph type="title"/>
          </p:nvPr>
        </p:nvSpPr>
        <p:spPr>
          <a:xfrm>
            <a:off x="838200" y="365125"/>
            <a:ext cx="10515600" cy="5928995"/>
          </a:xfrm>
        </p:spPr>
        <p:txBody>
          <a:bodyPr>
            <a:normAutofit fontScale="90000"/>
          </a:bodyPr>
          <a:lstStyle/>
          <a:p>
            <a:r>
              <a:rPr lang="ru-RU" b="1" dirty="0" smtClean="0">
                <a:solidFill>
                  <a:schemeClr val="bg1"/>
                </a:solidFill>
                <a:effectLst/>
                <a:latin typeface="Monotype Corsiva" pitchFamily="66" charset="0"/>
              </a:rPr>
              <a:t>                                ОБОРУДОВАНИЕ</a:t>
            </a:r>
            <a:br>
              <a:rPr lang="ru-RU" b="1" dirty="0" smtClean="0">
                <a:solidFill>
                  <a:schemeClr val="bg1"/>
                </a:solidFill>
                <a:effectLst/>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endParaRPr lang="ru-RU" b="1" dirty="0">
              <a:solidFill>
                <a:schemeClr val="bg1"/>
              </a:solidFill>
              <a:latin typeface="Monotype Corsiva" pitchFamily="66" charset="0"/>
            </a:endParaRPr>
          </a:p>
        </p:txBody>
      </p:sp>
      <p:pic>
        <p:nvPicPr>
          <p:cNvPr id="5" name="Рисунок 4" descr="http://www.omar.ru/img/model/948/129948/1.jpg"/>
          <p:cNvPicPr/>
          <p:nvPr/>
        </p:nvPicPr>
        <p:blipFill>
          <a:blip r:embed="rId3"/>
          <a:srcRect/>
          <a:stretch>
            <a:fillRect/>
          </a:stretch>
        </p:blipFill>
        <p:spPr bwMode="auto">
          <a:xfrm rot="20732025">
            <a:off x="297398" y="1710585"/>
            <a:ext cx="3504764" cy="2825814"/>
          </a:xfrm>
          <a:prstGeom prst="rect">
            <a:avLst/>
          </a:prstGeom>
          <a:noFill/>
          <a:ln w="9525">
            <a:noFill/>
            <a:miter lim="800000"/>
            <a:headEnd/>
            <a:tailEnd/>
          </a:ln>
        </p:spPr>
      </p:pic>
      <p:pic>
        <p:nvPicPr>
          <p:cNvPr id="6" name="Рисунок 5" descr="http://www.220store.ru/images/produce/6312.jpeg"/>
          <p:cNvPicPr/>
          <p:nvPr/>
        </p:nvPicPr>
        <p:blipFill>
          <a:blip r:embed="rId4"/>
          <a:srcRect/>
          <a:stretch>
            <a:fillRect/>
          </a:stretch>
        </p:blipFill>
        <p:spPr bwMode="auto">
          <a:xfrm rot="694594">
            <a:off x="8177342" y="1497821"/>
            <a:ext cx="3751803" cy="3000004"/>
          </a:xfrm>
          <a:prstGeom prst="rect">
            <a:avLst/>
          </a:prstGeom>
          <a:noFill/>
          <a:ln w="9525">
            <a:noFill/>
            <a:miter lim="800000"/>
            <a:headEnd/>
            <a:tailEnd/>
          </a:ln>
        </p:spPr>
      </p:pic>
      <p:pic>
        <p:nvPicPr>
          <p:cNvPr id="7" name="Рисунок 6" descr="http://www.omar.ru/img/model/708/37708/1-500.jpg"/>
          <p:cNvPicPr/>
          <p:nvPr/>
        </p:nvPicPr>
        <p:blipFill>
          <a:blip r:embed="rId5"/>
          <a:srcRect/>
          <a:stretch>
            <a:fillRect/>
          </a:stretch>
        </p:blipFill>
        <p:spPr bwMode="auto">
          <a:xfrm>
            <a:off x="4344352" y="1845944"/>
            <a:ext cx="3458528" cy="3609976"/>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srcRect/>
          <a:stretch>
            <a:fillRect/>
          </a:stretch>
        </p:blipFill>
        <p:spPr bwMode="auto">
          <a:xfrm>
            <a:off x="0" y="0"/>
            <a:ext cx="12192000" cy="6858000"/>
          </a:xfrm>
          <a:prstGeom prst="rect">
            <a:avLst/>
          </a:prstGeom>
          <a:noFill/>
          <a:ln w="9525">
            <a:noFill/>
            <a:miter lim="800000"/>
            <a:headEnd/>
            <a:tailEnd/>
          </a:ln>
          <a:effectLst/>
        </p:spPr>
      </p:pic>
      <p:sp>
        <p:nvSpPr>
          <p:cNvPr id="2" name="Заголовок 1"/>
          <p:cNvSpPr>
            <a:spLocks noGrp="1"/>
          </p:cNvSpPr>
          <p:nvPr>
            <p:ph type="title"/>
          </p:nvPr>
        </p:nvSpPr>
        <p:spPr>
          <a:xfrm>
            <a:off x="838200" y="365125"/>
            <a:ext cx="10515600" cy="6233795"/>
          </a:xfrm>
        </p:spPr>
        <p:txBody>
          <a:bodyPr/>
          <a:lstStyle/>
          <a:p>
            <a:r>
              <a:rPr lang="ru-RU" b="1" dirty="0" smtClean="0">
                <a:solidFill>
                  <a:schemeClr val="bg1"/>
                </a:solidFill>
                <a:latin typeface="Monotype Corsiva" pitchFamily="66" charset="0"/>
              </a:rPr>
              <a:t>                             </a:t>
            </a:r>
            <a:r>
              <a:rPr lang="ru-RU" b="1" dirty="0" smtClean="0">
                <a:solidFill>
                  <a:schemeClr val="bg1"/>
                </a:solidFill>
                <a:effectLst/>
                <a:latin typeface="Monotype Corsiva" pitchFamily="66" charset="0"/>
              </a:rPr>
              <a:t>МАТЕРИАЛЫ</a:t>
            </a:r>
            <a:br>
              <a:rPr lang="ru-RU" b="1" dirty="0" smtClean="0">
                <a:solidFill>
                  <a:schemeClr val="bg1"/>
                </a:solidFill>
                <a:effectLst/>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endParaRPr lang="ru-RU" b="1" dirty="0">
              <a:solidFill>
                <a:schemeClr val="bg1"/>
              </a:solidFill>
              <a:latin typeface="Monotype Corsiva" pitchFamily="66" charset="0"/>
            </a:endParaRPr>
          </a:p>
        </p:txBody>
      </p:sp>
      <p:pic>
        <p:nvPicPr>
          <p:cNvPr id="4" name="Рисунок 3" descr="http://www.bartersib.ru/user/images/posnew1258344472%D0%B1%D1%83%D0%BC%D0%B0%D0%B3%D0%B0%20.jpg"/>
          <p:cNvPicPr/>
          <p:nvPr/>
        </p:nvPicPr>
        <p:blipFill>
          <a:blip r:embed="rId3"/>
          <a:srcRect/>
          <a:stretch>
            <a:fillRect/>
          </a:stretch>
        </p:blipFill>
        <p:spPr bwMode="auto">
          <a:xfrm rot="20710632">
            <a:off x="5699763" y="3665015"/>
            <a:ext cx="2987040" cy="2610493"/>
          </a:xfrm>
          <a:prstGeom prst="rect">
            <a:avLst/>
          </a:prstGeom>
          <a:noFill/>
          <a:ln w="9525">
            <a:noFill/>
            <a:miter lim="800000"/>
            <a:headEnd/>
            <a:tailEnd/>
          </a:ln>
        </p:spPr>
      </p:pic>
      <p:pic>
        <p:nvPicPr>
          <p:cNvPr id="5" name="Рисунок 4" descr="http://www.atelie-mex.ruwww.bellisima-rus.ru/images/stories/harrisons%20tartan_bg.jpg"/>
          <p:cNvPicPr/>
          <p:nvPr/>
        </p:nvPicPr>
        <p:blipFill>
          <a:blip r:embed="rId4"/>
          <a:srcRect/>
          <a:stretch>
            <a:fillRect/>
          </a:stretch>
        </p:blipFill>
        <p:spPr bwMode="auto">
          <a:xfrm rot="298184">
            <a:off x="487680" y="3429001"/>
            <a:ext cx="2987040" cy="2468880"/>
          </a:xfrm>
          <a:prstGeom prst="rect">
            <a:avLst/>
          </a:prstGeom>
          <a:noFill/>
          <a:ln w="9525">
            <a:noFill/>
            <a:miter lim="800000"/>
            <a:headEnd/>
            <a:tailEnd/>
          </a:ln>
        </p:spPr>
      </p:pic>
      <p:pic>
        <p:nvPicPr>
          <p:cNvPr id="6" name="Рисунок 5" descr="http://img.dispute.az/uploads/monthly_12_2011/post-21331-0-53037400-1324404979_thumb.jpg"/>
          <p:cNvPicPr/>
          <p:nvPr/>
        </p:nvPicPr>
        <p:blipFill>
          <a:blip r:embed="rId5"/>
          <a:srcRect/>
          <a:stretch>
            <a:fillRect/>
          </a:stretch>
        </p:blipFill>
        <p:spPr bwMode="auto">
          <a:xfrm rot="994568">
            <a:off x="8219286" y="1005841"/>
            <a:ext cx="2960288" cy="2621280"/>
          </a:xfrm>
          <a:prstGeom prst="rect">
            <a:avLst/>
          </a:prstGeom>
          <a:noFill/>
          <a:ln w="9525">
            <a:noFill/>
            <a:miter lim="800000"/>
            <a:headEnd/>
            <a:tailEnd/>
          </a:ln>
        </p:spPr>
      </p:pic>
      <p:pic>
        <p:nvPicPr>
          <p:cNvPr id="7" name="Рисунок 6" descr="http://sunruk.ru/d/617022/d/dsc_0267.jpg.jpg"/>
          <p:cNvPicPr/>
          <p:nvPr/>
        </p:nvPicPr>
        <p:blipFill>
          <a:blip r:embed="rId6" cstate="print"/>
          <a:srcRect/>
          <a:stretch>
            <a:fillRect/>
          </a:stretch>
        </p:blipFill>
        <p:spPr bwMode="auto">
          <a:xfrm rot="2045922">
            <a:off x="2726221" y="1005839"/>
            <a:ext cx="3004020" cy="2449664"/>
          </a:xfrm>
          <a:prstGeom prst="rect">
            <a:avLst/>
          </a:prstGeom>
          <a:noFill/>
          <a:ln w="9525">
            <a:noFill/>
            <a:miter lim="800000"/>
            <a:headEnd/>
            <a:tailEnd/>
          </a:ln>
        </p:spPr>
      </p:pic>
    </p:spTree>
  </p:cSld>
  <p:clrMapOvr>
    <a:masterClrMapping/>
  </p:clrMapOvr>
  <p:transition>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0" y="0"/>
            <a:ext cx="12192000" cy="6880860"/>
          </a:xfrm>
          <a:prstGeom prst="rect">
            <a:avLst/>
          </a:prstGeom>
          <a:noFill/>
          <a:ln w="9525">
            <a:noFill/>
            <a:miter lim="800000"/>
            <a:headEnd/>
            <a:tailEnd/>
          </a:ln>
          <a:effectLst/>
        </p:spPr>
      </p:pic>
      <p:sp>
        <p:nvSpPr>
          <p:cNvPr id="2" name="Заголовок 1"/>
          <p:cNvSpPr>
            <a:spLocks noGrp="1"/>
          </p:cNvSpPr>
          <p:nvPr>
            <p:ph type="title"/>
          </p:nvPr>
        </p:nvSpPr>
        <p:spPr>
          <a:xfrm>
            <a:off x="0" y="1"/>
            <a:ext cx="12192000" cy="6857999"/>
          </a:xfrm>
        </p:spPr>
        <p:txBody>
          <a:bodyPr>
            <a:normAutofit fontScale="90000"/>
          </a:bodyPr>
          <a:lstStyle/>
          <a:p>
            <a:r>
              <a:rPr lang="ru-RU" b="1" dirty="0" smtClean="0">
                <a:solidFill>
                  <a:schemeClr val="bg1"/>
                </a:solidFill>
                <a:latin typeface="Monotype Corsiva" pitchFamily="66" charset="0"/>
              </a:rPr>
              <a:t>                   ЭКОНОМИЧЕСКОЕ  ОБОСНОВАНИЕ</a:t>
            </a:r>
            <a:br>
              <a:rPr lang="ru-RU" b="1" dirty="0" smtClean="0">
                <a:solidFill>
                  <a:schemeClr val="bg1"/>
                </a:solidFill>
                <a:latin typeface="Monotype Corsiva" pitchFamily="66" charset="0"/>
              </a:rPr>
            </a:br>
            <a:r>
              <a:rPr lang="ru-RU" dirty="0" smtClean="0"/>
              <a:t> </a:t>
            </a:r>
            <a:br>
              <a:rPr lang="ru-RU" dirty="0" smtClean="0"/>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endParaRPr lang="ru-RU" b="1" dirty="0">
              <a:solidFill>
                <a:schemeClr val="bg1"/>
              </a:solidFill>
              <a:latin typeface="Monotype Corsiva" pitchFamily="66" charset="0"/>
            </a:endParaRPr>
          </a:p>
        </p:txBody>
      </p:sp>
      <p:graphicFrame>
        <p:nvGraphicFramePr>
          <p:cNvPr id="11" name="Таблица 10"/>
          <p:cNvGraphicFramePr>
            <a:graphicFrameLocks noGrp="1"/>
          </p:cNvGraphicFramePr>
          <p:nvPr/>
        </p:nvGraphicFramePr>
        <p:xfrm>
          <a:off x="2255520" y="456432"/>
          <a:ext cx="7345680" cy="6812280"/>
        </p:xfrm>
        <a:graphic>
          <a:graphicData uri="http://schemas.openxmlformats.org/drawingml/2006/table">
            <a:tbl>
              <a:tblPr firstRow="1" bandRow="1">
                <a:tableStyleId>{5C22544A-7EE6-4342-B048-85BDC9FD1C3A}</a:tableStyleId>
              </a:tblPr>
              <a:tblGrid>
                <a:gridCol w="1836420">
                  <a:extLst>
                    <a:ext uri="{9D8B030D-6E8A-4147-A177-3AD203B41FA5}">
                      <a16:colId xmlns:a16="http://schemas.microsoft.com/office/drawing/2014/main" val="20000"/>
                    </a:ext>
                  </a:extLst>
                </a:gridCol>
                <a:gridCol w="1836420">
                  <a:extLst>
                    <a:ext uri="{9D8B030D-6E8A-4147-A177-3AD203B41FA5}">
                      <a16:colId xmlns:a16="http://schemas.microsoft.com/office/drawing/2014/main" val="20001"/>
                    </a:ext>
                  </a:extLst>
                </a:gridCol>
                <a:gridCol w="1836420">
                  <a:extLst>
                    <a:ext uri="{9D8B030D-6E8A-4147-A177-3AD203B41FA5}">
                      <a16:colId xmlns:a16="http://schemas.microsoft.com/office/drawing/2014/main" val="20002"/>
                    </a:ext>
                  </a:extLst>
                </a:gridCol>
                <a:gridCol w="1836420">
                  <a:extLst>
                    <a:ext uri="{9D8B030D-6E8A-4147-A177-3AD203B41FA5}">
                      <a16:colId xmlns:a16="http://schemas.microsoft.com/office/drawing/2014/main" val="20003"/>
                    </a:ext>
                  </a:extLst>
                </a:gridCol>
              </a:tblGrid>
              <a:tr h="240920">
                <a:tc>
                  <a:txBody>
                    <a:bodyPr/>
                    <a:lstStyle/>
                    <a:p>
                      <a:endParaRPr lang="ru-RU" dirty="0"/>
                    </a:p>
                  </a:txBody>
                  <a:tcPr/>
                </a:tc>
                <a:tc>
                  <a:txBody>
                    <a:bodyPr/>
                    <a:lstStyle/>
                    <a:p>
                      <a:endParaRPr lang="ru-RU"/>
                    </a:p>
                  </a:txBody>
                  <a:tcPr/>
                </a:tc>
                <a:tc>
                  <a:txBody>
                    <a:bodyPr/>
                    <a:lstStyle/>
                    <a:p>
                      <a:endParaRPr lang="ru-RU"/>
                    </a:p>
                  </a:txBody>
                  <a:tcPr/>
                </a:tc>
                <a:tc>
                  <a:txBody>
                    <a:bodyPr/>
                    <a:lstStyle/>
                    <a:p>
                      <a:endParaRPr lang="ru-RU"/>
                    </a:p>
                  </a:txBody>
                  <a:tcPr/>
                </a:tc>
                <a:extLst>
                  <a:ext uri="{0D108BD9-81ED-4DB2-BD59-A6C34878D82A}">
                    <a16:rowId xmlns:a16="http://schemas.microsoft.com/office/drawing/2014/main" val="10000"/>
                  </a:ext>
                </a:extLst>
              </a:tr>
              <a:tr h="421611">
                <a:tc>
                  <a:txBody>
                    <a:bodyPr/>
                    <a:lstStyle/>
                    <a:p>
                      <a:pPr algn="just">
                        <a:lnSpc>
                          <a:spcPct val="150000"/>
                        </a:lnSpc>
                        <a:spcAft>
                          <a:spcPts val="0"/>
                        </a:spcAft>
                      </a:pPr>
                      <a:r>
                        <a:rPr lang="ru-RU" sz="1400" b="1" dirty="0">
                          <a:latin typeface="Times New Roman"/>
                          <a:ea typeface="Times New Roman"/>
                          <a:cs typeface="Times New Roman"/>
                        </a:rPr>
                        <a:t>Название </a:t>
                      </a:r>
                      <a:endParaRPr lang="ru-RU" sz="1100" dirty="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b="1">
                          <a:latin typeface="Times New Roman"/>
                          <a:ea typeface="Times New Roman"/>
                          <a:cs typeface="Times New Roman"/>
                        </a:rPr>
                        <a:t>Количество</a:t>
                      </a:r>
                      <a:endParaRPr lang="ru-RU" sz="1100">
                        <a:latin typeface="Calibri"/>
                        <a:ea typeface="Times New Roman"/>
                        <a:cs typeface="Times New Roman"/>
                      </a:endParaRPr>
                    </a:p>
                    <a:p>
                      <a:pPr algn="just">
                        <a:lnSpc>
                          <a:spcPct val="150000"/>
                        </a:lnSpc>
                        <a:spcAft>
                          <a:spcPts val="0"/>
                        </a:spcAft>
                      </a:pPr>
                      <a:r>
                        <a:rPr lang="ru-RU" sz="1400" b="1">
                          <a:latin typeface="Times New Roman"/>
                          <a:ea typeface="Times New Roman"/>
                          <a:cs typeface="Times New Roman"/>
                        </a:rPr>
                        <a:t> (м., шт.)</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b="1">
                          <a:latin typeface="Times New Roman"/>
                          <a:ea typeface="Times New Roman"/>
                          <a:cs typeface="Times New Roman"/>
                        </a:rPr>
                        <a:t>Цена </a:t>
                      </a:r>
                      <a:endParaRPr lang="ru-RU" sz="1100">
                        <a:latin typeface="Calibri"/>
                        <a:ea typeface="Times New Roman"/>
                        <a:cs typeface="Times New Roman"/>
                      </a:endParaRPr>
                    </a:p>
                    <a:p>
                      <a:pPr algn="just">
                        <a:lnSpc>
                          <a:spcPct val="150000"/>
                        </a:lnSpc>
                        <a:spcAft>
                          <a:spcPts val="0"/>
                        </a:spcAft>
                      </a:pPr>
                      <a:r>
                        <a:rPr lang="ru-RU" sz="1400" b="1">
                          <a:latin typeface="Times New Roman"/>
                          <a:ea typeface="Times New Roman"/>
                          <a:cs typeface="Times New Roman"/>
                        </a:rPr>
                        <a:t>(руб.)</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b="1">
                          <a:latin typeface="Times New Roman"/>
                          <a:ea typeface="Times New Roman"/>
                          <a:cs typeface="Times New Roman"/>
                        </a:rPr>
                        <a:t>Всего </a:t>
                      </a:r>
                      <a:endParaRPr lang="ru-RU" sz="1100">
                        <a:latin typeface="Calibri"/>
                        <a:ea typeface="Times New Roman"/>
                        <a:cs typeface="Times New Roman"/>
                      </a:endParaRPr>
                    </a:p>
                    <a:p>
                      <a:pPr algn="just">
                        <a:lnSpc>
                          <a:spcPct val="150000"/>
                        </a:lnSpc>
                        <a:spcAft>
                          <a:spcPts val="0"/>
                        </a:spcAft>
                      </a:pPr>
                      <a:r>
                        <a:rPr lang="ru-RU" sz="1400" b="1">
                          <a:latin typeface="Times New Roman"/>
                          <a:ea typeface="Times New Roman"/>
                          <a:cs typeface="Times New Roman"/>
                        </a:rPr>
                        <a:t>(руб.)</a:t>
                      </a:r>
                      <a:endParaRPr lang="ru-RU" sz="1100">
                        <a:latin typeface="Calibri"/>
                        <a:ea typeface="Times New Roman"/>
                        <a:cs typeface="Times New Roman"/>
                      </a:endParaRPr>
                    </a:p>
                  </a:txBody>
                  <a:tcPr marL="68580" marR="68580" marT="0" marB="0"/>
                </a:tc>
                <a:extLst>
                  <a:ext uri="{0D108BD9-81ED-4DB2-BD59-A6C34878D82A}">
                    <a16:rowId xmlns:a16="http://schemas.microsoft.com/office/drawing/2014/main" val="10001"/>
                  </a:ext>
                </a:extLst>
              </a:tr>
              <a:tr h="210805">
                <a:tc>
                  <a:txBody>
                    <a:bodyPr/>
                    <a:lstStyle/>
                    <a:p>
                      <a:pPr algn="just">
                        <a:lnSpc>
                          <a:spcPct val="150000"/>
                        </a:lnSpc>
                        <a:spcAft>
                          <a:spcPts val="0"/>
                        </a:spcAft>
                      </a:pPr>
                      <a:r>
                        <a:rPr lang="ru-RU" sz="1400">
                          <a:latin typeface="Times New Roman"/>
                          <a:ea typeface="Times New Roman"/>
                          <a:cs typeface="Times New Roman"/>
                        </a:rPr>
                        <a:t>Ткань шотландка</a:t>
                      </a:r>
                      <a:endParaRPr lang="ru-RU" sz="1100">
                        <a:latin typeface="Calibri"/>
                        <a:ea typeface="Times New Roman"/>
                        <a:cs typeface="Times New Roman"/>
                      </a:endParaRPr>
                    </a:p>
                  </a:txBody>
                  <a:tcPr marL="68580" marR="68580" marT="0" marB="0"/>
                </a:tc>
                <a:tc>
                  <a:txBody>
                    <a:bodyPr/>
                    <a:lstStyle/>
                    <a:p>
                      <a:pPr algn="just">
                        <a:lnSpc>
                          <a:spcPct val="150000"/>
                        </a:lnSpc>
                        <a:spcAft>
                          <a:spcPts val="1000"/>
                        </a:spcAft>
                      </a:pPr>
                      <a:r>
                        <a:rPr lang="ru-RU" sz="1400">
                          <a:latin typeface="Times New Roman"/>
                          <a:ea typeface="Times New Roman"/>
                          <a:cs typeface="Times New Roman"/>
                        </a:rPr>
                        <a:t>2</a:t>
                      </a:r>
                      <a:endParaRPr lang="ru-RU" sz="1100">
                        <a:latin typeface="Calibri"/>
                        <a:ea typeface="Times New Roman"/>
                        <a:cs typeface="Times New Roman"/>
                      </a:endParaRPr>
                    </a:p>
                  </a:txBody>
                  <a:tcPr marL="68580" marR="68580" marT="0" marB="0"/>
                </a:tc>
                <a:tc>
                  <a:txBody>
                    <a:bodyPr/>
                    <a:lstStyle/>
                    <a:p>
                      <a:pPr algn="just">
                        <a:lnSpc>
                          <a:spcPct val="150000"/>
                        </a:lnSpc>
                        <a:spcAft>
                          <a:spcPts val="1000"/>
                        </a:spcAft>
                      </a:pPr>
                      <a:r>
                        <a:rPr lang="ru-RU" sz="1400">
                          <a:latin typeface="Times New Roman"/>
                          <a:ea typeface="Times New Roman"/>
                          <a:cs typeface="Times New Roman"/>
                        </a:rPr>
                        <a:t>350,00</a:t>
                      </a:r>
                      <a:endParaRPr lang="ru-RU" sz="1100">
                        <a:latin typeface="Calibri"/>
                        <a:ea typeface="Times New Roman"/>
                        <a:cs typeface="Times New Roman"/>
                      </a:endParaRPr>
                    </a:p>
                  </a:txBody>
                  <a:tcPr marL="68580" marR="68580" marT="0" marB="0"/>
                </a:tc>
                <a:tc>
                  <a:txBody>
                    <a:bodyPr/>
                    <a:lstStyle/>
                    <a:p>
                      <a:pPr algn="just">
                        <a:lnSpc>
                          <a:spcPct val="150000"/>
                        </a:lnSpc>
                        <a:spcAft>
                          <a:spcPts val="1000"/>
                        </a:spcAft>
                      </a:pPr>
                      <a:r>
                        <a:rPr lang="ru-RU" sz="1400">
                          <a:latin typeface="Times New Roman"/>
                          <a:ea typeface="Times New Roman"/>
                          <a:cs typeface="Times New Roman"/>
                        </a:rPr>
                        <a:t>700,00</a:t>
                      </a:r>
                      <a:endParaRPr lang="ru-RU" sz="1100">
                        <a:latin typeface="Calibri"/>
                        <a:ea typeface="Times New Roman"/>
                        <a:cs typeface="Times New Roman"/>
                      </a:endParaRPr>
                    </a:p>
                  </a:txBody>
                  <a:tcPr marL="68580" marR="68580" marT="0" marB="0"/>
                </a:tc>
                <a:extLst>
                  <a:ext uri="{0D108BD9-81ED-4DB2-BD59-A6C34878D82A}">
                    <a16:rowId xmlns:a16="http://schemas.microsoft.com/office/drawing/2014/main" val="10002"/>
                  </a:ext>
                </a:extLst>
              </a:tr>
              <a:tr h="210805">
                <a:tc>
                  <a:txBody>
                    <a:bodyPr/>
                    <a:lstStyle/>
                    <a:p>
                      <a:pPr algn="just">
                        <a:lnSpc>
                          <a:spcPct val="150000"/>
                        </a:lnSpc>
                        <a:spcAft>
                          <a:spcPts val="1000"/>
                        </a:spcAft>
                      </a:pPr>
                      <a:r>
                        <a:rPr lang="ru-RU" sz="1400">
                          <a:latin typeface="Times New Roman"/>
                          <a:ea typeface="Times New Roman"/>
                          <a:cs typeface="Times New Roman"/>
                        </a:rPr>
                        <a:t>Нитки </a:t>
                      </a:r>
                      <a:endParaRPr lang="ru-RU" sz="1100">
                        <a:latin typeface="Calibri"/>
                        <a:ea typeface="Times New Roman"/>
                        <a:cs typeface="Times New Roman"/>
                      </a:endParaRPr>
                    </a:p>
                  </a:txBody>
                  <a:tcPr marL="68580" marR="68580" marT="0" marB="0"/>
                </a:tc>
                <a:tc>
                  <a:txBody>
                    <a:bodyPr/>
                    <a:lstStyle/>
                    <a:p>
                      <a:pPr algn="just">
                        <a:lnSpc>
                          <a:spcPct val="150000"/>
                        </a:lnSpc>
                        <a:spcAft>
                          <a:spcPts val="1000"/>
                        </a:spcAft>
                      </a:pPr>
                      <a:r>
                        <a:rPr lang="ru-RU" sz="1400">
                          <a:latin typeface="Times New Roman"/>
                          <a:ea typeface="Times New Roman"/>
                          <a:cs typeface="Times New Roman"/>
                        </a:rPr>
                        <a:t>5</a:t>
                      </a:r>
                      <a:endParaRPr lang="ru-RU" sz="1100">
                        <a:latin typeface="Calibri"/>
                        <a:ea typeface="Times New Roman"/>
                        <a:cs typeface="Times New Roman"/>
                      </a:endParaRPr>
                    </a:p>
                  </a:txBody>
                  <a:tcPr marL="68580" marR="68580" marT="0" marB="0"/>
                </a:tc>
                <a:tc>
                  <a:txBody>
                    <a:bodyPr/>
                    <a:lstStyle/>
                    <a:p>
                      <a:pPr algn="just">
                        <a:lnSpc>
                          <a:spcPct val="150000"/>
                        </a:lnSpc>
                        <a:spcAft>
                          <a:spcPts val="1000"/>
                        </a:spcAft>
                      </a:pPr>
                      <a:r>
                        <a:rPr lang="ru-RU" sz="1400">
                          <a:latin typeface="Times New Roman"/>
                          <a:ea typeface="Times New Roman"/>
                          <a:cs typeface="Times New Roman"/>
                        </a:rPr>
                        <a:t>10,00</a:t>
                      </a:r>
                      <a:endParaRPr lang="ru-RU" sz="1100">
                        <a:latin typeface="Calibri"/>
                        <a:ea typeface="Times New Roman"/>
                        <a:cs typeface="Times New Roman"/>
                      </a:endParaRPr>
                    </a:p>
                  </a:txBody>
                  <a:tcPr marL="68580" marR="68580" marT="0" marB="0"/>
                </a:tc>
                <a:tc>
                  <a:txBody>
                    <a:bodyPr/>
                    <a:lstStyle/>
                    <a:p>
                      <a:pPr algn="just">
                        <a:lnSpc>
                          <a:spcPct val="150000"/>
                        </a:lnSpc>
                        <a:spcAft>
                          <a:spcPts val="1000"/>
                        </a:spcAft>
                      </a:pPr>
                      <a:r>
                        <a:rPr lang="ru-RU" sz="1400">
                          <a:latin typeface="Times New Roman"/>
                          <a:ea typeface="Times New Roman"/>
                          <a:cs typeface="Times New Roman"/>
                        </a:rPr>
                        <a:t>50,00</a:t>
                      </a:r>
                      <a:endParaRPr lang="ru-RU" sz="1100">
                        <a:latin typeface="Calibri"/>
                        <a:ea typeface="Times New Roman"/>
                        <a:cs typeface="Times New Roman"/>
                      </a:endParaRPr>
                    </a:p>
                  </a:txBody>
                  <a:tcPr marL="68580" marR="68580" marT="0" marB="0"/>
                </a:tc>
                <a:extLst>
                  <a:ext uri="{0D108BD9-81ED-4DB2-BD59-A6C34878D82A}">
                    <a16:rowId xmlns:a16="http://schemas.microsoft.com/office/drawing/2014/main" val="10003"/>
                  </a:ext>
                </a:extLst>
              </a:tr>
              <a:tr h="210805">
                <a:tc>
                  <a:txBody>
                    <a:bodyPr/>
                    <a:lstStyle/>
                    <a:p>
                      <a:pPr algn="just">
                        <a:lnSpc>
                          <a:spcPct val="150000"/>
                        </a:lnSpc>
                        <a:spcAft>
                          <a:spcPts val="1000"/>
                        </a:spcAft>
                      </a:pPr>
                      <a:r>
                        <a:rPr lang="ru-RU" sz="1400">
                          <a:latin typeface="Times New Roman"/>
                          <a:ea typeface="Times New Roman"/>
                          <a:cs typeface="Times New Roman"/>
                        </a:rPr>
                        <a:t>Молния </a:t>
                      </a:r>
                      <a:endParaRPr lang="ru-RU" sz="1100">
                        <a:latin typeface="Calibri"/>
                        <a:ea typeface="Times New Roman"/>
                        <a:cs typeface="Times New Roman"/>
                      </a:endParaRPr>
                    </a:p>
                  </a:txBody>
                  <a:tcPr marL="68580" marR="68580" marT="0" marB="0"/>
                </a:tc>
                <a:tc>
                  <a:txBody>
                    <a:bodyPr/>
                    <a:lstStyle/>
                    <a:p>
                      <a:pPr algn="just">
                        <a:lnSpc>
                          <a:spcPct val="150000"/>
                        </a:lnSpc>
                        <a:spcAft>
                          <a:spcPts val="1000"/>
                        </a:spcAft>
                      </a:pPr>
                      <a:r>
                        <a:rPr lang="ru-RU" sz="1400">
                          <a:latin typeface="Times New Roman"/>
                          <a:ea typeface="Times New Roman"/>
                          <a:cs typeface="Times New Roman"/>
                        </a:rPr>
                        <a:t>1 </a:t>
                      </a:r>
                      <a:endParaRPr lang="ru-RU" sz="1100">
                        <a:latin typeface="Calibri"/>
                        <a:ea typeface="Times New Roman"/>
                        <a:cs typeface="Times New Roman"/>
                      </a:endParaRPr>
                    </a:p>
                  </a:txBody>
                  <a:tcPr marL="68580" marR="68580" marT="0" marB="0"/>
                </a:tc>
                <a:tc>
                  <a:txBody>
                    <a:bodyPr/>
                    <a:lstStyle/>
                    <a:p>
                      <a:pPr algn="just">
                        <a:lnSpc>
                          <a:spcPct val="150000"/>
                        </a:lnSpc>
                        <a:spcAft>
                          <a:spcPts val="1000"/>
                        </a:spcAft>
                      </a:pPr>
                      <a:r>
                        <a:rPr lang="ru-RU" sz="1400">
                          <a:latin typeface="Times New Roman"/>
                          <a:ea typeface="Times New Roman"/>
                          <a:cs typeface="Times New Roman"/>
                        </a:rPr>
                        <a:t>25,00</a:t>
                      </a:r>
                      <a:endParaRPr lang="ru-RU" sz="1100">
                        <a:latin typeface="Calibri"/>
                        <a:ea typeface="Times New Roman"/>
                        <a:cs typeface="Times New Roman"/>
                      </a:endParaRPr>
                    </a:p>
                  </a:txBody>
                  <a:tcPr marL="68580" marR="68580" marT="0" marB="0"/>
                </a:tc>
                <a:tc>
                  <a:txBody>
                    <a:bodyPr/>
                    <a:lstStyle/>
                    <a:p>
                      <a:pPr algn="just">
                        <a:lnSpc>
                          <a:spcPct val="150000"/>
                        </a:lnSpc>
                        <a:spcAft>
                          <a:spcPts val="1000"/>
                        </a:spcAft>
                      </a:pPr>
                      <a:r>
                        <a:rPr lang="ru-RU" sz="1400">
                          <a:latin typeface="Times New Roman"/>
                          <a:ea typeface="Times New Roman"/>
                          <a:cs typeface="Times New Roman"/>
                        </a:rPr>
                        <a:t>25,00</a:t>
                      </a:r>
                      <a:endParaRPr lang="ru-RU" sz="1100">
                        <a:latin typeface="Calibri"/>
                        <a:ea typeface="Times New Roman"/>
                        <a:cs typeface="Times New Roman"/>
                      </a:endParaRPr>
                    </a:p>
                  </a:txBody>
                  <a:tcPr marL="68580" marR="68580" marT="0" marB="0"/>
                </a:tc>
                <a:extLst>
                  <a:ext uri="{0D108BD9-81ED-4DB2-BD59-A6C34878D82A}">
                    <a16:rowId xmlns:a16="http://schemas.microsoft.com/office/drawing/2014/main" val="10004"/>
                  </a:ext>
                </a:extLst>
              </a:tr>
              <a:tr h="421611">
                <a:tc>
                  <a:txBody>
                    <a:bodyPr/>
                    <a:lstStyle/>
                    <a:p>
                      <a:pPr algn="just">
                        <a:lnSpc>
                          <a:spcPct val="150000"/>
                        </a:lnSpc>
                        <a:spcAft>
                          <a:spcPts val="0"/>
                        </a:spcAft>
                      </a:pPr>
                      <a:r>
                        <a:rPr lang="ru-RU" sz="1400">
                          <a:latin typeface="Times New Roman"/>
                          <a:ea typeface="Times New Roman"/>
                          <a:cs typeface="Times New Roman"/>
                        </a:rPr>
                        <a:t>Швейная машина</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1</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3600,00</a:t>
                      </a:r>
                      <a:endParaRPr lang="ru-RU" sz="1100">
                        <a:latin typeface="Calibri"/>
                        <a:ea typeface="Times New Roman"/>
                        <a:cs typeface="Times New Roman"/>
                      </a:endParaRPr>
                    </a:p>
                    <a:p>
                      <a:pPr algn="just">
                        <a:lnSpc>
                          <a:spcPct val="150000"/>
                        </a:lnSpc>
                        <a:spcAft>
                          <a:spcPts val="0"/>
                        </a:spcAft>
                      </a:pPr>
                      <a:r>
                        <a:rPr lang="ru-RU" sz="1400">
                          <a:latin typeface="Times New Roman"/>
                          <a:ea typeface="Times New Roman"/>
                          <a:cs typeface="Times New Roman"/>
                        </a:rPr>
                        <a:t>Амортизация 10%</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360,00</a:t>
                      </a:r>
                      <a:endParaRPr lang="ru-RU" sz="1100">
                        <a:latin typeface="Calibri"/>
                        <a:ea typeface="Times New Roman"/>
                        <a:cs typeface="Times New Roman"/>
                      </a:endParaRPr>
                    </a:p>
                  </a:txBody>
                  <a:tcPr marL="68580" marR="68580" marT="0" marB="0"/>
                </a:tc>
                <a:extLst>
                  <a:ext uri="{0D108BD9-81ED-4DB2-BD59-A6C34878D82A}">
                    <a16:rowId xmlns:a16="http://schemas.microsoft.com/office/drawing/2014/main" val="10005"/>
                  </a:ext>
                </a:extLst>
              </a:tr>
              <a:tr h="421611">
                <a:tc>
                  <a:txBody>
                    <a:bodyPr/>
                    <a:lstStyle/>
                    <a:p>
                      <a:pPr algn="just">
                        <a:lnSpc>
                          <a:spcPct val="150000"/>
                        </a:lnSpc>
                        <a:spcAft>
                          <a:spcPts val="0"/>
                        </a:spcAft>
                      </a:pPr>
                      <a:r>
                        <a:rPr lang="ru-RU" sz="1400">
                          <a:latin typeface="Times New Roman"/>
                          <a:ea typeface="Times New Roman"/>
                          <a:cs typeface="Times New Roman"/>
                        </a:rPr>
                        <a:t>Ножницы </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1 </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50,00</a:t>
                      </a:r>
                      <a:endParaRPr lang="ru-RU" sz="1100">
                        <a:latin typeface="Calibri"/>
                        <a:ea typeface="Times New Roman"/>
                        <a:cs typeface="Times New Roman"/>
                      </a:endParaRPr>
                    </a:p>
                    <a:p>
                      <a:pPr algn="just">
                        <a:lnSpc>
                          <a:spcPct val="150000"/>
                        </a:lnSpc>
                        <a:spcAft>
                          <a:spcPts val="0"/>
                        </a:spcAft>
                      </a:pPr>
                      <a:r>
                        <a:rPr lang="ru-RU" sz="1400">
                          <a:latin typeface="Times New Roman"/>
                          <a:ea typeface="Times New Roman"/>
                          <a:cs typeface="Times New Roman"/>
                        </a:rPr>
                        <a:t>Амортизация 10%</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5,00</a:t>
                      </a:r>
                      <a:endParaRPr lang="ru-RU" sz="1100">
                        <a:latin typeface="Calibri"/>
                        <a:ea typeface="Times New Roman"/>
                        <a:cs typeface="Times New Roman"/>
                      </a:endParaRPr>
                    </a:p>
                  </a:txBody>
                  <a:tcPr marL="68580" marR="68580" marT="0" marB="0"/>
                </a:tc>
                <a:extLst>
                  <a:ext uri="{0D108BD9-81ED-4DB2-BD59-A6C34878D82A}">
                    <a16:rowId xmlns:a16="http://schemas.microsoft.com/office/drawing/2014/main" val="10006"/>
                  </a:ext>
                </a:extLst>
              </a:tr>
              <a:tr h="421611">
                <a:tc>
                  <a:txBody>
                    <a:bodyPr/>
                    <a:lstStyle/>
                    <a:p>
                      <a:pPr algn="just">
                        <a:lnSpc>
                          <a:spcPct val="150000"/>
                        </a:lnSpc>
                        <a:spcAft>
                          <a:spcPts val="0"/>
                        </a:spcAft>
                      </a:pPr>
                      <a:r>
                        <a:rPr lang="ru-RU" sz="1400">
                          <a:latin typeface="Times New Roman"/>
                          <a:ea typeface="Times New Roman"/>
                          <a:cs typeface="Times New Roman"/>
                        </a:rPr>
                        <a:t>Сантиметровая лента</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1</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15,00</a:t>
                      </a:r>
                      <a:endParaRPr lang="ru-RU" sz="1100">
                        <a:latin typeface="Calibri"/>
                        <a:ea typeface="Times New Roman"/>
                        <a:cs typeface="Times New Roman"/>
                      </a:endParaRPr>
                    </a:p>
                    <a:p>
                      <a:pPr algn="just">
                        <a:lnSpc>
                          <a:spcPct val="150000"/>
                        </a:lnSpc>
                        <a:spcAft>
                          <a:spcPts val="0"/>
                        </a:spcAft>
                      </a:pPr>
                      <a:r>
                        <a:rPr lang="ru-RU" sz="1400">
                          <a:latin typeface="Times New Roman"/>
                          <a:ea typeface="Times New Roman"/>
                          <a:cs typeface="Times New Roman"/>
                        </a:rPr>
                        <a:t>Амортизация 10%</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1,50</a:t>
                      </a:r>
                      <a:endParaRPr lang="ru-RU" sz="1100">
                        <a:latin typeface="Calibri"/>
                        <a:ea typeface="Times New Roman"/>
                        <a:cs typeface="Times New Roman"/>
                      </a:endParaRPr>
                    </a:p>
                  </a:txBody>
                  <a:tcPr marL="68580" marR="68580" marT="0" marB="0"/>
                </a:tc>
                <a:extLst>
                  <a:ext uri="{0D108BD9-81ED-4DB2-BD59-A6C34878D82A}">
                    <a16:rowId xmlns:a16="http://schemas.microsoft.com/office/drawing/2014/main" val="10007"/>
                  </a:ext>
                </a:extLst>
              </a:tr>
              <a:tr h="421611">
                <a:tc>
                  <a:txBody>
                    <a:bodyPr/>
                    <a:lstStyle/>
                    <a:p>
                      <a:pPr algn="just">
                        <a:lnSpc>
                          <a:spcPct val="150000"/>
                        </a:lnSpc>
                        <a:spcAft>
                          <a:spcPts val="0"/>
                        </a:spcAft>
                      </a:pPr>
                      <a:r>
                        <a:rPr lang="ru-RU" sz="1400">
                          <a:latin typeface="Times New Roman"/>
                          <a:ea typeface="Times New Roman"/>
                          <a:cs typeface="Times New Roman"/>
                        </a:rPr>
                        <a:t>Иголка </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1</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3,00</a:t>
                      </a:r>
                      <a:endParaRPr lang="ru-RU" sz="1100">
                        <a:latin typeface="Calibri"/>
                        <a:ea typeface="Times New Roman"/>
                        <a:cs typeface="Times New Roman"/>
                      </a:endParaRPr>
                    </a:p>
                    <a:p>
                      <a:pPr algn="just">
                        <a:lnSpc>
                          <a:spcPct val="150000"/>
                        </a:lnSpc>
                        <a:spcAft>
                          <a:spcPts val="0"/>
                        </a:spcAft>
                      </a:pPr>
                      <a:r>
                        <a:rPr lang="ru-RU" sz="1400">
                          <a:latin typeface="Times New Roman"/>
                          <a:ea typeface="Times New Roman"/>
                          <a:cs typeface="Times New Roman"/>
                        </a:rPr>
                        <a:t>Амортизация 10%</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0,30</a:t>
                      </a:r>
                      <a:endParaRPr lang="ru-RU" sz="1100">
                        <a:latin typeface="Calibri"/>
                        <a:ea typeface="Times New Roman"/>
                        <a:cs typeface="Times New Roman"/>
                      </a:endParaRPr>
                    </a:p>
                  </a:txBody>
                  <a:tcPr marL="68580" marR="68580" marT="0" marB="0"/>
                </a:tc>
                <a:extLst>
                  <a:ext uri="{0D108BD9-81ED-4DB2-BD59-A6C34878D82A}">
                    <a16:rowId xmlns:a16="http://schemas.microsoft.com/office/drawing/2014/main" val="10008"/>
                  </a:ext>
                </a:extLst>
              </a:tr>
              <a:tr h="421611">
                <a:tc>
                  <a:txBody>
                    <a:bodyPr/>
                    <a:lstStyle/>
                    <a:p>
                      <a:pPr algn="just">
                        <a:lnSpc>
                          <a:spcPct val="150000"/>
                        </a:lnSpc>
                        <a:spcAft>
                          <a:spcPts val="0"/>
                        </a:spcAft>
                      </a:pPr>
                      <a:r>
                        <a:rPr lang="ru-RU" sz="1400">
                          <a:latin typeface="Times New Roman"/>
                          <a:ea typeface="Times New Roman"/>
                          <a:cs typeface="Times New Roman"/>
                        </a:rPr>
                        <a:t>Утюг </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1</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1500,00</a:t>
                      </a:r>
                      <a:endParaRPr lang="ru-RU" sz="1100">
                        <a:latin typeface="Calibri"/>
                        <a:ea typeface="Times New Roman"/>
                        <a:cs typeface="Times New Roman"/>
                      </a:endParaRPr>
                    </a:p>
                    <a:p>
                      <a:pPr algn="just">
                        <a:lnSpc>
                          <a:spcPct val="150000"/>
                        </a:lnSpc>
                        <a:spcAft>
                          <a:spcPts val="0"/>
                        </a:spcAft>
                      </a:pPr>
                      <a:r>
                        <a:rPr lang="ru-RU" sz="1400">
                          <a:latin typeface="Times New Roman"/>
                          <a:ea typeface="Times New Roman"/>
                          <a:cs typeface="Times New Roman"/>
                        </a:rPr>
                        <a:t>Амортизация 10%</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150,00</a:t>
                      </a:r>
                      <a:endParaRPr lang="ru-RU" sz="1100">
                        <a:latin typeface="Calibri"/>
                        <a:ea typeface="Times New Roman"/>
                        <a:cs typeface="Times New Roman"/>
                      </a:endParaRPr>
                    </a:p>
                  </a:txBody>
                  <a:tcPr marL="68580" marR="68580" marT="0" marB="0"/>
                </a:tc>
                <a:extLst>
                  <a:ext uri="{0D108BD9-81ED-4DB2-BD59-A6C34878D82A}">
                    <a16:rowId xmlns:a16="http://schemas.microsoft.com/office/drawing/2014/main" val="10009"/>
                  </a:ext>
                </a:extLst>
              </a:tr>
              <a:tr h="210805">
                <a:tc>
                  <a:txBody>
                    <a:bodyPr/>
                    <a:lstStyle/>
                    <a:p>
                      <a:pPr algn="just">
                        <a:lnSpc>
                          <a:spcPct val="150000"/>
                        </a:lnSpc>
                        <a:spcAft>
                          <a:spcPts val="0"/>
                        </a:spcAft>
                      </a:pPr>
                      <a:r>
                        <a:rPr lang="ru-RU" sz="1400">
                          <a:latin typeface="Times New Roman"/>
                          <a:ea typeface="Times New Roman"/>
                          <a:cs typeface="Times New Roman"/>
                        </a:rPr>
                        <a:t>Ватман</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1</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15,0</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15,0</a:t>
                      </a:r>
                      <a:endParaRPr lang="ru-RU" sz="1100">
                        <a:latin typeface="Calibri"/>
                        <a:ea typeface="Times New Roman"/>
                        <a:cs typeface="Times New Roman"/>
                      </a:endParaRPr>
                    </a:p>
                  </a:txBody>
                  <a:tcPr marL="68580" marR="68580" marT="0" marB="0"/>
                </a:tc>
                <a:extLst>
                  <a:ext uri="{0D108BD9-81ED-4DB2-BD59-A6C34878D82A}">
                    <a16:rowId xmlns:a16="http://schemas.microsoft.com/office/drawing/2014/main" val="10010"/>
                  </a:ext>
                </a:extLst>
              </a:tr>
              <a:tr h="421611">
                <a:tc>
                  <a:txBody>
                    <a:bodyPr/>
                    <a:lstStyle/>
                    <a:p>
                      <a:pPr algn="just">
                        <a:lnSpc>
                          <a:spcPct val="150000"/>
                        </a:lnSpc>
                        <a:spcAft>
                          <a:spcPts val="0"/>
                        </a:spcAft>
                      </a:pPr>
                      <a:r>
                        <a:rPr lang="ru-RU" sz="1400">
                          <a:latin typeface="Times New Roman"/>
                          <a:ea typeface="Times New Roman"/>
                          <a:cs typeface="Times New Roman"/>
                        </a:rPr>
                        <a:t>Линейка</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1</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15,00 Амортизация 10%</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1,50</a:t>
                      </a:r>
                      <a:endParaRPr lang="ru-RU" sz="1100">
                        <a:latin typeface="Calibri"/>
                        <a:ea typeface="Times New Roman"/>
                        <a:cs typeface="Times New Roman"/>
                      </a:endParaRPr>
                    </a:p>
                  </a:txBody>
                  <a:tcPr marL="68580" marR="68580" marT="0" marB="0"/>
                </a:tc>
                <a:extLst>
                  <a:ext uri="{0D108BD9-81ED-4DB2-BD59-A6C34878D82A}">
                    <a16:rowId xmlns:a16="http://schemas.microsoft.com/office/drawing/2014/main" val="10011"/>
                  </a:ext>
                </a:extLst>
              </a:tr>
              <a:tr h="210805">
                <a:tc>
                  <a:txBody>
                    <a:bodyPr/>
                    <a:lstStyle/>
                    <a:p>
                      <a:pPr algn="just">
                        <a:lnSpc>
                          <a:spcPct val="150000"/>
                        </a:lnSpc>
                        <a:spcAft>
                          <a:spcPts val="0"/>
                        </a:spcAft>
                      </a:pPr>
                      <a:r>
                        <a:rPr lang="ru-RU" sz="1400">
                          <a:latin typeface="Times New Roman"/>
                          <a:ea typeface="Times New Roman"/>
                          <a:cs typeface="Times New Roman"/>
                        </a:rPr>
                        <a:t>Карандаш</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1</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a:latin typeface="Times New Roman"/>
                          <a:ea typeface="Times New Roman"/>
                          <a:cs typeface="Times New Roman"/>
                        </a:rPr>
                        <a:t>5 Амортизация 10%</a:t>
                      </a:r>
                      <a:endParaRPr lang="ru-RU" sz="1100">
                        <a:latin typeface="Calibri"/>
                        <a:ea typeface="Times New Roman"/>
                        <a:cs typeface="Times New Roman"/>
                      </a:endParaRPr>
                    </a:p>
                  </a:txBody>
                  <a:tcPr marL="68580" marR="68580" marT="0" marB="0"/>
                </a:tc>
                <a:tc>
                  <a:txBody>
                    <a:bodyPr/>
                    <a:lstStyle/>
                    <a:p>
                      <a:pPr algn="just">
                        <a:lnSpc>
                          <a:spcPct val="150000"/>
                        </a:lnSpc>
                        <a:spcAft>
                          <a:spcPts val="0"/>
                        </a:spcAft>
                      </a:pPr>
                      <a:r>
                        <a:rPr lang="ru-RU" sz="1400" dirty="0">
                          <a:latin typeface="Times New Roman"/>
                          <a:ea typeface="Times New Roman"/>
                          <a:cs typeface="Times New Roman"/>
                        </a:rPr>
                        <a:t>0,50</a:t>
                      </a:r>
                      <a:endParaRPr lang="ru-RU" sz="1100" dirty="0">
                        <a:latin typeface="Calibri"/>
                        <a:ea typeface="Times New Roman"/>
                        <a:cs typeface="Times New Roman"/>
                      </a:endParaRPr>
                    </a:p>
                  </a:txBody>
                  <a:tcPr marL="68580" marR="68580" marT="0" marB="0"/>
                </a:tc>
                <a:extLst>
                  <a:ext uri="{0D108BD9-81ED-4DB2-BD59-A6C34878D82A}">
                    <a16:rowId xmlns:a16="http://schemas.microsoft.com/office/drawing/2014/main" val="10012"/>
                  </a:ext>
                </a:extLst>
              </a:tr>
              <a:tr h="240920">
                <a:tc>
                  <a:txBody>
                    <a:bodyPr/>
                    <a:lstStyle/>
                    <a:p>
                      <a:r>
                        <a:rPr lang="ru-RU" dirty="0" smtClean="0"/>
                        <a:t>ИТОГО</a:t>
                      </a:r>
                      <a:endParaRPr lang="ru-RU" dirty="0"/>
                    </a:p>
                  </a:txBody>
                  <a:tcPr/>
                </a:tc>
                <a:tc>
                  <a:txBody>
                    <a:bodyPr/>
                    <a:lstStyle/>
                    <a:p>
                      <a:endParaRPr lang="ru-RU" dirty="0"/>
                    </a:p>
                  </a:txBody>
                  <a:tcPr/>
                </a:tc>
                <a:tc>
                  <a:txBody>
                    <a:bodyPr/>
                    <a:lstStyle/>
                    <a:p>
                      <a:endParaRPr lang="ru-RU" dirty="0"/>
                    </a:p>
                  </a:txBody>
                  <a:tcPr/>
                </a:tc>
                <a:tc>
                  <a:txBody>
                    <a:bodyPr/>
                    <a:lstStyle/>
                    <a:p>
                      <a:r>
                        <a:rPr lang="ru-RU" dirty="0" smtClean="0"/>
                        <a:t>1308,80</a:t>
                      </a:r>
                      <a:endParaRPr lang="ru-RU" dirty="0"/>
                    </a:p>
                  </a:txBody>
                  <a:tcPr/>
                </a:tc>
                <a:extLst>
                  <a:ext uri="{0D108BD9-81ED-4DB2-BD59-A6C34878D82A}">
                    <a16:rowId xmlns:a16="http://schemas.microsoft.com/office/drawing/2014/main" val="10013"/>
                  </a:ext>
                </a:extLst>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a:stretch>
            <a:fillRect/>
          </a:stretch>
        </p:blipFill>
        <p:spPr bwMode="auto">
          <a:xfrm>
            <a:off x="0" y="0"/>
            <a:ext cx="12192000" cy="6880860"/>
          </a:xfrm>
          <a:prstGeom prst="rect">
            <a:avLst/>
          </a:prstGeom>
          <a:noFill/>
          <a:ln w="9525">
            <a:noFill/>
            <a:miter lim="800000"/>
            <a:headEnd/>
            <a:tailEnd/>
          </a:ln>
          <a:effectLst/>
        </p:spPr>
      </p:pic>
      <p:sp>
        <p:nvSpPr>
          <p:cNvPr id="2" name="Заголовок 1"/>
          <p:cNvSpPr>
            <a:spLocks noGrp="1"/>
          </p:cNvSpPr>
          <p:nvPr>
            <p:ph type="title"/>
          </p:nvPr>
        </p:nvSpPr>
        <p:spPr>
          <a:xfrm>
            <a:off x="609600" y="292100"/>
            <a:ext cx="10972800" cy="6169660"/>
          </a:xfrm>
        </p:spPr>
        <p:txBody>
          <a:bodyPr/>
          <a:lstStyle/>
          <a:p>
            <a:r>
              <a:rPr lang="ru-RU" sz="2800" dirty="0" smtClean="0">
                <a:latin typeface="Monotype Corsiva" pitchFamily="66" charset="0"/>
              </a:rPr>
              <a:t/>
            </a:r>
            <a:br>
              <a:rPr lang="ru-RU" sz="2800" dirty="0" smtClean="0">
                <a:latin typeface="Monotype Corsiva" pitchFamily="66" charset="0"/>
              </a:rPr>
            </a:br>
            <a:r>
              <a:rPr lang="ru-RU" sz="2900" dirty="0" smtClean="0">
                <a:solidFill>
                  <a:srgbClr val="000000"/>
                </a:solidFill>
                <a:latin typeface="Monotype Corsiva" pitchFamily="66" charset="0"/>
              </a:rPr>
              <a:t>Себестоимость моей юбки без учета оплаты труда 1308,80 руб. Стоимость моего труда рассчитывается, таким образом, 12100(минимальная оплата труда): 164,2 (среднегодовая норма часов) = 73,69 руб. (стоимость одного часа работы) Я шила  40 часов. Таким образом, стоимость моего труда – 73,69 * 40 =2947,60 руб.</a:t>
            </a:r>
            <a:br>
              <a:rPr lang="ru-RU" sz="2900" dirty="0" smtClean="0">
                <a:solidFill>
                  <a:srgbClr val="000000"/>
                </a:solidFill>
                <a:latin typeface="Monotype Corsiva" pitchFamily="66" charset="0"/>
              </a:rPr>
            </a:br>
            <a:r>
              <a:rPr lang="ru-RU" sz="2900" dirty="0" smtClean="0">
                <a:solidFill>
                  <a:srgbClr val="000000"/>
                </a:solidFill>
                <a:latin typeface="Monotype Corsiva" pitchFamily="66" charset="0"/>
              </a:rPr>
              <a:t>1кВат в час работы на швейной машине стоит 5,26 рублей. Я работала 10 часов. 5,26x10 = 52,60руб. А общая себестоимость моей юбки 1308,80 + 2947,60+52,60=4309,0руб. Глядя на цену моей юбки, может показаться, что это очень дорого (если бы я её продавала). Но будем учитывать то, что ткань и инструменты подорожали, соответственно подорожал и труд выпускника ПУ 2-го разряда. А так как я шила юбку для себя и инструменты и швейная машинка у меня уже были, то с учетом расхода ткани, ниток и бумаги моя юбка будет стоить 775 руб. Это не дорого, поэтому я рада, что научилась шить юбку.</a:t>
            </a:r>
            <a:r>
              <a:rPr lang="ru-RU" sz="2800" dirty="0" smtClean="0"/>
              <a:t/>
            </a:r>
            <a:br>
              <a:rPr lang="ru-RU" sz="2800" dirty="0" smtClean="0"/>
            </a:br>
            <a:endParaRPr lang="ru-RU" sz="28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a:stretch>
            <a:fillRect/>
          </a:stretch>
        </p:blipFill>
        <p:spPr bwMode="auto">
          <a:xfrm>
            <a:off x="0" y="0"/>
            <a:ext cx="12192000" cy="6880860"/>
          </a:xfrm>
          <a:prstGeom prst="rect">
            <a:avLst/>
          </a:prstGeom>
          <a:noFill/>
          <a:ln w="9525">
            <a:noFill/>
            <a:miter lim="800000"/>
            <a:headEnd/>
            <a:tailEnd/>
          </a:ln>
          <a:effectLst/>
        </p:spPr>
      </p:pic>
      <p:sp>
        <p:nvSpPr>
          <p:cNvPr id="2" name="Заголовок 1"/>
          <p:cNvSpPr>
            <a:spLocks noGrp="1"/>
          </p:cNvSpPr>
          <p:nvPr>
            <p:ph type="title"/>
          </p:nvPr>
        </p:nvSpPr>
        <p:spPr>
          <a:xfrm>
            <a:off x="0" y="0"/>
            <a:ext cx="12192000" cy="6858000"/>
          </a:xfrm>
        </p:spPr>
        <p:txBody>
          <a:bodyPr/>
          <a:lstStyle/>
          <a:p>
            <a:r>
              <a:rPr lang="ru-RU" sz="4000" b="1" dirty="0" smtClean="0">
                <a:latin typeface="Monotype Corsiva" pitchFamily="66" charset="0"/>
              </a:rPr>
              <a:t/>
            </a:r>
            <a:br>
              <a:rPr lang="ru-RU" sz="4000" b="1" dirty="0" smtClean="0">
                <a:latin typeface="Monotype Corsiva" pitchFamily="66" charset="0"/>
              </a:rPr>
            </a:br>
            <a:r>
              <a:rPr lang="ru-RU" sz="4000" b="1" dirty="0" smtClean="0">
                <a:latin typeface="Monotype Corsiva" pitchFamily="66" charset="0"/>
              </a:rPr>
              <a:t/>
            </a:r>
            <a:br>
              <a:rPr lang="ru-RU" sz="4000" b="1" dirty="0" smtClean="0">
                <a:latin typeface="Monotype Corsiva" pitchFamily="66" charset="0"/>
              </a:rPr>
            </a:br>
            <a:r>
              <a:rPr lang="ru-RU" sz="4000" b="1" dirty="0" smtClean="0">
                <a:solidFill>
                  <a:schemeClr val="tx1"/>
                </a:solidFill>
                <a:latin typeface="Monotype Corsiva" pitchFamily="66" charset="0"/>
              </a:rPr>
              <a:t>                                              «Плюс»</a:t>
            </a:r>
            <a:r>
              <a:rPr lang="ru-RU" sz="4000" dirty="0" smtClean="0">
                <a:solidFill>
                  <a:schemeClr val="tx1"/>
                </a:solidFill>
                <a:latin typeface="Monotype Corsiva" pitchFamily="66" charset="0"/>
              </a:rPr>
              <a:t/>
            </a:r>
            <a:br>
              <a:rPr lang="ru-RU" sz="4000" dirty="0" smtClean="0">
                <a:solidFill>
                  <a:schemeClr val="tx1"/>
                </a:solidFill>
                <a:latin typeface="Monotype Corsiva" pitchFamily="66" charset="0"/>
              </a:rPr>
            </a:br>
            <a:r>
              <a:rPr lang="ru-RU" sz="4000" dirty="0" smtClean="0">
                <a:solidFill>
                  <a:schemeClr val="tx1"/>
                </a:solidFill>
                <a:latin typeface="Monotype Corsiva" pitchFamily="66" charset="0"/>
              </a:rPr>
              <a:t>Юбка у меня получилась, так как я задумала.  Красивая, по моим </a:t>
            </a:r>
            <a:r>
              <a:rPr lang="ru-RU" sz="4000" dirty="0" err="1" smtClean="0">
                <a:solidFill>
                  <a:schemeClr val="tx1"/>
                </a:solidFill>
                <a:latin typeface="Monotype Corsiva" pitchFamily="66" charset="0"/>
              </a:rPr>
              <a:t>размеркам</a:t>
            </a:r>
            <a:r>
              <a:rPr lang="ru-RU" sz="4000" dirty="0" smtClean="0">
                <a:solidFill>
                  <a:schemeClr val="tx1"/>
                </a:solidFill>
                <a:latin typeface="Monotype Corsiva" pitchFamily="66" charset="0"/>
              </a:rPr>
              <a:t>, Яркая, выделяющая, клетка к клетке. Изделие получилось авторским </a:t>
            </a:r>
            <a:r>
              <a:rPr lang="ru-RU" sz="4000" smtClean="0">
                <a:solidFill>
                  <a:schemeClr val="tx1"/>
                </a:solidFill>
                <a:latin typeface="Monotype Corsiva" pitchFamily="66" charset="0"/>
              </a:rPr>
              <a:t>и дизайнерским.</a:t>
            </a:r>
            <a:r>
              <a:rPr lang="ru-RU" sz="4000" dirty="0" smtClean="0">
                <a:solidFill>
                  <a:schemeClr val="tx1"/>
                </a:solidFill>
                <a:latin typeface="Monotype Corsiva" pitchFamily="66" charset="0"/>
              </a:rPr>
              <a:t/>
            </a:r>
            <a:br>
              <a:rPr lang="ru-RU" sz="4000" dirty="0" smtClean="0">
                <a:solidFill>
                  <a:schemeClr val="tx1"/>
                </a:solidFill>
                <a:latin typeface="Monotype Corsiva" pitchFamily="66" charset="0"/>
              </a:rPr>
            </a:br>
            <a:r>
              <a:rPr lang="ru-RU" sz="4000" dirty="0" smtClean="0">
                <a:solidFill>
                  <a:schemeClr val="tx1"/>
                </a:solidFill>
                <a:latin typeface="Monotype Corsiva" pitchFamily="66" charset="0"/>
              </a:rPr>
              <a:t> </a:t>
            </a:r>
            <a:br>
              <a:rPr lang="ru-RU" sz="4000" dirty="0" smtClean="0">
                <a:solidFill>
                  <a:schemeClr val="tx1"/>
                </a:solidFill>
                <a:latin typeface="Monotype Corsiva" pitchFamily="66" charset="0"/>
              </a:rPr>
            </a:br>
            <a:r>
              <a:rPr lang="ru-RU" sz="4000" dirty="0" smtClean="0">
                <a:solidFill>
                  <a:schemeClr val="tx1"/>
                </a:solidFill>
                <a:latin typeface="Monotype Corsiva" pitchFamily="66" charset="0"/>
              </a:rPr>
              <a:t>                                              </a:t>
            </a:r>
            <a:r>
              <a:rPr lang="ru-RU" sz="4000" b="1" dirty="0" smtClean="0">
                <a:solidFill>
                  <a:schemeClr val="tx1"/>
                </a:solidFill>
                <a:latin typeface="Monotype Corsiva" pitchFamily="66" charset="0"/>
              </a:rPr>
              <a:t>«Минус»</a:t>
            </a:r>
            <a:r>
              <a:rPr lang="ru-RU" sz="4000" dirty="0" smtClean="0">
                <a:solidFill>
                  <a:schemeClr val="tx1"/>
                </a:solidFill>
                <a:latin typeface="Monotype Corsiva" pitchFamily="66" charset="0"/>
              </a:rPr>
              <a:t/>
            </a:r>
            <a:br>
              <a:rPr lang="ru-RU" sz="4000" dirty="0" smtClean="0">
                <a:solidFill>
                  <a:schemeClr val="tx1"/>
                </a:solidFill>
                <a:latin typeface="Monotype Corsiva" pitchFamily="66" charset="0"/>
              </a:rPr>
            </a:br>
            <a:r>
              <a:rPr lang="ru-RU" sz="4000" dirty="0" smtClean="0">
                <a:solidFill>
                  <a:schemeClr val="tx1"/>
                </a:solidFill>
                <a:latin typeface="Monotype Corsiva" pitchFamily="66" charset="0"/>
              </a:rPr>
              <a:t>У меня юбка получилось очень хорошо, так как я задумала. Но есть недостатки: строчки у меня пошли немного криво и это единственный мой недостаток.</a:t>
            </a:r>
            <a:r>
              <a:rPr lang="ru-RU" dirty="0" smtClean="0">
                <a:solidFill>
                  <a:srgbClr val="000000"/>
                </a:solidFill>
              </a:rPr>
              <a:t/>
            </a:r>
            <a:br>
              <a:rPr lang="ru-RU" dirty="0" smtClean="0">
                <a:solidFill>
                  <a:srgbClr val="000000"/>
                </a:solidFill>
              </a:rPr>
            </a:br>
            <a:r>
              <a:rPr lang="ru-RU" dirty="0" smtClean="0">
                <a:solidFill>
                  <a:srgbClr val="000000"/>
                </a:solidFill>
              </a:rPr>
              <a:t> </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0" y="0"/>
            <a:ext cx="12192000" cy="6880860"/>
          </a:xfrm>
          <a:prstGeom prst="rect">
            <a:avLst/>
          </a:prstGeom>
          <a:noFill/>
          <a:ln w="9525">
            <a:noFill/>
            <a:miter lim="800000"/>
            <a:headEnd/>
            <a:tailEnd/>
          </a:ln>
          <a:effectLst/>
        </p:spPr>
      </p:pic>
      <p:sp>
        <p:nvSpPr>
          <p:cNvPr id="2" name="Заголовок 1"/>
          <p:cNvSpPr>
            <a:spLocks noGrp="1"/>
          </p:cNvSpPr>
          <p:nvPr>
            <p:ph type="title"/>
          </p:nvPr>
        </p:nvSpPr>
        <p:spPr>
          <a:xfrm>
            <a:off x="1783080" y="0"/>
            <a:ext cx="7437120" cy="1005840"/>
          </a:xfrm>
        </p:spPr>
        <p:txBody>
          <a:bodyPr/>
          <a:lstStyle/>
          <a:p>
            <a:r>
              <a:rPr lang="ru-RU" b="1" dirty="0" smtClean="0">
                <a:latin typeface="Monotype Corsiva" pitchFamily="66" charset="0"/>
              </a:rPr>
              <a:t>                   РЕКЛАМА</a:t>
            </a:r>
            <a:endParaRPr lang="ru-RU" b="1" dirty="0">
              <a:latin typeface="Monotype Corsiva" pitchFamily="66" charset="0"/>
            </a:endParaRPr>
          </a:p>
        </p:txBody>
      </p:sp>
      <p:pic>
        <p:nvPicPr>
          <p:cNvPr id="1026" name="Picture 2" descr="C:\Users\Елена\Desktop\picture_27_18_20_04_14.png"/>
          <p:cNvPicPr>
            <a:picLocks noChangeAspect="1" noChangeArrowheads="1"/>
          </p:cNvPicPr>
          <p:nvPr/>
        </p:nvPicPr>
        <p:blipFill>
          <a:blip r:embed="rId3"/>
          <a:srcRect/>
          <a:stretch>
            <a:fillRect/>
          </a:stretch>
        </p:blipFill>
        <p:spPr bwMode="auto">
          <a:xfrm>
            <a:off x="0" y="762000"/>
            <a:ext cx="7086600" cy="6096000"/>
          </a:xfrm>
          <a:prstGeom prst="rect">
            <a:avLst/>
          </a:prstGeom>
          <a:noFill/>
        </p:spPr>
      </p:pic>
      <p:sp>
        <p:nvSpPr>
          <p:cNvPr id="1027" name="Rectangle 3"/>
          <p:cNvSpPr>
            <a:spLocks noChangeArrowheads="1"/>
          </p:cNvSpPr>
          <p:nvPr/>
        </p:nvSpPr>
        <p:spPr bwMode="auto">
          <a:xfrm>
            <a:off x="0" y="0"/>
            <a:ext cx="12192000" cy="63401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400" dirty="0" smtClean="0">
              <a:solidFill>
                <a:srgbClr val="000000"/>
              </a:solidFill>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400" dirty="0" smtClean="0">
              <a:solidFill>
                <a:srgbClr val="000000"/>
              </a:solidFill>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t>Любимая юбка - ведь это полдела.</a:t>
            </a:r>
            <a:b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t>Любимую юбку опять я надела.</a:t>
            </a:r>
            <a:b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t>Сидит моя юбка на мне как влитая.</a:t>
            </a:r>
            <a:b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t>И в ней я уже абсолютно другая.</a:t>
            </a:r>
            <a:b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t>С весёленькой блузкой я юбку надела,</a:t>
            </a:r>
            <a:b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t>Смотрю на себя - я теперь королева.</a:t>
            </a:r>
            <a:b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t>Конечно, красивой бываю всегда,</a:t>
            </a:r>
            <a:b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t>А в юбке любимой - я просто звезда.</a:t>
            </a:r>
            <a:b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t>К ней новый </a:t>
            </a:r>
            <a:r>
              <a:rPr kumimoji="0" lang="ru-RU" sz="2400" b="0" i="0" u="none" strike="noStrike" cap="none" normalizeH="0" baseline="0" dirty="0" err="1" smtClean="0">
                <a:ln>
                  <a:noFill/>
                </a:ln>
                <a:solidFill>
                  <a:srgbClr val="000000"/>
                </a:solidFill>
                <a:effectLst/>
                <a:latin typeface="Monotype Corsiva" pitchFamily="66" charset="0"/>
                <a:ea typeface="Times New Roman" pitchFamily="18" charset="0"/>
                <a:cs typeface="Times New Roman" pitchFamily="18" charset="0"/>
              </a:rPr>
              <a:t>жилетик</a:t>
            </a:r>
            <a: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t> сегодня свяжу. </a:t>
            </a:r>
            <a:b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t>В другом амплуа вам себя покажу.</a:t>
            </a:r>
            <a:b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t>Пусть нет у меня никакой ностальгии,</a:t>
            </a:r>
            <a:b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t>Но юбка такая, что раньше носили.</a:t>
            </a:r>
            <a:b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t>Любимые вещи всегда надевайте.</a:t>
            </a:r>
            <a:b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br>
            <a: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Times New Roman" pitchFamily="18" charset="0"/>
              </a:rPr>
              <a:t>И с доброй улыбкой по жизни шагайте.</a:t>
            </a:r>
            <a:endParaRPr kumimoji="0" lang="ru-RU" sz="2400" b="0" i="0" u="none" strike="noStrike" cap="none" normalizeH="0" baseline="0" dirty="0" smtClean="0">
              <a:ln>
                <a:noFill/>
              </a:ln>
              <a:solidFill>
                <a:srgbClr val="000000"/>
              </a:solidFill>
              <a:effectLst/>
              <a:latin typeface="Monotype Corsiva" pitchFamily="66"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a:stretch>
            <a:fillRect/>
          </a:stretch>
        </p:blipFill>
        <p:spPr bwMode="auto">
          <a:xfrm>
            <a:off x="243840" y="0"/>
            <a:ext cx="12192000" cy="6880860"/>
          </a:xfrm>
          <a:prstGeom prst="rect">
            <a:avLst/>
          </a:prstGeom>
          <a:noFill/>
          <a:ln w="9525">
            <a:noFill/>
            <a:miter lim="800000"/>
            <a:headEnd/>
            <a:tailEnd/>
          </a:ln>
          <a:effectLst/>
        </p:spPr>
      </p:pic>
      <p:sp>
        <p:nvSpPr>
          <p:cNvPr id="2" name="Заголовок 1"/>
          <p:cNvSpPr>
            <a:spLocks noGrp="1"/>
          </p:cNvSpPr>
          <p:nvPr>
            <p:ph type="title"/>
          </p:nvPr>
        </p:nvSpPr>
        <p:spPr>
          <a:xfrm>
            <a:off x="4511040" y="1325880"/>
            <a:ext cx="7680960" cy="2773680"/>
          </a:xfrm>
        </p:spPr>
        <p:txBody>
          <a:bodyPr/>
          <a:lstStyle/>
          <a:p>
            <a:r>
              <a:rPr lang="ru-RU" sz="7200" b="1" dirty="0" smtClean="0">
                <a:solidFill>
                  <a:schemeClr val="bg2"/>
                </a:solidFill>
                <a:latin typeface="Monotype Corsiva" pitchFamily="66" charset="0"/>
              </a:rPr>
              <a:t>СПАСИБО  ЗА  ВНИМАНИЕ !!!</a:t>
            </a:r>
            <a:endParaRPr lang="ru-RU" sz="7200" b="1" dirty="0">
              <a:solidFill>
                <a:schemeClr val="bg2"/>
              </a:solidFill>
              <a:latin typeface="Monotype Corsiva" pitchFamily="66" charset="0"/>
            </a:endParaRPr>
          </a:p>
        </p:txBody>
      </p:sp>
      <p:pic>
        <p:nvPicPr>
          <p:cNvPr id="1026" name="Picture 2" descr="C:\Users\Елена\Desktop\DSCF7892.JPG"/>
          <p:cNvPicPr>
            <a:picLocks noChangeAspect="1" noChangeArrowheads="1"/>
          </p:cNvPicPr>
          <p:nvPr/>
        </p:nvPicPr>
        <p:blipFill>
          <a:blip r:embed="rId3" cstate="print"/>
          <a:srcRect t="18473" b="19458"/>
          <a:stretch>
            <a:fillRect/>
          </a:stretch>
        </p:blipFill>
        <p:spPr bwMode="auto">
          <a:xfrm rot="5400000">
            <a:off x="-1501141" y="1501141"/>
            <a:ext cx="6858002" cy="385572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0" y="0"/>
            <a:ext cx="12192000" cy="6880860"/>
          </a:xfrm>
          <a:prstGeom prst="rect">
            <a:avLst/>
          </a:prstGeom>
          <a:noFill/>
          <a:ln w="9525">
            <a:noFill/>
            <a:miter lim="800000"/>
            <a:headEnd/>
            <a:tailEnd/>
          </a:ln>
          <a:effectLst/>
        </p:spPr>
      </p:pic>
      <p:sp>
        <p:nvSpPr>
          <p:cNvPr id="2" name="Заголовок 1"/>
          <p:cNvSpPr>
            <a:spLocks noGrp="1"/>
          </p:cNvSpPr>
          <p:nvPr>
            <p:ph type="title"/>
          </p:nvPr>
        </p:nvSpPr>
        <p:spPr/>
        <p:txBody>
          <a:bodyPr>
            <a:noAutofit/>
          </a:bodyPr>
          <a:lstStyle/>
          <a:p>
            <a:r>
              <a:rPr lang="ru-RU" sz="2800" dirty="0" smtClean="0">
                <a:solidFill>
                  <a:schemeClr val="bg1"/>
                </a:solidFill>
                <a:latin typeface="Monotype Corsiva" pitchFamily="66" charset="0"/>
              </a:rPr>
              <a:t/>
            </a:r>
            <a:br>
              <a:rPr lang="ru-RU" sz="2800" dirty="0" smtClean="0">
                <a:solidFill>
                  <a:schemeClr val="bg1"/>
                </a:solidFill>
                <a:latin typeface="Monotype Corsiva" pitchFamily="66" charset="0"/>
              </a:rPr>
            </a:br>
            <a:r>
              <a:rPr lang="ru-RU" sz="2800" dirty="0" smtClean="0">
                <a:solidFill>
                  <a:schemeClr val="bg1"/>
                </a:solidFill>
                <a:latin typeface="Monotype Corsiva" pitchFamily="66" charset="0"/>
              </a:rPr>
              <a:t/>
            </a:r>
            <a:br>
              <a:rPr lang="ru-RU" sz="2800" dirty="0" smtClean="0">
                <a:solidFill>
                  <a:schemeClr val="bg1"/>
                </a:solidFill>
                <a:latin typeface="Monotype Corsiva" pitchFamily="66" charset="0"/>
              </a:rPr>
            </a:br>
            <a:r>
              <a:rPr lang="ru-RU" sz="2800" dirty="0" smtClean="0">
                <a:solidFill>
                  <a:schemeClr val="bg1"/>
                </a:solidFill>
                <a:latin typeface="Monotype Corsiva" pitchFamily="66" charset="0"/>
              </a:rPr>
              <a:t/>
            </a:r>
            <a:br>
              <a:rPr lang="ru-RU" sz="2800" dirty="0" smtClean="0">
                <a:solidFill>
                  <a:schemeClr val="bg1"/>
                </a:solidFill>
                <a:latin typeface="Monotype Corsiva" pitchFamily="66" charset="0"/>
              </a:rPr>
            </a:br>
            <a:r>
              <a:rPr lang="ru-RU" sz="2800" dirty="0" smtClean="0">
                <a:solidFill>
                  <a:schemeClr val="bg1"/>
                </a:solidFill>
                <a:latin typeface="Monotype Corsiva" pitchFamily="66" charset="0"/>
              </a:rPr>
              <a:t/>
            </a:r>
            <a:br>
              <a:rPr lang="ru-RU" sz="2800" dirty="0" smtClean="0">
                <a:solidFill>
                  <a:schemeClr val="bg1"/>
                </a:solidFill>
                <a:latin typeface="Monotype Corsiva" pitchFamily="66" charset="0"/>
              </a:rPr>
            </a:br>
            <a:r>
              <a:rPr lang="ru-RU" sz="2800" dirty="0" smtClean="0">
                <a:solidFill>
                  <a:schemeClr val="bg1"/>
                </a:solidFill>
                <a:latin typeface="Monotype Corsiva" pitchFamily="66" charset="0"/>
              </a:rPr>
              <a:t/>
            </a:r>
            <a:br>
              <a:rPr lang="ru-RU" sz="2800" dirty="0" smtClean="0">
                <a:solidFill>
                  <a:schemeClr val="bg1"/>
                </a:solidFill>
                <a:latin typeface="Monotype Corsiva" pitchFamily="66" charset="0"/>
              </a:rPr>
            </a:br>
            <a:r>
              <a:rPr lang="ru-RU" sz="2800" dirty="0" smtClean="0">
                <a:solidFill>
                  <a:schemeClr val="bg1"/>
                </a:solidFill>
                <a:latin typeface="Monotype Corsiva" pitchFamily="66" charset="0"/>
              </a:rPr>
              <a:t/>
            </a:r>
            <a:br>
              <a:rPr lang="ru-RU" sz="2800" dirty="0" smtClean="0">
                <a:solidFill>
                  <a:schemeClr val="bg1"/>
                </a:solidFill>
                <a:latin typeface="Monotype Corsiva" pitchFamily="66" charset="0"/>
              </a:rPr>
            </a:br>
            <a:r>
              <a:rPr lang="ru-RU" sz="2800" dirty="0" smtClean="0">
                <a:solidFill>
                  <a:schemeClr val="bg1"/>
                </a:solidFill>
                <a:latin typeface="Monotype Corsiva" pitchFamily="66" charset="0"/>
              </a:rPr>
              <a:t/>
            </a:r>
            <a:br>
              <a:rPr lang="ru-RU" sz="2800" dirty="0" smtClean="0">
                <a:solidFill>
                  <a:schemeClr val="bg1"/>
                </a:solidFill>
                <a:latin typeface="Monotype Corsiva" pitchFamily="66" charset="0"/>
              </a:rPr>
            </a:br>
            <a:r>
              <a:rPr lang="ru-RU" sz="2800" dirty="0" smtClean="0">
                <a:solidFill>
                  <a:schemeClr val="bg1"/>
                </a:solidFill>
                <a:latin typeface="Monotype Corsiva" pitchFamily="66" charset="0"/>
              </a:rPr>
              <a:t/>
            </a:r>
            <a:br>
              <a:rPr lang="ru-RU" sz="2800" dirty="0" smtClean="0">
                <a:solidFill>
                  <a:schemeClr val="bg1"/>
                </a:solidFill>
                <a:latin typeface="Monotype Corsiva" pitchFamily="66" charset="0"/>
              </a:rPr>
            </a:br>
            <a:r>
              <a:rPr lang="ru-RU" sz="2800" dirty="0" smtClean="0">
                <a:solidFill>
                  <a:schemeClr val="bg1"/>
                </a:solidFill>
                <a:latin typeface="Monotype Corsiva" pitchFamily="66" charset="0"/>
              </a:rPr>
              <a:t/>
            </a:r>
            <a:br>
              <a:rPr lang="ru-RU" sz="2800" dirty="0" smtClean="0">
                <a:solidFill>
                  <a:schemeClr val="bg1"/>
                </a:solidFill>
                <a:latin typeface="Monotype Corsiva" pitchFamily="66" charset="0"/>
              </a:rPr>
            </a:br>
            <a:r>
              <a:rPr lang="ru-RU" sz="2800" dirty="0" smtClean="0">
                <a:solidFill>
                  <a:schemeClr val="bg1"/>
                </a:solidFill>
                <a:latin typeface="Monotype Corsiva" pitchFamily="66" charset="0"/>
              </a:rPr>
              <a:t/>
            </a:r>
            <a:br>
              <a:rPr lang="ru-RU" sz="2800" dirty="0" smtClean="0">
                <a:solidFill>
                  <a:schemeClr val="bg1"/>
                </a:solidFill>
                <a:latin typeface="Monotype Corsiva" pitchFamily="66" charset="0"/>
              </a:rPr>
            </a:br>
            <a:r>
              <a:rPr lang="ru-RU" sz="2800" dirty="0" smtClean="0">
                <a:solidFill>
                  <a:schemeClr val="bg1"/>
                </a:solidFill>
                <a:latin typeface="Monotype Corsiva" pitchFamily="66" charset="0"/>
              </a:rPr>
              <a:t/>
            </a:r>
            <a:br>
              <a:rPr lang="ru-RU" sz="2800" dirty="0" smtClean="0">
                <a:solidFill>
                  <a:schemeClr val="bg1"/>
                </a:solidFill>
                <a:latin typeface="Monotype Corsiva" pitchFamily="66" charset="0"/>
              </a:rPr>
            </a:br>
            <a:r>
              <a:rPr lang="ru-RU" sz="2800" dirty="0" smtClean="0">
                <a:solidFill>
                  <a:schemeClr val="bg1"/>
                </a:solidFill>
                <a:latin typeface="Monotype Corsiva" pitchFamily="66" charset="0"/>
              </a:rPr>
              <a:t/>
            </a:r>
            <a:br>
              <a:rPr lang="ru-RU" sz="2800" dirty="0" smtClean="0">
                <a:solidFill>
                  <a:schemeClr val="bg1"/>
                </a:solidFill>
                <a:latin typeface="Monotype Corsiva" pitchFamily="66" charset="0"/>
              </a:rPr>
            </a:br>
            <a:r>
              <a:rPr lang="ru-RU" sz="2800" dirty="0" smtClean="0">
                <a:solidFill>
                  <a:schemeClr val="bg1"/>
                </a:solidFill>
                <a:latin typeface="Monotype Corsiva" pitchFamily="66" charset="0"/>
              </a:rPr>
              <a:t/>
            </a:r>
            <a:br>
              <a:rPr lang="ru-RU" sz="2800" dirty="0" smtClean="0">
                <a:solidFill>
                  <a:schemeClr val="bg1"/>
                </a:solidFill>
                <a:latin typeface="Monotype Corsiva" pitchFamily="66" charset="0"/>
              </a:rPr>
            </a:br>
            <a:r>
              <a:rPr lang="ru-RU" sz="2800" dirty="0" smtClean="0">
                <a:solidFill>
                  <a:schemeClr val="bg1"/>
                </a:solidFill>
                <a:latin typeface="Monotype Corsiva" pitchFamily="66" charset="0"/>
              </a:rPr>
              <a:t>                                                </a:t>
            </a:r>
            <a:r>
              <a:rPr lang="ru-RU" sz="3600" b="1" dirty="0" smtClean="0">
                <a:solidFill>
                  <a:schemeClr val="bg1"/>
                </a:solidFill>
                <a:effectLst/>
                <a:latin typeface="Monotype Corsiva" pitchFamily="66" charset="0"/>
              </a:rPr>
              <a:t>Немного из истории</a:t>
            </a:r>
            <a:r>
              <a:rPr lang="ru-RU" sz="2800" dirty="0" smtClean="0">
                <a:solidFill>
                  <a:schemeClr val="bg1"/>
                </a:solidFill>
                <a:effectLst/>
                <a:latin typeface="Monotype Corsiva" pitchFamily="66" charset="0"/>
              </a:rPr>
              <a:t/>
            </a:r>
            <a:br>
              <a:rPr lang="ru-RU" sz="2800" dirty="0" smtClean="0">
                <a:solidFill>
                  <a:schemeClr val="bg1"/>
                </a:solidFill>
                <a:effectLst/>
                <a:latin typeface="Monotype Corsiva" pitchFamily="66" charset="0"/>
              </a:rPr>
            </a:br>
            <a:r>
              <a:rPr lang="ru-RU" sz="2800" dirty="0" smtClean="0">
                <a:effectLst/>
              </a:rPr>
              <a:t> </a:t>
            </a:r>
            <a:r>
              <a:rPr lang="ru-RU" sz="2600" dirty="0" smtClean="0">
                <a:solidFill>
                  <a:schemeClr val="bg1"/>
                </a:solidFill>
                <a:effectLst/>
                <a:latin typeface="Monotype Corsiva" pitchFamily="66" charset="0"/>
              </a:rPr>
              <a:t>Практически несколько тысячелетий люди даже не думали разделять одежду на женскую и мужскую. Нашим предкам набедренная повязка, фартук, подобие юбки служили прикрытием независимо от их пола, возраста и социального положения. Однако, со временем представления об одежде менялись. В древних цивилизациях юбка была частью мужской одежды, причем, у представителей знати она была более длинной, чем у простых юношей. Женщины же носили еще более длинные юбки. Всем известно, что постепенно, юбка стала предметом исключительно женского гардероба, исключение, пожалуй, составляет лишь шотландский килт. Коко </a:t>
            </a:r>
            <a:r>
              <a:rPr lang="ru-RU" sz="2600" dirty="0" err="1" smtClean="0">
                <a:solidFill>
                  <a:schemeClr val="bg1"/>
                </a:solidFill>
                <a:effectLst/>
                <a:latin typeface="Monotype Corsiva" pitchFamily="66" charset="0"/>
              </a:rPr>
              <a:t>Шанель</a:t>
            </a:r>
            <a:r>
              <a:rPr lang="ru-RU" sz="2600" dirty="0" smtClean="0">
                <a:solidFill>
                  <a:schemeClr val="bg1"/>
                </a:solidFill>
                <a:effectLst/>
                <a:latin typeface="Monotype Corsiva" pitchFamily="66" charset="0"/>
              </a:rPr>
              <a:t> предприняла попытку укоротить подол юбки. Несмотря на то что постаревшая законодательница моды давала прогноз: длина юбки остановится на отметке - середина колена, - юбки все равно ползли вверх. Революцию юбки совершила Мэри </a:t>
            </a:r>
            <a:r>
              <a:rPr lang="ru-RU" sz="2600" dirty="0" err="1" smtClean="0">
                <a:solidFill>
                  <a:schemeClr val="bg1"/>
                </a:solidFill>
                <a:effectLst/>
                <a:latin typeface="Monotype Corsiva" pitchFamily="66" charset="0"/>
              </a:rPr>
              <a:t>Куант</a:t>
            </a:r>
            <a:r>
              <a:rPr lang="ru-RU" sz="2600" dirty="0" smtClean="0">
                <a:solidFill>
                  <a:schemeClr val="bg1"/>
                </a:solidFill>
                <a:effectLst/>
                <a:latin typeface="Monotype Corsiva" pitchFamily="66" charset="0"/>
              </a:rPr>
              <a:t> - она ввела моду на мини - юбку и получила орден британской империи за заслуги в британском экспорте. И тогда появились макси. Господство макси длилось недолго. Но оно послужило толчком к возвращению классического стиля. А потом снова и снова мини появляется на подиуме и на улицах городов.</a:t>
            </a:r>
            <a:r>
              <a:rPr lang="ru-RU" sz="2000" dirty="0" smtClean="0">
                <a:latin typeface="Monotype Corsiva" pitchFamily="66" charset="0"/>
              </a:rPr>
              <a:t/>
            </a:r>
            <a:br>
              <a:rPr lang="ru-RU" sz="2000" dirty="0" smtClean="0">
                <a:latin typeface="Monotype Corsiva" pitchFamily="66" charset="0"/>
              </a:rPr>
            </a:br>
            <a:r>
              <a:rPr lang="ru-RU" sz="2000" dirty="0" smtClean="0">
                <a:latin typeface="Monotype Corsiva" pitchFamily="66" charset="0"/>
              </a:rPr>
              <a:t/>
            </a:r>
            <a:br>
              <a:rPr lang="ru-RU" sz="2000" dirty="0" smtClean="0">
                <a:latin typeface="Monotype Corsiva" pitchFamily="66" charset="0"/>
              </a:rPr>
            </a:br>
            <a:endParaRPr lang="ru-RU" sz="2000" dirty="0">
              <a:latin typeface="Monotype Corsiva" pitchFamily="66" charset="0"/>
            </a:endParaRPr>
          </a:p>
        </p:txBody>
      </p:sp>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a:stretch>
            <a:fillRect/>
          </a:stretch>
        </p:blipFill>
        <p:spPr bwMode="auto">
          <a:xfrm>
            <a:off x="0" y="0"/>
            <a:ext cx="12192000" cy="6880860"/>
          </a:xfrm>
          <a:prstGeom prst="rect">
            <a:avLst/>
          </a:prstGeom>
          <a:noFill/>
          <a:ln w="9525">
            <a:noFill/>
            <a:miter lim="800000"/>
            <a:headEnd/>
            <a:tailEnd/>
          </a:ln>
          <a:effectLst/>
        </p:spPr>
      </p:pic>
      <p:sp>
        <p:nvSpPr>
          <p:cNvPr id="2" name="Заголовок 1"/>
          <p:cNvSpPr>
            <a:spLocks noGrp="1"/>
          </p:cNvSpPr>
          <p:nvPr>
            <p:ph type="title"/>
          </p:nvPr>
        </p:nvSpPr>
        <p:spPr>
          <a:xfrm>
            <a:off x="0" y="0"/>
            <a:ext cx="12192000" cy="6858000"/>
          </a:xfrm>
        </p:spPr>
        <p:txBody>
          <a:bodyPr/>
          <a:lstStyle/>
          <a:p>
            <a:r>
              <a:rPr lang="ru-RU" b="1" dirty="0" smtClean="0">
                <a:latin typeface="Monotype Corsiva" pitchFamily="66" charset="0"/>
              </a:rPr>
              <a:t>     </a:t>
            </a:r>
            <a:br>
              <a:rPr lang="ru-RU" b="1" dirty="0" smtClean="0">
                <a:latin typeface="Monotype Corsiva" pitchFamily="66" charset="0"/>
              </a:rPr>
            </a:br>
            <a:r>
              <a:rPr lang="ru-RU" b="1" dirty="0" smtClean="0">
                <a:latin typeface="Monotype Corsiva" pitchFamily="66" charset="0"/>
              </a:rPr>
              <a:t/>
            </a:r>
            <a:br>
              <a:rPr lang="ru-RU" b="1" dirty="0" smtClean="0">
                <a:latin typeface="Monotype Corsiva" pitchFamily="66" charset="0"/>
              </a:rPr>
            </a:br>
            <a:r>
              <a:rPr lang="ru-RU" b="1" dirty="0" smtClean="0">
                <a:latin typeface="Monotype Corsiva" pitchFamily="66" charset="0"/>
              </a:rPr>
              <a:t/>
            </a:r>
            <a:br>
              <a:rPr lang="ru-RU" b="1" dirty="0" smtClean="0">
                <a:latin typeface="Monotype Corsiva" pitchFamily="66" charset="0"/>
              </a:rPr>
            </a:br>
            <a:r>
              <a:rPr lang="ru-RU" b="1" dirty="0" smtClean="0">
                <a:latin typeface="Monotype Corsiva" pitchFamily="66" charset="0"/>
              </a:rPr>
              <a:t/>
            </a:r>
            <a:br>
              <a:rPr lang="ru-RU" b="1" dirty="0" smtClean="0">
                <a:latin typeface="Monotype Corsiva" pitchFamily="66" charset="0"/>
              </a:rPr>
            </a:br>
            <a:r>
              <a:rPr lang="ru-RU" b="1" dirty="0" smtClean="0">
                <a:latin typeface="Monotype Corsiva" pitchFamily="66" charset="0"/>
              </a:rPr>
              <a:t/>
            </a:r>
            <a:br>
              <a:rPr lang="ru-RU" b="1" dirty="0" smtClean="0">
                <a:latin typeface="Monotype Corsiva" pitchFamily="66" charset="0"/>
              </a:rPr>
            </a:br>
            <a:r>
              <a:rPr lang="ru-RU" b="1" dirty="0" smtClean="0">
                <a:latin typeface="Monotype Corsiva" pitchFamily="66" charset="0"/>
              </a:rPr>
              <a:t/>
            </a:r>
            <a:br>
              <a:rPr lang="ru-RU" b="1" dirty="0" smtClean="0">
                <a:latin typeface="Monotype Corsiva" pitchFamily="66" charset="0"/>
              </a:rPr>
            </a:br>
            <a:r>
              <a:rPr lang="ru-RU" b="1" dirty="0" smtClean="0">
                <a:latin typeface="Monotype Corsiva" pitchFamily="66" charset="0"/>
              </a:rPr>
              <a:t/>
            </a:r>
            <a:br>
              <a:rPr lang="ru-RU" b="1" dirty="0" smtClean="0">
                <a:latin typeface="Monotype Corsiva" pitchFamily="66" charset="0"/>
              </a:rPr>
            </a:br>
            <a:r>
              <a:rPr lang="ru-RU" b="1" dirty="0" smtClean="0">
                <a:latin typeface="Monotype Corsiva" pitchFamily="66" charset="0"/>
              </a:rPr>
              <a:t/>
            </a:r>
            <a:br>
              <a:rPr lang="ru-RU" b="1" dirty="0" smtClean="0">
                <a:latin typeface="Monotype Corsiva" pitchFamily="66" charset="0"/>
              </a:rPr>
            </a:br>
            <a:r>
              <a:rPr lang="ru-RU" b="1" dirty="0" smtClean="0">
                <a:latin typeface="Monotype Corsiva" pitchFamily="66" charset="0"/>
              </a:rPr>
              <a:t>     СПИСОК  ИСПЛЬЗУЕМОЙ  ЛИТЕРАТУРЫ</a:t>
            </a:r>
            <a:br>
              <a:rPr lang="ru-RU" b="1" dirty="0" smtClean="0">
                <a:latin typeface="Monotype Corsiva" pitchFamily="66" charset="0"/>
              </a:rPr>
            </a:br>
            <a:r>
              <a:rPr lang="ru-RU" sz="3000" dirty="0" smtClean="0">
                <a:latin typeface="Monotype Corsiva" pitchFamily="66" charset="0"/>
              </a:rPr>
              <a:t>А. </a:t>
            </a:r>
            <a:r>
              <a:rPr lang="ru-RU" sz="3000" dirty="0" err="1" smtClean="0">
                <a:latin typeface="Monotype Corsiva" pitchFamily="66" charset="0"/>
              </a:rPr>
              <a:t>Тепфенхарт</a:t>
            </a:r>
            <a:r>
              <a:rPr lang="ru-RU" sz="3000" dirty="0" smtClean="0">
                <a:latin typeface="Monotype Corsiva" pitchFamily="66" charset="0"/>
              </a:rPr>
              <a:t> (Журнал мод)  </a:t>
            </a:r>
            <a:r>
              <a:rPr lang="en-US" sz="3000" dirty="0" smtClean="0">
                <a:latin typeface="Monotype Corsiva" pitchFamily="66" charset="0"/>
              </a:rPr>
              <a:t>QUELLE</a:t>
            </a:r>
            <a:r>
              <a:rPr lang="ru-RU" sz="3000" dirty="0" smtClean="0">
                <a:latin typeface="Monotype Corsiva" pitchFamily="66" charset="0"/>
              </a:rPr>
              <a:t>  Москва  «</a:t>
            </a:r>
            <a:r>
              <a:rPr lang="ru-RU" sz="3000" dirty="0" err="1" smtClean="0">
                <a:latin typeface="Monotype Corsiva" pitchFamily="66" charset="0"/>
              </a:rPr>
              <a:t>Майл</a:t>
            </a:r>
            <a:r>
              <a:rPr lang="ru-RU" sz="3000" dirty="0" smtClean="0">
                <a:latin typeface="Monotype Corsiva" pitchFamily="66" charset="0"/>
              </a:rPr>
              <a:t> Ордер Сервис» 2012 года</a:t>
            </a:r>
            <a:br>
              <a:rPr lang="ru-RU" sz="3000" dirty="0" smtClean="0">
                <a:latin typeface="Monotype Corsiva" pitchFamily="66" charset="0"/>
              </a:rPr>
            </a:br>
            <a:r>
              <a:rPr lang="ru-RU" sz="3000" dirty="0" smtClean="0">
                <a:latin typeface="Monotype Corsiva" pitchFamily="66" charset="0"/>
              </a:rPr>
              <a:t>А. </a:t>
            </a:r>
            <a:r>
              <a:rPr lang="ru-RU" sz="3000" dirty="0" err="1" smtClean="0">
                <a:latin typeface="Monotype Corsiva" pitchFamily="66" charset="0"/>
              </a:rPr>
              <a:t>Тепфенхарт</a:t>
            </a:r>
            <a:r>
              <a:rPr lang="ru-RU" sz="3000" dirty="0" smtClean="0">
                <a:latin typeface="Monotype Corsiva" pitchFamily="66" charset="0"/>
              </a:rPr>
              <a:t> (Журнал мод)   </a:t>
            </a:r>
            <a:r>
              <a:rPr lang="en-US" sz="3000" dirty="0" smtClean="0">
                <a:latin typeface="Monotype Corsiva" pitchFamily="66" charset="0"/>
              </a:rPr>
              <a:t>QUELLE</a:t>
            </a:r>
            <a:r>
              <a:rPr lang="ru-RU" sz="3000" dirty="0" smtClean="0">
                <a:latin typeface="Monotype Corsiva" pitchFamily="66" charset="0"/>
              </a:rPr>
              <a:t>  Москва  «</a:t>
            </a:r>
            <a:r>
              <a:rPr lang="ru-RU" sz="3000" dirty="0" err="1" smtClean="0">
                <a:latin typeface="Monotype Corsiva" pitchFamily="66" charset="0"/>
              </a:rPr>
              <a:t>Майл</a:t>
            </a:r>
            <a:r>
              <a:rPr lang="ru-RU" sz="3000" dirty="0" smtClean="0">
                <a:latin typeface="Monotype Corsiva" pitchFamily="66" charset="0"/>
              </a:rPr>
              <a:t> Ордер Сервис» 2012 года</a:t>
            </a:r>
            <a:br>
              <a:rPr lang="ru-RU" sz="3000" dirty="0" smtClean="0">
                <a:latin typeface="Monotype Corsiva" pitchFamily="66" charset="0"/>
              </a:rPr>
            </a:br>
            <a:r>
              <a:rPr lang="ru-RU" sz="3000" dirty="0" smtClean="0">
                <a:latin typeface="Monotype Corsiva" pitchFamily="66" charset="0"/>
              </a:rPr>
              <a:t>В. </a:t>
            </a:r>
            <a:r>
              <a:rPr lang="ru-RU" sz="3000" dirty="0" err="1" smtClean="0">
                <a:latin typeface="Monotype Corsiva" pitchFamily="66" charset="0"/>
              </a:rPr>
              <a:t>Помукчинский</a:t>
            </a:r>
            <a:r>
              <a:rPr lang="ru-RU" sz="3000" dirty="0" smtClean="0">
                <a:latin typeface="Monotype Corsiva" pitchFamily="66" charset="0"/>
              </a:rPr>
              <a:t> (Журнал для тех, кто шьёт) Ателье Российская мода Москва «</a:t>
            </a:r>
            <a:r>
              <a:rPr lang="ru-RU" sz="3000" dirty="0" err="1" smtClean="0">
                <a:latin typeface="Monotype Corsiva" pitchFamily="66" charset="0"/>
              </a:rPr>
              <a:t>Дельконт</a:t>
            </a:r>
            <a:r>
              <a:rPr lang="ru-RU" sz="3000" dirty="0" smtClean="0">
                <a:latin typeface="Monotype Corsiva" pitchFamily="66" charset="0"/>
              </a:rPr>
              <a:t>» 2002 года</a:t>
            </a:r>
            <a:br>
              <a:rPr lang="ru-RU" sz="3000" dirty="0" smtClean="0">
                <a:latin typeface="Monotype Corsiva" pitchFamily="66" charset="0"/>
              </a:rPr>
            </a:br>
            <a:r>
              <a:rPr lang="ru-RU" sz="3000" dirty="0" smtClean="0">
                <a:latin typeface="Monotype Corsiva" pitchFamily="66" charset="0"/>
              </a:rPr>
              <a:t>В. </a:t>
            </a:r>
            <a:r>
              <a:rPr lang="ru-RU" sz="3000" dirty="0" err="1" smtClean="0">
                <a:latin typeface="Monotype Corsiva" pitchFamily="66" charset="0"/>
              </a:rPr>
              <a:t>Помукчинский</a:t>
            </a:r>
            <a:r>
              <a:rPr lang="ru-RU" sz="3000" dirty="0" smtClean="0">
                <a:latin typeface="Monotype Corsiva" pitchFamily="66" charset="0"/>
              </a:rPr>
              <a:t> (Журнал для тех, кто шьёт) Ателье Москва «</a:t>
            </a:r>
            <a:r>
              <a:rPr lang="ru-RU" sz="3000" dirty="0" err="1" smtClean="0">
                <a:latin typeface="Monotype Corsiva" pitchFamily="66" charset="0"/>
              </a:rPr>
              <a:t>Дельконт</a:t>
            </a:r>
            <a:r>
              <a:rPr lang="ru-RU" sz="3000" dirty="0" smtClean="0">
                <a:latin typeface="Monotype Corsiva" pitchFamily="66" charset="0"/>
              </a:rPr>
              <a:t>» 2002 года</a:t>
            </a:r>
            <a:br>
              <a:rPr lang="ru-RU" sz="3000" dirty="0" smtClean="0">
                <a:latin typeface="Monotype Corsiva" pitchFamily="66" charset="0"/>
              </a:rPr>
            </a:br>
            <a:r>
              <a:rPr lang="ru-RU" sz="3000" dirty="0" smtClean="0">
                <a:latin typeface="Monotype Corsiva" pitchFamily="66" charset="0"/>
              </a:rPr>
              <a:t>В. </a:t>
            </a:r>
            <a:r>
              <a:rPr lang="ru-RU" sz="3000" dirty="0" err="1" smtClean="0">
                <a:latin typeface="Monotype Corsiva" pitchFamily="66" charset="0"/>
              </a:rPr>
              <a:t>Помукчинский</a:t>
            </a:r>
            <a:r>
              <a:rPr lang="ru-RU" sz="3000" dirty="0" smtClean="0">
                <a:latin typeface="Monotype Corsiva" pitchFamily="66" charset="0"/>
              </a:rPr>
              <a:t>(Журнал для тех, кто шьёт) Ателье Москва «</a:t>
            </a:r>
            <a:r>
              <a:rPr lang="ru-RU" sz="3000" dirty="0" err="1" smtClean="0">
                <a:latin typeface="Monotype Corsiva" pitchFamily="66" charset="0"/>
              </a:rPr>
              <a:t>Дельконт</a:t>
            </a:r>
            <a:r>
              <a:rPr lang="ru-RU" sz="3000" dirty="0" smtClean="0">
                <a:latin typeface="Monotype Corsiva" pitchFamily="66" charset="0"/>
              </a:rPr>
              <a:t>» 2002 года</a:t>
            </a:r>
            <a:br>
              <a:rPr lang="ru-RU" sz="3000" dirty="0" smtClean="0">
                <a:latin typeface="Monotype Corsiva" pitchFamily="66" charset="0"/>
              </a:rPr>
            </a:br>
            <a:r>
              <a:rPr lang="ru-RU" sz="3000" dirty="0" smtClean="0">
                <a:latin typeface="Monotype Corsiva" pitchFamily="66" charset="0"/>
              </a:rPr>
              <a:t>В. </a:t>
            </a:r>
            <a:r>
              <a:rPr lang="ru-RU" sz="3000" dirty="0" err="1" smtClean="0">
                <a:latin typeface="Monotype Corsiva" pitchFamily="66" charset="0"/>
              </a:rPr>
              <a:t>Помукчинский</a:t>
            </a:r>
            <a:r>
              <a:rPr lang="ru-RU" sz="3000" dirty="0" smtClean="0">
                <a:latin typeface="Monotype Corsiva" pitchFamily="66" charset="0"/>
              </a:rPr>
              <a:t>(Журнал для тех, кто шьёт) Ателье Модная эклектика Москва «</a:t>
            </a:r>
            <a:r>
              <a:rPr lang="ru-RU" sz="3000" dirty="0" err="1" smtClean="0">
                <a:latin typeface="Monotype Corsiva" pitchFamily="66" charset="0"/>
              </a:rPr>
              <a:t>Дельконт</a:t>
            </a:r>
            <a:r>
              <a:rPr lang="ru-RU" sz="3000" dirty="0" smtClean="0">
                <a:latin typeface="Monotype Corsiva" pitchFamily="66" charset="0"/>
              </a:rPr>
              <a:t>» 2002 года</a:t>
            </a:r>
            <a:br>
              <a:rPr lang="ru-RU" sz="3000" dirty="0" smtClean="0">
                <a:latin typeface="Monotype Corsiva" pitchFamily="66" charset="0"/>
              </a:rPr>
            </a:br>
            <a:r>
              <a:rPr lang="ru-RU" sz="3000" dirty="0" smtClean="0">
                <a:latin typeface="Monotype Corsiva" pitchFamily="66" charset="0"/>
              </a:rPr>
              <a:t>Команда </a:t>
            </a:r>
            <a:r>
              <a:rPr lang="en-US" sz="3000" dirty="0" err="1" smtClean="0">
                <a:latin typeface="Monotype Corsiva" pitchFamily="66" charset="0"/>
              </a:rPr>
              <a:t>bonprix</a:t>
            </a:r>
            <a:r>
              <a:rPr lang="ru-RU" sz="3000" dirty="0" smtClean="0">
                <a:latin typeface="Monotype Corsiva" pitchFamily="66" charset="0"/>
              </a:rPr>
              <a:t> (Журнал мод)  </a:t>
            </a:r>
            <a:r>
              <a:rPr lang="en-US" sz="3000" dirty="0" err="1" smtClean="0">
                <a:latin typeface="Monotype Corsiva" pitchFamily="66" charset="0"/>
              </a:rPr>
              <a:t>Bonprix</a:t>
            </a:r>
            <a:r>
              <a:rPr lang="ru-RU" sz="3000" dirty="0" smtClean="0">
                <a:latin typeface="Monotype Corsiva" pitchFamily="66" charset="0"/>
              </a:rPr>
              <a:t> Москва  2011 года</a:t>
            </a:r>
            <a:br>
              <a:rPr lang="ru-RU" sz="3000" dirty="0" smtClean="0">
                <a:latin typeface="Monotype Corsiva" pitchFamily="66" charset="0"/>
              </a:rPr>
            </a:br>
            <a:r>
              <a:rPr lang="ru-RU" sz="3000" dirty="0" smtClean="0">
                <a:latin typeface="Monotype Corsiva" pitchFamily="66" charset="0"/>
              </a:rPr>
              <a:t>Команда </a:t>
            </a:r>
            <a:r>
              <a:rPr lang="en-US" sz="3000" dirty="0" err="1" smtClean="0">
                <a:latin typeface="Monotype Corsiva" pitchFamily="66" charset="0"/>
              </a:rPr>
              <a:t>bonprix</a:t>
            </a:r>
            <a:r>
              <a:rPr lang="ru-RU" sz="3000" dirty="0" smtClean="0">
                <a:latin typeface="Monotype Corsiva" pitchFamily="66" charset="0"/>
              </a:rPr>
              <a:t> (Журнал мод)  </a:t>
            </a:r>
            <a:r>
              <a:rPr lang="en-US" sz="3000" dirty="0" err="1" smtClean="0">
                <a:latin typeface="Monotype Corsiva" pitchFamily="66" charset="0"/>
              </a:rPr>
              <a:t>Bonprix</a:t>
            </a:r>
            <a:r>
              <a:rPr lang="ru-RU" sz="3000" dirty="0" smtClean="0">
                <a:latin typeface="Monotype Corsiva" pitchFamily="66" charset="0"/>
              </a:rPr>
              <a:t> Москва  2012 года</a:t>
            </a:r>
            <a:r>
              <a:rPr lang="ru-RU" sz="3200" dirty="0" smtClean="0">
                <a:latin typeface="Monotype Corsiva" pitchFamily="66" charset="0"/>
              </a:rPr>
              <a:t/>
            </a:r>
            <a:br>
              <a:rPr lang="ru-RU" sz="3200" dirty="0" smtClean="0">
                <a:latin typeface="Monotype Corsiva" pitchFamily="66" charset="0"/>
              </a:rPr>
            </a:br>
            <a:r>
              <a:rPr lang="ru-RU" sz="3200" b="1" dirty="0" smtClean="0">
                <a:latin typeface="Monotype Corsiva" pitchFamily="66" charset="0"/>
              </a:rPr>
              <a:t/>
            </a:r>
            <a:br>
              <a:rPr lang="ru-RU" sz="3200" b="1" dirty="0" smtClean="0">
                <a:latin typeface="Monotype Corsiva" pitchFamily="66" charset="0"/>
              </a:rPr>
            </a:br>
            <a:r>
              <a:rPr lang="ru-RU" sz="3200" b="1" dirty="0" smtClean="0">
                <a:latin typeface="Monotype Corsiva" pitchFamily="66" charset="0"/>
              </a:rPr>
              <a:t/>
            </a:r>
            <a:br>
              <a:rPr lang="ru-RU" sz="3200" b="1" dirty="0" smtClean="0">
                <a:latin typeface="Monotype Corsiva" pitchFamily="66" charset="0"/>
              </a:rPr>
            </a:br>
            <a:r>
              <a:rPr lang="ru-RU" sz="3200" b="1" dirty="0" smtClean="0">
                <a:latin typeface="Monotype Corsiva" pitchFamily="66" charset="0"/>
              </a:rPr>
              <a:t/>
            </a:r>
            <a:br>
              <a:rPr lang="ru-RU" sz="3200" b="1" dirty="0" smtClean="0">
                <a:latin typeface="Monotype Corsiva" pitchFamily="66" charset="0"/>
              </a:rPr>
            </a:br>
            <a:r>
              <a:rPr lang="ru-RU" b="1" dirty="0" smtClean="0">
                <a:latin typeface="Monotype Corsiva" pitchFamily="66" charset="0"/>
              </a:rPr>
              <a:t/>
            </a:r>
            <a:br>
              <a:rPr lang="ru-RU" b="1" dirty="0" smtClean="0">
                <a:latin typeface="Monotype Corsiva" pitchFamily="66" charset="0"/>
              </a:rPr>
            </a:br>
            <a:r>
              <a:rPr lang="ru-RU" b="1" dirty="0" smtClean="0">
                <a:latin typeface="Monotype Corsiva" pitchFamily="66" charset="0"/>
              </a:rPr>
              <a:t/>
            </a:r>
            <a:br>
              <a:rPr lang="ru-RU" b="1" dirty="0" smtClean="0">
                <a:latin typeface="Monotype Corsiva" pitchFamily="66" charset="0"/>
              </a:rPr>
            </a:br>
            <a:r>
              <a:rPr lang="ru-RU" b="1" dirty="0" smtClean="0">
                <a:latin typeface="Monotype Corsiva" pitchFamily="66" charset="0"/>
              </a:rPr>
              <a:t/>
            </a:r>
            <a:br>
              <a:rPr lang="ru-RU" b="1" dirty="0" smtClean="0">
                <a:latin typeface="Monotype Corsiva" pitchFamily="66" charset="0"/>
              </a:rPr>
            </a:br>
            <a:r>
              <a:rPr lang="ru-RU" b="1" dirty="0" smtClean="0">
                <a:latin typeface="Monotype Corsiva" pitchFamily="66" charset="0"/>
              </a:rPr>
              <a:t/>
            </a:r>
            <a:br>
              <a:rPr lang="ru-RU" b="1" dirty="0" smtClean="0">
                <a:latin typeface="Monotype Corsiva" pitchFamily="66" charset="0"/>
              </a:rPr>
            </a:br>
            <a:r>
              <a:rPr lang="ru-RU" b="1" dirty="0" smtClean="0">
                <a:latin typeface="Monotype Corsiva" pitchFamily="66" charset="0"/>
              </a:rPr>
              <a:t/>
            </a:r>
            <a:br>
              <a:rPr lang="ru-RU" b="1" dirty="0" smtClean="0">
                <a:latin typeface="Monotype Corsiva" pitchFamily="66" charset="0"/>
              </a:rPr>
            </a:br>
            <a:endParaRPr lang="ru-RU" b="1" dirty="0">
              <a:latin typeface="Monotype Corsiva"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2"/>
          <a:srcRect/>
          <a:stretch>
            <a:fillRect/>
          </a:stretch>
        </p:blipFill>
        <p:spPr bwMode="auto">
          <a:xfrm>
            <a:off x="0" y="0"/>
            <a:ext cx="12192000" cy="6880860"/>
          </a:xfrm>
          <a:prstGeom prst="rect">
            <a:avLst/>
          </a:prstGeom>
          <a:noFill/>
          <a:ln w="9525">
            <a:noFill/>
            <a:miter lim="800000"/>
            <a:headEnd/>
            <a:tailEnd/>
          </a:ln>
          <a:effectLst/>
        </p:spPr>
      </p:pic>
      <p:sp>
        <p:nvSpPr>
          <p:cNvPr id="2" name="Заголовок 1"/>
          <p:cNvSpPr>
            <a:spLocks noGrp="1"/>
          </p:cNvSpPr>
          <p:nvPr>
            <p:ph type="title"/>
          </p:nvPr>
        </p:nvSpPr>
        <p:spPr>
          <a:xfrm>
            <a:off x="838200" y="1"/>
            <a:ext cx="10515600" cy="1447799"/>
          </a:xfrm>
        </p:spPr>
        <p:txBody>
          <a:bodyPr>
            <a:normAutofit/>
          </a:bodyPr>
          <a:lstStyle/>
          <a:p>
            <a:pPr algn="ctr"/>
            <a:r>
              <a:rPr lang="ru-RU" b="1" dirty="0" smtClean="0">
                <a:solidFill>
                  <a:schemeClr val="bg1"/>
                </a:solidFill>
                <a:latin typeface="Monotype Corsiva" pitchFamily="66" charset="0"/>
              </a:rPr>
              <a:t>БАНК  ИДЕЙ  И  ПРЕДЛОЖЕНИЙ</a:t>
            </a:r>
            <a:br>
              <a:rPr lang="ru-RU" b="1" dirty="0" smtClean="0">
                <a:solidFill>
                  <a:schemeClr val="bg1"/>
                </a:solidFill>
                <a:latin typeface="Monotype Corsiva" pitchFamily="66" charset="0"/>
              </a:rPr>
            </a:br>
            <a:endParaRPr lang="ru-RU" b="1" dirty="0">
              <a:solidFill>
                <a:schemeClr val="bg1"/>
              </a:solidFill>
              <a:latin typeface="Monotype Corsiva" pitchFamily="66" charset="0"/>
            </a:endParaRPr>
          </a:p>
        </p:txBody>
      </p:sp>
      <p:pic>
        <p:nvPicPr>
          <p:cNvPr id="4" name="Рисунок 3" descr="http://truegirl.ru/published/publicdata/PRICHESKTRUEGIRL/attachments/SC/products_pictures/680261_scoop_enl.jpg"/>
          <p:cNvPicPr/>
          <p:nvPr/>
        </p:nvPicPr>
        <p:blipFill>
          <a:blip r:embed="rId3" cstate="print"/>
          <a:srcRect/>
          <a:stretch>
            <a:fillRect/>
          </a:stretch>
        </p:blipFill>
        <p:spPr bwMode="auto">
          <a:xfrm>
            <a:off x="359092" y="4086312"/>
            <a:ext cx="3069908" cy="2482127"/>
          </a:xfrm>
          <a:prstGeom prst="rect">
            <a:avLst/>
          </a:prstGeom>
          <a:noFill/>
          <a:ln w="9525">
            <a:noFill/>
            <a:miter lim="800000"/>
            <a:headEnd/>
            <a:tailEnd/>
          </a:ln>
        </p:spPr>
      </p:pic>
      <p:pic>
        <p:nvPicPr>
          <p:cNvPr id="5" name="Рисунок 4" descr="http://im4-tub-ru.yandex.net/i?id=449879530-14-72&amp;n=21"/>
          <p:cNvPicPr/>
          <p:nvPr/>
        </p:nvPicPr>
        <p:blipFill rotWithShape="1">
          <a:blip r:embed="rId4"/>
          <a:srcRect r="34940"/>
          <a:stretch/>
        </p:blipFill>
        <p:spPr bwMode="auto">
          <a:xfrm>
            <a:off x="411480" y="977264"/>
            <a:ext cx="3032760" cy="2482216"/>
          </a:xfrm>
          <a:prstGeom prst="rect">
            <a:avLst/>
          </a:prstGeom>
          <a:noFill/>
          <a:ln>
            <a:noFill/>
          </a:ln>
          <a:extLst>
            <a:ext uri="{53640926-AAD7-44D8-BBD7-CCE9431645EC}">
              <a14:shadowObscured xmlns:a14="http://schemas.microsoft.com/office/drawing/2010/main"/>
            </a:ext>
          </a:extLst>
        </p:spPr>
      </p:pic>
      <p:pic>
        <p:nvPicPr>
          <p:cNvPr id="6" name="Рисунок 5" descr="http://www.startkid.ru/images/cmanager/79/4/images/53083_release.jpg"/>
          <p:cNvPicPr/>
          <p:nvPr/>
        </p:nvPicPr>
        <p:blipFill>
          <a:blip r:embed="rId5" cstate="print"/>
          <a:srcRect/>
          <a:stretch>
            <a:fillRect/>
          </a:stretch>
        </p:blipFill>
        <p:spPr bwMode="auto">
          <a:xfrm>
            <a:off x="4579620" y="1290637"/>
            <a:ext cx="2857500" cy="5171123"/>
          </a:xfrm>
          <a:prstGeom prst="rect">
            <a:avLst/>
          </a:prstGeom>
          <a:noFill/>
          <a:ln w="9525">
            <a:noFill/>
            <a:miter lim="800000"/>
            <a:headEnd/>
            <a:tailEnd/>
          </a:ln>
        </p:spPr>
      </p:pic>
      <p:pic>
        <p:nvPicPr>
          <p:cNvPr id="7" name="Рисунок 6" descr="http://im1-tub-ru.yandex.net/i?id=682812366-01-72&amp;n=21"/>
          <p:cNvPicPr/>
          <p:nvPr/>
        </p:nvPicPr>
        <p:blipFill rotWithShape="1">
          <a:blip r:embed="rId6"/>
          <a:srcRect r="51832"/>
          <a:stretch/>
        </p:blipFill>
        <p:spPr bwMode="auto">
          <a:xfrm>
            <a:off x="9391650" y="748664"/>
            <a:ext cx="2084070" cy="2985136"/>
          </a:xfrm>
          <a:prstGeom prst="rect">
            <a:avLst/>
          </a:prstGeom>
          <a:noFill/>
          <a:ln>
            <a:noFill/>
          </a:ln>
          <a:extLst>
            <a:ext uri="{53640926-AAD7-44D8-BBD7-CCE9431645EC}">
              <a14:shadowObscured xmlns:a14="http://schemas.microsoft.com/office/drawing/2010/main"/>
            </a:ext>
          </a:extLst>
        </p:spPr>
      </p:pic>
      <p:pic>
        <p:nvPicPr>
          <p:cNvPr id="8" name="Рисунок 7" descr="http://im7-tub-ru.yandex.net/i?id=950829981-29-72&amp;n=21"/>
          <p:cNvPicPr/>
          <p:nvPr/>
        </p:nvPicPr>
        <p:blipFill rotWithShape="1">
          <a:blip r:embed="rId7"/>
          <a:srcRect l="40198" r="-1472" b="14667"/>
          <a:stretch/>
        </p:blipFill>
        <p:spPr bwMode="auto">
          <a:xfrm>
            <a:off x="9067800" y="4069080"/>
            <a:ext cx="3124200" cy="2514600"/>
          </a:xfrm>
          <a:prstGeom prst="rect">
            <a:avLst/>
          </a:prstGeom>
          <a:noFill/>
          <a:ln>
            <a:noFill/>
          </a:ln>
          <a:extLst>
            <a:ext uri="{53640926-AAD7-44D8-BBD7-CCE9431645EC}">
              <a14:shadowObscured xmlns:a14="http://schemas.microsoft.com/office/drawing/2010/main"/>
            </a:ext>
          </a:extLst>
        </p:spPr>
      </p:pic>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0" y="0"/>
            <a:ext cx="12192000" cy="6880860"/>
          </a:xfrm>
          <a:prstGeom prst="rect">
            <a:avLst/>
          </a:prstGeom>
          <a:noFill/>
          <a:ln w="9525">
            <a:noFill/>
            <a:miter lim="800000"/>
            <a:headEnd/>
            <a:tailEnd/>
          </a:ln>
          <a:effectLst/>
        </p:spPr>
      </p:pic>
      <p:sp>
        <p:nvSpPr>
          <p:cNvPr id="2" name="Заголовок 1"/>
          <p:cNvSpPr>
            <a:spLocks noGrp="1"/>
          </p:cNvSpPr>
          <p:nvPr>
            <p:ph type="title"/>
          </p:nvPr>
        </p:nvSpPr>
        <p:spPr/>
        <p:txBody>
          <a:bodyPr/>
          <a:lstStyle/>
          <a:p>
            <a:r>
              <a:rPr lang="ru-RU" b="1" dirty="0" smtClean="0">
                <a:latin typeface="Monotype Corsiva" pitchFamily="66" charset="0"/>
              </a:rPr>
              <a:t>            СОЦИОЛОГИЧЕСКИЙ  ОПРОС</a:t>
            </a:r>
            <a:endParaRPr lang="ru-RU" b="1" dirty="0">
              <a:latin typeface="Monotype Corsiva" pitchFamily="66" charset="0"/>
            </a:endParaRPr>
          </a:p>
        </p:txBody>
      </p:sp>
      <p:pic>
        <p:nvPicPr>
          <p:cNvPr id="3" name="Рисунок 2"/>
          <p:cNvPicPr>
            <a:picLocks noChangeAspect="1"/>
          </p:cNvPicPr>
          <p:nvPr/>
        </p:nvPicPr>
        <p:blipFill>
          <a:blip r:embed="rId3"/>
          <a:stretch>
            <a:fillRect/>
          </a:stretch>
        </p:blipFill>
        <p:spPr>
          <a:xfrm>
            <a:off x="0" y="1552401"/>
            <a:ext cx="4584589" cy="2755631"/>
          </a:xfrm>
          <a:prstGeom prst="rect">
            <a:avLst/>
          </a:prstGeom>
          <a:ln w="28575">
            <a:solidFill>
              <a:srgbClr val="FF0000"/>
            </a:solidFill>
          </a:ln>
        </p:spPr>
      </p:pic>
      <p:pic>
        <p:nvPicPr>
          <p:cNvPr id="4" name="Рисунок 3"/>
          <p:cNvPicPr>
            <a:picLocks noChangeAspect="1"/>
          </p:cNvPicPr>
          <p:nvPr/>
        </p:nvPicPr>
        <p:blipFill>
          <a:blip r:embed="rId4"/>
          <a:stretch>
            <a:fillRect/>
          </a:stretch>
        </p:blipFill>
        <p:spPr>
          <a:xfrm>
            <a:off x="7607411" y="1580841"/>
            <a:ext cx="4584589" cy="2755631"/>
          </a:xfrm>
          <a:prstGeom prst="rect">
            <a:avLst/>
          </a:prstGeom>
          <a:ln w="28575">
            <a:solidFill>
              <a:srgbClr val="FF0000"/>
            </a:solidFill>
          </a:ln>
        </p:spPr>
      </p:pic>
      <p:pic>
        <p:nvPicPr>
          <p:cNvPr id="5" name="Рисунок 4"/>
          <p:cNvPicPr>
            <a:picLocks noChangeAspect="1"/>
          </p:cNvPicPr>
          <p:nvPr/>
        </p:nvPicPr>
        <p:blipFill>
          <a:blip r:embed="rId5"/>
          <a:stretch>
            <a:fillRect/>
          </a:stretch>
        </p:blipFill>
        <p:spPr>
          <a:xfrm>
            <a:off x="3916031" y="4102369"/>
            <a:ext cx="4584589" cy="2755631"/>
          </a:xfrm>
          <a:prstGeom prst="rect">
            <a:avLst/>
          </a:prstGeom>
          <a:ln w="28575">
            <a:solidFill>
              <a:srgbClr val="FF0000"/>
            </a:solid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0" y="0"/>
            <a:ext cx="12192000" cy="6880860"/>
          </a:xfrm>
          <a:prstGeom prst="rect">
            <a:avLst/>
          </a:prstGeom>
          <a:noFill/>
          <a:ln w="9525">
            <a:noFill/>
            <a:miter lim="800000"/>
            <a:headEnd/>
            <a:tailEnd/>
          </a:ln>
          <a:effectLst/>
        </p:spPr>
      </p:pic>
      <p:sp>
        <p:nvSpPr>
          <p:cNvPr id="2" name="Заголовок 1"/>
          <p:cNvSpPr>
            <a:spLocks noGrp="1"/>
          </p:cNvSpPr>
          <p:nvPr>
            <p:ph type="title"/>
          </p:nvPr>
        </p:nvSpPr>
        <p:spPr/>
        <p:txBody>
          <a:bodyPr/>
          <a:lstStyle/>
          <a:p>
            <a:r>
              <a:rPr lang="ru-RU" b="1" dirty="0" smtClean="0">
                <a:latin typeface="Monotype Corsiva" pitchFamily="66" charset="0"/>
              </a:rPr>
              <a:t>                            ЭКСПИРЕМЕНТ</a:t>
            </a:r>
            <a:endParaRPr lang="ru-RU" b="1" dirty="0">
              <a:latin typeface="Monotype Corsiva" pitchFamily="66" charset="0"/>
            </a:endParaRPr>
          </a:p>
        </p:txBody>
      </p:sp>
      <p:pic>
        <p:nvPicPr>
          <p:cNvPr id="31746" name="Picture 2"/>
          <p:cNvPicPr>
            <a:picLocks noChangeAspect="1" noChangeArrowheads="1"/>
          </p:cNvPicPr>
          <p:nvPr/>
        </p:nvPicPr>
        <p:blipFill>
          <a:blip r:embed="rId3" cstate="print"/>
          <a:srcRect/>
          <a:stretch>
            <a:fillRect/>
          </a:stretch>
        </p:blipFill>
        <p:spPr bwMode="auto">
          <a:xfrm rot="20248913">
            <a:off x="1185096" y="400857"/>
            <a:ext cx="2621280" cy="2651760"/>
          </a:xfrm>
          <a:prstGeom prst="rect">
            <a:avLst/>
          </a:prstGeom>
          <a:noFill/>
          <a:ln w="9525">
            <a:noFill/>
            <a:miter lim="800000"/>
            <a:headEnd/>
            <a:tailEnd/>
          </a:ln>
          <a:effectLst/>
        </p:spPr>
      </p:pic>
      <p:pic>
        <p:nvPicPr>
          <p:cNvPr id="31747" name="Picture 3"/>
          <p:cNvPicPr>
            <a:picLocks noChangeAspect="1" noChangeArrowheads="1"/>
          </p:cNvPicPr>
          <p:nvPr/>
        </p:nvPicPr>
        <p:blipFill>
          <a:blip r:embed="rId4" cstate="print"/>
          <a:srcRect/>
          <a:stretch>
            <a:fillRect/>
          </a:stretch>
        </p:blipFill>
        <p:spPr bwMode="auto">
          <a:xfrm rot="1544583">
            <a:off x="8355656" y="1783081"/>
            <a:ext cx="3496881" cy="2362200"/>
          </a:xfrm>
          <a:prstGeom prst="rect">
            <a:avLst/>
          </a:prstGeom>
          <a:noFill/>
          <a:ln w="9525">
            <a:noFill/>
            <a:miter lim="800000"/>
            <a:headEnd/>
            <a:tailEnd/>
          </a:ln>
          <a:effectLst/>
        </p:spPr>
      </p:pic>
      <p:pic>
        <p:nvPicPr>
          <p:cNvPr id="31748" name="Picture 4"/>
          <p:cNvPicPr>
            <a:picLocks noChangeAspect="1" noChangeArrowheads="1"/>
          </p:cNvPicPr>
          <p:nvPr/>
        </p:nvPicPr>
        <p:blipFill>
          <a:blip r:embed="rId5" cstate="print"/>
          <a:srcRect/>
          <a:stretch>
            <a:fillRect/>
          </a:stretch>
        </p:blipFill>
        <p:spPr bwMode="auto">
          <a:xfrm rot="19766369">
            <a:off x="5475918" y="3330614"/>
            <a:ext cx="3042262" cy="2697480"/>
          </a:xfrm>
          <a:prstGeom prst="rect">
            <a:avLst/>
          </a:prstGeom>
          <a:noFill/>
          <a:ln w="9525">
            <a:noFill/>
            <a:miter lim="800000"/>
            <a:headEnd/>
            <a:tailEnd/>
          </a:ln>
          <a:effectLst/>
        </p:spPr>
      </p:pic>
      <p:pic>
        <p:nvPicPr>
          <p:cNvPr id="31749" name="Picture 5"/>
          <p:cNvPicPr>
            <a:picLocks noChangeAspect="1" noChangeArrowheads="1"/>
          </p:cNvPicPr>
          <p:nvPr/>
        </p:nvPicPr>
        <p:blipFill>
          <a:blip r:embed="rId6" cstate="print"/>
          <a:srcRect/>
          <a:stretch>
            <a:fillRect/>
          </a:stretch>
        </p:blipFill>
        <p:spPr bwMode="auto">
          <a:xfrm rot="1498394">
            <a:off x="1592264" y="3876451"/>
            <a:ext cx="2812097" cy="25050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0" y="0"/>
            <a:ext cx="12192000" cy="6880860"/>
          </a:xfrm>
          <a:prstGeom prst="rect">
            <a:avLst/>
          </a:prstGeom>
          <a:noFill/>
          <a:ln w="9525">
            <a:noFill/>
            <a:miter lim="800000"/>
            <a:headEnd/>
            <a:tailEnd/>
          </a:ln>
          <a:effectLst/>
        </p:spPr>
      </p:pic>
      <p:sp>
        <p:nvSpPr>
          <p:cNvPr id="2" name="Заголовок 1"/>
          <p:cNvSpPr>
            <a:spLocks noGrp="1"/>
          </p:cNvSpPr>
          <p:nvPr>
            <p:ph type="title"/>
          </p:nvPr>
        </p:nvSpPr>
        <p:spPr>
          <a:xfrm>
            <a:off x="0" y="0"/>
            <a:ext cx="12192000" cy="6857999"/>
          </a:xfrm>
        </p:spPr>
        <p:txBody>
          <a:bodyPr>
            <a:normAutofit fontScale="90000"/>
          </a:bodyPr>
          <a:lstStyle/>
          <a:p>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МОЙ  ВЫБОР</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t>
            </a:r>
            <a:r>
              <a:rPr lang="ru-RU" sz="3600" dirty="0" smtClean="0">
                <a:solidFill>
                  <a:srgbClr val="FFFFFF"/>
                </a:solidFill>
                <a:latin typeface="Monotype Corsiva" pitchFamily="66" charset="0"/>
              </a:rPr>
              <a:t>Я выбрала модель №3, эта юбка мне очень понравилась потому, что её можно носить везде и она очень оригинальна, нарядна. Я выбрала эту юбку, так как я летом собираюсь поехать в лагерь «Чайка»  и хочу сделать своими руками яркую юбку. У меня есть только две школьные и две летние юбки, но летние юбки не так уж заметны, поэтому я хотела выделиться красной «Шотландкой».</a:t>
            </a:r>
            <a:r>
              <a:rPr lang="ru-RU" dirty="0" smtClean="0"/>
              <a:t/>
            </a:r>
            <a:br>
              <a:rPr lang="ru-RU" dirty="0" smtClean="0"/>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r>
              <a:rPr lang="ru-RU" b="1" dirty="0" smtClean="0">
                <a:solidFill>
                  <a:schemeClr val="bg1"/>
                </a:solidFill>
                <a:latin typeface="Monotype Corsiva" pitchFamily="66" charset="0"/>
              </a:rPr>
              <a:t/>
            </a:r>
            <a:br>
              <a:rPr lang="ru-RU" b="1" dirty="0" smtClean="0">
                <a:solidFill>
                  <a:schemeClr val="bg1"/>
                </a:solidFill>
                <a:latin typeface="Monotype Corsiva" pitchFamily="66" charset="0"/>
              </a:rPr>
            </a:br>
            <a:endParaRPr lang="ru-RU" b="1" dirty="0">
              <a:solidFill>
                <a:schemeClr val="bg1"/>
              </a:solidFill>
              <a:latin typeface="Monotype Corsiva" pitchFamily="66" charset="0"/>
            </a:endParaRPr>
          </a:p>
        </p:txBody>
      </p:sp>
      <p:pic>
        <p:nvPicPr>
          <p:cNvPr id="4" name="Рисунок 3" descr="http://im4-tub-ru.yandex.net/i?id=449879530-14-72&amp;n=21"/>
          <p:cNvPicPr/>
          <p:nvPr/>
        </p:nvPicPr>
        <p:blipFill rotWithShape="1">
          <a:blip r:embed="rId3"/>
          <a:srcRect r="34940"/>
          <a:stretch/>
        </p:blipFill>
        <p:spPr bwMode="auto">
          <a:xfrm>
            <a:off x="0" y="0"/>
            <a:ext cx="3169920" cy="3596640"/>
          </a:xfrm>
          <a:prstGeom prst="rect">
            <a:avLst/>
          </a:prstGeom>
          <a:noFill/>
          <a:ln>
            <a:noFill/>
          </a:ln>
          <a:extLst>
            <a:ext uri="{53640926-AAD7-44D8-BBD7-CCE9431645EC}">
              <a14:shadowObscured xmlns:a14="http://schemas.microsoft.com/office/drawing/2010/main"/>
            </a:ext>
          </a:extLst>
        </p:spPr>
      </p:pic>
    </p:spTree>
  </p:cSld>
  <p:clrMapOvr>
    <a:masterClrMapping/>
  </p:clrMapOvr>
  <p:transition>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1"/>
            <a:ext cx="12192000" cy="6857999"/>
          </a:xfrm>
          <a:prstGeom prst="rect">
            <a:avLst/>
          </a:prstGeom>
          <a:noFill/>
          <a:ln w="9525">
            <a:noFill/>
            <a:miter lim="800000"/>
            <a:headEnd/>
            <a:tailEnd/>
          </a:ln>
          <a:effectLst/>
        </p:spPr>
      </p:pic>
      <p:sp>
        <p:nvSpPr>
          <p:cNvPr id="2" name="Заголовок 1"/>
          <p:cNvSpPr>
            <a:spLocks noGrp="1"/>
          </p:cNvSpPr>
          <p:nvPr>
            <p:ph type="title"/>
          </p:nvPr>
        </p:nvSpPr>
        <p:spPr/>
        <p:txBody>
          <a:bodyPr>
            <a:noAutofit/>
          </a:bodyPr>
          <a:lstStyle/>
          <a:p>
            <a:r>
              <a:rPr lang="ru-RU" sz="2000" b="1" dirty="0" smtClean="0"/>
              <a:t/>
            </a:r>
            <a:br>
              <a:rPr lang="ru-RU" sz="2000" b="1" dirty="0" smtClean="0"/>
            </a:br>
            <a:r>
              <a:rPr lang="ru-RU" sz="2000" b="1" dirty="0" smtClean="0"/>
              <a:t/>
            </a:r>
            <a:br>
              <a:rPr lang="ru-RU" sz="2000" b="1" dirty="0" smtClean="0"/>
            </a:br>
            <a:r>
              <a:rPr lang="ru-RU" sz="2000" b="1" dirty="0" smtClean="0"/>
              <a:t/>
            </a:r>
            <a:br>
              <a:rPr lang="ru-RU" sz="2000" b="1" dirty="0" smtClean="0"/>
            </a:br>
            <a:r>
              <a:rPr lang="ru-RU" sz="2000" b="1" dirty="0" smtClean="0"/>
              <a:t/>
            </a:r>
            <a:br>
              <a:rPr lang="ru-RU" sz="2000" b="1" dirty="0" smtClean="0"/>
            </a:br>
            <a:r>
              <a:rPr lang="ru-RU" sz="2000" b="1" dirty="0" smtClean="0"/>
              <a:t/>
            </a:r>
            <a:br>
              <a:rPr lang="ru-RU" sz="2000" b="1" dirty="0" smtClean="0"/>
            </a:br>
            <a:r>
              <a:rPr lang="ru-RU" sz="2000" b="1" dirty="0" smtClean="0"/>
              <a:t/>
            </a:r>
            <a:br>
              <a:rPr lang="ru-RU" sz="2000" b="1" dirty="0" smtClean="0"/>
            </a:br>
            <a:r>
              <a:rPr lang="ru-RU" sz="2000" b="1" dirty="0" smtClean="0"/>
              <a:t/>
            </a:r>
            <a:br>
              <a:rPr lang="ru-RU" sz="2000" b="1" dirty="0" smtClean="0"/>
            </a:br>
            <a:r>
              <a:rPr lang="ru-RU" sz="2000" b="1" dirty="0" smtClean="0"/>
              <a:t/>
            </a:r>
            <a:br>
              <a:rPr lang="ru-RU" sz="2000" b="1" dirty="0" smtClean="0"/>
            </a:br>
            <a:r>
              <a:rPr lang="ru-RU" sz="2000" b="1" dirty="0" smtClean="0"/>
              <a:t/>
            </a:r>
            <a:br>
              <a:rPr lang="ru-RU" sz="2000" b="1" dirty="0" smtClean="0"/>
            </a:br>
            <a:r>
              <a:rPr lang="ru-RU" sz="2000" b="1" dirty="0" smtClean="0"/>
              <a:t/>
            </a:r>
            <a:br>
              <a:rPr lang="ru-RU" sz="2000" b="1" dirty="0" smtClean="0"/>
            </a:br>
            <a:r>
              <a:rPr lang="ru-RU" sz="6000" b="1" dirty="0" smtClean="0">
                <a:solidFill>
                  <a:schemeClr val="bg1"/>
                </a:solidFill>
                <a:effectLst/>
                <a:latin typeface="Monotype Corsiva" pitchFamily="66" charset="0"/>
              </a:rPr>
              <a:t>Цель </a:t>
            </a:r>
            <a:r>
              <a:rPr lang="ru-RU" sz="6000" dirty="0" smtClean="0">
                <a:solidFill>
                  <a:schemeClr val="bg1"/>
                </a:solidFill>
                <a:effectLst/>
                <a:latin typeface="Monotype Corsiva" pitchFamily="66" charset="0"/>
              </a:rPr>
              <a:t>изготовление нарядной конической юбки “Средний </a:t>
            </a:r>
            <a:r>
              <a:rPr lang="ru-RU" sz="6000" dirty="0" smtClean="0">
                <a:solidFill>
                  <a:schemeClr val="bg1"/>
                </a:solidFill>
                <a:latin typeface="Monotype Corsiva" pitchFamily="66" charset="0"/>
              </a:rPr>
              <a:t>колокол” с кокеткой и со складками.</a:t>
            </a:r>
            <a:r>
              <a:rPr lang="ru-RU" sz="6000" dirty="0" smtClean="0"/>
              <a:t/>
            </a:r>
            <a:br>
              <a:rPr lang="ru-RU" sz="6000" dirty="0" smtClean="0"/>
            </a:br>
            <a:endParaRPr lang="ru-RU" sz="6000" dirty="0">
              <a:solidFill>
                <a:schemeClr val="bg1"/>
              </a:solidFill>
            </a:endParaRPr>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0" y="0"/>
            <a:ext cx="12192000" cy="6892290"/>
          </a:xfrm>
          <a:prstGeom prst="rect">
            <a:avLst/>
          </a:prstGeom>
          <a:noFill/>
          <a:ln w="9525">
            <a:noFill/>
            <a:miter lim="800000"/>
            <a:headEnd/>
            <a:tailEnd/>
          </a:ln>
          <a:effectLst/>
        </p:spPr>
      </p:pic>
      <p:sp>
        <p:nvSpPr>
          <p:cNvPr id="2" name="Заголовок 1"/>
          <p:cNvSpPr>
            <a:spLocks noGrp="1"/>
          </p:cNvSpPr>
          <p:nvPr>
            <p:ph type="title"/>
          </p:nvPr>
        </p:nvSpPr>
        <p:spPr/>
        <p:txBody>
          <a:bodyPr>
            <a:normAutofit fontScale="90000"/>
          </a:bodyPr>
          <a:lstStyle/>
          <a:p>
            <a:pPr marL="742950" indent="-742950"/>
            <a:r>
              <a:rPr lang="ru-RU" b="1" dirty="0" smtClean="0">
                <a:solidFill>
                  <a:schemeClr val="bg1"/>
                </a:solidFill>
              </a:rPr>
              <a:t/>
            </a:r>
            <a:br>
              <a:rPr lang="ru-RU" b="1" dirty="0" smtClean="0">
                <a:solidFill>
                  <a:schemeClr val="bg1"/>
                </a:solidFill>
              </a:rPr>
            </a:br>
            <a:r>
              <a:rPr lang="ru-RU" b="1" dirty="0" smtClean="0">
                <a:solidFill>
                  <a:schemeClr val="bg1"/>
                </a:solidFill>
              </a:rPr>
              <a:t/>
            </a:r>
            <a:br>
              <a:rPr lang="ru-RU" b="1" dirty="0" smtClean="0">
                <a:solidFill>
                  <a:schemeClr val="bg1"/>
                </a:solidFill>
              </a:rPr>
            </a:br>
            <a:r>
              <a:rPr lang="ru-RU" b="1" dirty="0" smtClean="0">
                <a:solidFill>
                  <a:schemeClr val="bg1"/>
                </a:solidFill>
              </a:rPr>
              <a:t/>
            </a:r>
            <a:br>
              <a:rPr lang="ru-RU" b="1" dirty="0" smtClean="0">
                <a:solidFill>
                  <a:schemeClr val="bg1"/>
                </a:solidFill>
              </a:rPr>
            </a:br>
            <a:r>
              <a:rPr lang="ru-RU" b="1" dirty="0" smtClean="0">
                <a:solidFill>
                  <a:schemeClr val="bg1"/>
                </a:solidFill>
              </a:rPr>
              <a:t/>
            </a:r>
            <a:br>
              <a:rPr lang="ru-RU" b="1" dirty="0" smtClean="0">
                <a:solidFill>
                  <a:schemeClr val="bg1"/>
                </a:solidFill>
              </a:rPr>
            </a:br>
            <a:r>
              <a:rPr lang="ru-RU" b="1" dirty="0" smtClean="0">
                <a:solidFill>
                  <a:schemeClr val="bg1"/>
                </a:solidFill>
              </a:rPr>
              <a:t/>
            </a:r>
            <a:br>
              <a:rPr lang="ru-RU" b="1" dirty="0" smtClean="0">
                <a:solidFill>
                  <a:schemeClr val="bg1"/>
                </a:solidFill>
              </a:rPr>
            </a:br>
            <a:r>
              <a:rPr lang="ru-RU" b="1" dirty="0" smtClean="0">
                <a:solidFill>
                  <a:schemeClr val="bg1"/>
                </a:solidFill>
              </a:rPr>
              <a:t/>
            </a:r>
            <a:br>
              <a:rPr lang="ru-RU" b="1" dirty="0" smtClean="0">
                <a:solidFill>
                  <a:schemeClr val="bg1"/>
                </a:solidFill>
              </a:rPr>
            </a:br>
            <a:r>
              <a:rPr lang="ru-RU" b="1" dirty="0" smtClean="0">
                <a:solidFill>
                  <a:schemeClr val="bg1"/>
                </a:solidFill>
              </a:rPr>
              <a:t/>
            </a:r>
            <a:br>
              <a:rPr lang="ru-RU" b="1" dirty="0" smtClean="0">
                <a:solidFill>
                  <a:schemeClr val="bg1"/>
                </a:solidFill>
              </a:rPr>
            </a:br>
            <a:r>
              <a:rPr lang="ru-RU" b="1" dirty="0" smtClean="0">
                <a:solidFill>
                  <a:schemeClr val="bg1"/>
                </a:solidFill>
              </a:rPr>
              <a:t/>
            </a:r>
            <a:br>
              <a:rPr lang="ru-RU" b="1" dirty="0" smtClean="0">
                <a:solidFill>
                  <a:schemeClr val="bg1"/>
                </a:solidFill>
              </a:rPr>
            </a:br>
            <a:r>
              <a:rPr lang="ru-RU" b="1" dirty="0" smtClean="0">
                <a:solidFill>
                  <a:schemeClr val="bg1"/>
                </a:solidFill>
              </a:rPr>
              <a:t/>
            </a:r>
            <a:br>
              <a:rPr lang="ru-RU" b="1" dirty="0" smtClean="0">
                <a:solidFill>
                  <a:schemeClr val="bg1"/>
                </a:solidFill>
              </a:rPr>
            </a:br>
            <a:r>
              <a:rPr lang="ru-RU" b="1" dirty="0" smtClean="0">
                <a:solidFill>
                  <a:schemeClr val="bg1"/>
                </a:solidFill>
                <a:effectLst/>
              </a:rPr>
              <a:t>                           </a:t>
            </a:r>
            <a:r>
              <a:rPr lang="ru-RU" b="1" dirty="0" smtClean="0">
                <a:solidFill>
                  <a:schemeClr val="bg1"/>
                </a:solidFill>
                <a:effectLst/>
                <a:latin typeface="Monotype Corsiva" pitchFamily="66" charset="0"/>
              </a:rPr>
              <a:t>Задачи</a:t>
            </a:r>
            <a:r>
              <a:rPr lang="ru-RU" dirty="0" smtClean="0">
                <a:solidFill>
                  <a:schemeClr val="bg1"/>
                </a:solidFill>
                <a:effectLst/>
                <a:latin typeface="Monotype Corsiva" pitchFamily="66" charset="0"/>
              </a:rPr>
              <a:t/>
            </a:r>
            <a:br>
              <a:rPr lang="ru-RU" dirty="0" smtClean="0">
                <a:solidFill>
                  <a:schemeClr val="bg1"/>
                </a:solidFill>
                <a:effectLst/>
                <a:latin typeface="Monotype Corsiva" pitchFamily="66" charset="0"/>
              </a:rPr>
            </a:br>
            <a:r>
              <a:rPr lang="ru-RU" b="1" dirty="0" smtClean="0">
                <a:solidFill>
                  <a:schemeClr val="bg1"/>
                </a:solidFill>
                <a:effectLst/>
                <a:latin typeface="Monotype Corsiva" pitchFamily="66" charset="0"/>
              </a:rPr>
              <a:t>1. </a:t>
            </a:r>
            <a:r>
              <a:rPr lang="ru-RU" dirty="0" smtClean="0">
                <a:solidFill>
                  <a:schemeClr val="bg1"/>
                </a:solidFill>
                <a:effectLst/>
                <a:latin typeface="Monotype Corsiva" pitchFamily="66" charset="0"/>
              </a:rPr>
              <a:t>Изучить литературу по пошиву юбки и журналы мод;</a:t>
            </a:r>
            <a:br>
              <a:rPr lang="ru-RU" dirty="0" smtClean="0">
                <a:solidFill>
                  <a:schemeClr val="bg1"/>
                </a:solidFill>
                <a:effectLst/>
                <a:latin typeface="Monotype Corsiva" pitchFamily="66" charset="0"/>
              </a:rPr>
            </a:br>
            <a:r>
              <a:rPr lang="ru-RU" b="1" dirty="0" smtClean="0">
                <a:solidFill>
                  <a:schemeClr val="bg1"/>
                </a:solidFill>
                <a:effectLst/>
                <a:latin typeface="Monotype Corsiva" pitchFamily="66" charset="0"/>
              </a:rPr>
              <a:t>2. </a:t>
            </a:r>
            <a:r>
              <a:rPr lang="ru-RU" dirty="0" smtClean="0">
                <a:solidFill>
                  <a:schemeClr val="bg1"/>
                </a:solidFill>
                <a:effectLst/>
                <a:latin typeface="Monotype Corsiva" pitchFamily="66" charset="0"/>
              </a:rPr>
              <a:t>Познакомиться с историей юбки;</a:t>
            </a:r>
            <a:br>
              <a:rPr lang="ru-RU" dirty="0" smtClean="0">
                <a:solidFill>
                  <a:schemeClr val="bg1"/>
                </a:solidFill>
                <a:effectLst/>
                <a:latin typeface="Monotype Corsiva" pitchFamily="66" charset="0"/>
              </a:rPr>
            </a:br>
            <a:r>
              <a:rPr lang="ru-RU" dirty="0" smtClean="0">
                <a:solidFill>
                  <a:schemeClr val="bg1"/>
                </a:solidFill>
                <a:effectLst/>
                <a:latin typeface="Monotype Corsiva" pitchFamily="66" charset="0"/>
              </a:rPr>
              <a:t>3. Изучить ткани и подобрать нужную ткань для своей юбки;</a:t>
            </a:r>
            <a:br>
              <a:rPr lang="ru-RU" dirty="0" smtClean="0">
                <a:solidFill>
                  <a:schemeClr val="bg1"/>
                </a:solidFill>
                <a:effectLst/>
                <a:latin typeface="Monotype Corsiva" pitchFamily="66" charset="0"/>
              </a:rPr>
            </a:br>
            <a:r>
              <a:rPr lang="ru-RU" dirty="0" smtClean="0">
                <a:solidFill>
                  <a:schemeClr val="bg1"/>
                </a:solidFill>
                <a:effectLst/>
                <a:latin typeface="Monotype Corsiva" pitchFamily="66" charset="0"/>
              </a:rPr>
              <a:t>4. Научиться конструировать и моделировать юбку;</a:t>
            </a:r>
            <a:br>
              <a:rPr lang="ru-RU" dirty="0" smtClean="0">
                <a:solidFill>
                  <a:schemeClr val="bg1"/>
                </a:solidFill>
                <a:effectLst/>
                <a:latin typeface="Monotype Corsiva" pitchFamily="66" charset="0"/>
              </a:rPr>
            </a:br>
            <a:r>
              <a:rPr lang="ru-RU" dirty="0" smtClean="0">
                <a:solidFill>
                  <a:schemeClr val="bg1"/>
                </a:solidFill>
                <a:effectLst/>
                <a:latin typeface="Monotype Corsiva" pitchFamily="66" charset="0"/>
              </a:rPr>
              <a:t>5. Подобрать инструменты и вспомнить работу на швейной машине;</a:t>
            </a:r>
            <a:br>
              <a:rPr lang="ru-RU" dirty="0" smtClean="0">
                <a:solidFill>
                  <a:schemeClr val="bg1"/>
                </a:solidFill>
                <a:effectLst/>
                <a:latin typeface="Monotype Corsiva" pitchFamily="66" charset="0"/>
              </a:rPr>
            </a:br>
            <a:r>
              <a:rPr lang="ru-RU" dirty="0" smtClean="0">
                <a:solidFill>
                  <a:schemeClr val="bg1"/>
                </a:solidFill>
                <a:effectLst/>
                <a:latin typeface="Monotype Corsiva" pitchFamily="66" charset="0"/>
              </a:rPr>
              <a:t>6.Научиться выполнять экономические расчеты.</a:t>
            </a:r>
            <a:r>
              <a:rPr lang="ru-RU" dirty="0" smtClean="0">
                <a:effectLst/>
              </a:rPr>
              <a:t/>
            </a:r>
            <a:br>
              <a:rPr lang="ru-RU" dirty="0" smtClean="0">
                <a:effectLst/>
              </a:rPr>
            </a:br>
            <a:endParaRPr lang="ru-RU" dirty="0">
              <a:effectLst/>
            </a:endParaRPr>
          </a:p>
        </p:txBody>
      </p:sp>
    </p:spTree>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Тема1">
  <a:themeElements>
    <a:clrScheme name="Океан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Океан">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кеан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Океан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Океан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Океан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Океан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Океан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Океан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Океан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243</TotalTime>
  <Words>141</Words>
  <Application>Microsoft Office PowerPoint</Application>
  <PresentationFormat>Широкоэкранный</PresentationFormat>
  <Paragraphs>88</Paragraphs>
  <Slides>19</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19</vt:i4>
      </vt:variant>
    </vt:vector>
  </HeadingPairs>
  <TitlesOfParts>
    <vt:vector size="26" baseType="lpstr">
      <vt:lpstr>Arial</vt:lpstr>
      <vt:lpstr>Calibri</vt:lpstr>
      <vt:lpstr>Monotype Corsiva</vt:lpstr>
      <vt:lpstr>Tahoma</vt:lpstr>
      <vt:lpstr>Times New Roman</vt:lpstr>
      <vt:lpstr>Wingdings</vt:lpstr>
      <vt:lpstr>Тема1</vt:lpstr>
      <vt:lpstr>Презентация PowerPoint</vt:lpstr>
      <vt:lpstr>                                                             Немного из истории  Практически несколько тысячелетий люди даже не думали разделять одежду на женскую и мужскую. Нашим предкам набедренная повязка, фартук, подобие юбки служили прикрытием независимо от их пола, возраста и социального положения. Однако, со временем представления об одежде менялись. В древних цивилизациях юбка была частью мужской одежды, причем, у представителей знати она была более длинной, чем у простых юношей. Женщины же носили еще более длинные юбки. Всем известно, что постепенно, юбка стала предметом исключительно женского гардероба, исключение, пожалуй, составляет лишь шотландский килт. Коко Шанель предприняла попытку укоротить подол юбки. Несмотря на то что постаревшая законодательница моды давала прогноз: длина юбки остановится на отметке - середина колена, - юбки все равно ползли вверх. Революцию юбки совершила Мэри Куант - она ввела моду на мини - юбку и получила орден британской империи за заслуги в британском экспорте. И тогда появились макси. Господство макси длилось недолго. Но оно послужило толчком к возвращению классического стиля. А потом снова и снова мини появляется на подиуме и на улицах городов.  </vt:lpstr>
      <vt:lpstr>                  СПИСОК  ИСПЛЬЗУЕМОЙ  ЛИТЕРАТУРЫ А. Тепфенхарт (Журнал мод)  QUELLE  Москва  «Майл Ордер Сервис» 2012 года А. Тепфенхарт (Журнал мод)   QUELLE  Москва  «Майл Ордер Сервис» 2012 года В. Помукчинский (Журнал для тех, кто шьёт) Ателье Российская мода Москва «Дельконт» 2002 года В. Помукчинский (Журнал для тех, кто шьёт) Ателье Москва «Дельконт» 2002 года В. Помукчинский(Журнал для тех, кто шьёт) Ателье Москва «Дельконт» 2002 года В. Помукчинский(Журнал для тех, кто шьёт) Ателье Модная эклектика Москва «Дельконт» 2002 года Команда bonprix (Журнал мод)  Bonprix Москва  2011 года Команда bonprix (Журнал мод)  Bonprix Москва  2012 года         </vt:lpstr>
      <vt:lpstr>БАНК  ИДЕЙ  И  ПРЕДЛОЖЕНИЙ </vt:lpstr>
      <vt:lpstr>            СОЦИОЛОГИЧЕСКИЙ  ОПРОС</vt:lpstr>
      <vt:lpstr>                            ЭКСПИРЕМЕНТ</vt:lpstr>
      <vt:lpstr>                                                    МОЙ  ВЫБОР                                                              Я выбрала модель №3, эта юбка мне очень понравилась потому, что её можно носить везде и она очень оригинальна, нарядна. Я выбрала эту юбку, так как я летом собираюсь поехать в лагерь «Чайка»  и хочу сделать своими руками яркую юбку. У меня есть только две школьные и две летние юбки, но летние юбки не так уж заметны, поэтому я хотела выделиться красной «Шотландкой».       </vt:lpstr>
      <vt:lpstr>          Цель изготовление нарядной конической юбки “Средний колокол” с кокеткой и со складками. </vt:lpstr>
      <vt:lpstr>                                    Задачи 1. Изучить литературу по пошиву юбки и журналы мод; 2. Познакомиться с историей юбки; 3. Изучить ткани и подобрать нужную ткань для своей юбки; 4. Научиться конструировать и моделировать юбку; 5. Подобрать инструменты и вспомнить работу на швейной машине; 6.Научиться выполнять экономические расчеты. </vt:lpstr>
      <vt:lpstr> План работы: 1. Проблема, потребность 2. Мода, стиль, силуэт 3. Экологическое обоснование 4. Выбор ткани 5. Инструменты, приспособления, оборудование 6. Безопасность труда 7. Конструирование, моделирование 8. Практическая значимость 9. Технология изготовления 10. Экономический расчет </vt:lpstr>
      <vt:lpstr>                      ИНСТРУМЕНТЫ         </vt:lpstr>
      <vt:lpstr>                   ПРИНАДЛЕЖНОСТИ         </vt:lpstr>
      <vt:lpstr>                                ОБОРУДОВАНИЕ         </vt:lpstr>
      <vt:lpstr>                             МАТЕРИАЛЫ         </vt:lpstr>
      <vt:lpstr>                   ЭКОНОМИЧЕСКОЕ  ОБОСНОВАНИЕ            </vt:lpstr>
      <vt:lpstr> Себестоимость моей юбки без учета оплаты труда 1308,80 руб. Стоимость моего труда рассчитывается, таким образом, 12100(минимальная оплата труда): 164,2 (среднегодовая норма часов) = 73,69 руб. (стоимость одного часа работы) Я шила  40 часов. Таким образом, стоимость моего труда – 73,69 * 40 =2947,60 руб. 1кВат в час работы на швейной машине стоит 5,26 рублей. Я работала 10 часов. 5,26x10 = 52,60руб. А общая себестоимость моей юбки 1308,80 + 2947,60+52,60=4309,0руб. Глядя на цену моей юбки, может показаться, что это очень дорого (если бы я её продавала). Но будем учитывать то, что ткань и инструменты подорожали, соответственно подорожал и труд выпускника ПУ 2-го разряда. А так как я шила юбку для себя и инструменты и швейная машинка у меня уже были, то с учетом расхода ткани, ниток и бумаги моя юбка будет стоить 775 руб. Это не дорого, поэтому я рада, что научилась шить юбку. </vt:lpstr>
      <vt:lpstr>                                                «Плюс» Юбка у меня получилась, так как я задумала.  Красивая, по моим размеркам, Яркая, выделяющая, клетка к клетке. Изделие получилось авторским и дизайнерским.                                                 «Минус» У меня юбка получилось очень хорошо, так как я задумала. Но есть недостатки: строчки у меня пошли немного криво и это единственный мой недостаток.   </vt:lpstr>
      <vt:lpstr>                   РЕКЛАМА</vt:lpstr>
      <vt:lpstr>СПАСИБО  ЗА  ВНИМАНИЕ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Windows 7</dc:creator>
  <cp:lastModifiedBy>днс</cp:lastModifiedBy>
  <cp:revision>28</cp:revision>
  <dcterms:created xsi:type="dcterms:W3CDTF">2014-04-20T05:35:16Z</dcterms:created>
  <dcterms:modified xsi:type="dcterms:W3CDTF">2020-07-30T00:57:20Z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514190</vt:lpwstr>
  </property>
  <property fmtid="{D5CDD505-2E9C-101B-9397-08002B2CF9AE}" pid="3" name="NXPowerLiteSettings">
    <vt:lpwstr>C7000400038000</vt:lpwstr>
  </property>
  <property fmtid="{D5CDD505-2E9C-101B-9397-08002B2CF9AE}" pid="4" name="NXPowerLiteVersion">
    <vt:lpwstr>S9.0.1</vt:lpwstr>
  </property>
</Properties>
</file>