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6"/>
  </p:notesMasterIdLst>
  <p:sldIdLst>
    <p:sldId id="257" r:id="rId2"/>
    <p:sldId id="258" r:id="rId3"/>
    <p:sldId id="261" r:id="rId4"/>
    <p:sldId id="272" r:id="rId5"/>
    <p:sldId id="259" r:id="rId6"/>
    <p:sldId id="260" r:id="rId7"/>
    <p:sldId id="262" r:id="rId8"/>
    <p:sldId id="267" r:id="rId9"/>
    <p:sldId id="274" r:id="rId10"/>
    <p:sldId id="273" r:id="rId11"/>
    <p:sldId id="263" r:id="rId12"/>
    <p:sldId id="266" r:id="rId13"/>
    <p:sldId id="265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28E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250" autoAdjust="0"/>
    <p:restoredTop sz="92243" autoAdjust="0"/>
  </p:normalViewPr>
  <p:slideViewPr>
    <p:cSldViewPr snapToGrid="0">
      <p:cViewPr varScale="1">
        <p:scale>
          <a:sx n="63" d="100"/>
          <a:sy n="63" d="100"/>
        </p:scale>
        <p:origin x="96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A1DE0-5735-41ED-BD74-EFCAB7EBB7CF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BFB8F-9B17-4172-9672-C766AC8BF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38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BFB8F-9B17-4172-9672-C766AC8BF95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01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576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0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415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14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00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343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20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85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678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47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64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6EC61-6F29-4BCB-A90F-E078296E6411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3B518-5403-44DF-A0BD-A8FF8DCCDD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6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 ?><Relationships xmlns="http://schemas.openxmlformats.org/package/2006/relationships"><Relationship Id="rId3" Target="../media/image13.pn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16.png" Type="http://schemas.openxmlformats.org/officeDocument/2006/relationships/image"/><Relationship Id="rId5" Target="../media/image15.png" Type="http://schemas.openxmlformats.org/officeDocument/2006/relationships/image"/><Relationship Id="rId4" Target="../media/image14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538/479717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38784" y="243841"/>
            <a:ext cx="99541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prstClr val="black"/>
                </a:solidFill>
                <a:latin typeface="Sitka Subheading" panose="02000505000000020004" pitchFamily="2" charset="0"/>
                <a:ea typeface="+mj-ea"/>
                <a:cs typeface="Times New Roman" panose="02020603050405020304" pitchFamily="18" charset="0"/>
              </a:rPr>
              <a:t>      </a:t>
            </a:r>
            <a:r>
              <a:rPr lang="ru-RU" sz="20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+mj-ea"/>
                <a:cs typeface="Times New Roman" panose="02020603050405020304" pitchFamily="18" charset="0"/>
              </a:rPr>
              <a:t>Муниципальное </a:t>
            </a:r>
            <a:r>
              <a:rPr lang="ru-RU" sz="2000" b="1" i="1" dirty="0">
                <a:solidFill>
                  <a:srgbClr val="002060"/>
                </a:solidFill>
                <a:latin typeface="Sitka Subheading" panose="02000505000000020004" pitchFamily="2" charset="0"/>
                <a:ea typeface="+mj-ea"/>
                <a:cs typeface="Times New Roman" panose="02020603050405020304" pitchFamily="18" charset="0"/>
              </a:rPr>
              <a:t>казённое образовательное учреждения </a:t>
            </a:r>
            <a:r>
              <a:rPr lang="ru-RU" sz="20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+mj-ea"/>
                <a:cs typeface="Times New Roman" panose="02020603050405020304" pitchFamily="18" charset="0"/>
              </a:rPr>
              <a:t>детский сад «Радуга» с.Мамонтово</a:t>
            </a:r>
            <a:endParaRPr lang="ru-RU" i="1" dirty="0">
              <a:solidFill>
                <a:srgbClr val="002060"/>
              </a:solidFill>
              <a:latin typeface="Sitka Subheading" panose="02000505000000020004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71977" y="1646211"/>
            <a:ext cx="1075229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«Создание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условий для формирования межличностных отношений с детьми с ОВЗ в условиях группы кратковременного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пребывания»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30588" y="3844238"/>
            <a:ext cx="40936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Макашова С.Ф,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kern="0" dirty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в</a:t>
            </a:r>
            <a:r>
              <a:rPr lang="ru-RU" sz="2000" b="1" i="1" kern="0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оспитатель 1 кв. категории</a:t>
            </a:r>
            <a:endParaRPr kumimoji="0" lang="ru-RU" sz="2000" b="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81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131" y="91441"/>
            <a:ext cx="11118669" cy="1084217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Чтение художественной литературы</a:t>
            </a:r>
            <a:endParaRPr lang="ru-RU" sz="3600" b="1" i="1" dirty="0">
              <a:solidFill>
                <a:srgbClr val="C0000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97" y="1845146"/>
            <a:ext cx="5553503" cy="43433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910" y="2222703"/>
            <a:ext cx="5181600" cy="42061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490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7" y="55248"/>
            <a:ext cx="12179808" cy="690720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947" y="55248"/>
            <a:ext cx="11334853" cy="61217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Sitka Subheading" panose="02000505000000020004" pitchFamily="2" charset="0"/>
              </a:rPr>
              <a:t>Свободная игровая деятельность</a:t>
            </a:r>
            <a:endParaRPr lang="ru-RU" sz="4400" b="1" i="1" dirty="0">
              <a:solidFill>
                <a:srgbClr val="002060"/>
              </a:solidFill>
              <a:latin typeface="Sitka Subheading" panose="02000505000000020004" pitchFamily="2" charset="0"/>
            </a:endParaRPr>
          </a:p>
        </p:txBody>
      </p:sp>
      <p:pic>
        <p:nvPicPr>
          <p:cNvPr id="8" name="Объект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75" y="1027906"/>
            <a:ext cx="4519557" cy="30593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Объект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502" y="885966"/>
            <a:ext cx="4526365" cy="27936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Объек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095" y="3774765"/>
            <a:ext cx="4514814" cy="30649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78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12" y="0"/>
            <a:ext cx="12179808" cy="69072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101" y="203253"/>
            <a:ext cx="10864699" cy="1487435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Партнёрские отношения детей в игровой  деятельности</a:t>
            </a:r>
            <a:endParaRPr lang="ru-RU" sz="3600" b="1" i="1" dirty="0">
              <a:solidFill>
                <a:srgbClr val="00206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18" y="2669035"/>
            <a:ext cx="3425190" cy="40682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402" y="1784519"/>
            <a:ext cx="3382137" cy="37657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972" y="3204895"/>
            <a:ext cx="4595330" cy="3499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" name="Объект 13"/>
          <p:cNvSpPr>
            <a:spLocks noGrp="1"/>
          </p:cNvSpPr>
          <p:nvPr>
            <p:ph sz="half" idx="2"/>
          </p:nvPr>
        </p:nvSpPr>
        <p:spPr>
          <a:xfrm>
            <a:off x="7349106" y="3096746"/>
            <a:ext cx="4335307" cy="338991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3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67640" y="0"/>
            <a:ext cx="123596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7030A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Партнёрские отношения детей </a:t>
            </a:r>
            <a:r>
              <a:rPr lang="ru-RU" sz="3600" b="1" i="1" dirty="0" smtClean="0">
                <a:solidFill>
                  <a:srgbClr val="7030A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на прогулке, в физкультурном зале</a:t>
            </a:r>
            <a:endParaRPr lang="ru-RU" sz="3600" b="1" i="1" dirty="0">
              <a:solidFill>
                <a:srgbClr val="7030A0"/>
              </a:solidFill>
              <a:latin typeface="Sitka Subheading" panose="02000505000000020004" pitchFamily="2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794" y="3031840"/>
            <a:ext cx="4385206" cy="38261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6624"/>
            <a:ext cx="3950208" cy="40604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517" y="1690688"/>
            <a:ext cx="3898621" cy="30999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8591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401" y="0"/>
            <a:ext cx="1234773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778" y="0"/>
            <a:ext cx="12148360" cy="5622323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Игры на развитее социально –коммуникативных качеств</a:t>
            </a:r>
            <a:br>
              <a:rPr lang="ru-RU" sz="3600" b="1" i="1" dirty="0" smtClean="0">
                <a:solidFill>
                  <a:srgbClr val="002060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66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solidFill>
                  <a:srgbClr val="FF0066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rgbClr val="FF0066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Дружит с солнцем ветерок,</a:t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А роса – с травою.</a:t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Дружит с бабочкой цветок,</a:t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Дружим мы с тобою.</a:t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Всё с друзьями пополам</a:t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Поделить мы рады!</a:t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Только ссориться друзьям</a:t>
            </a:r>
            <a:b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  <a:cs typeface="Times New Roman" panose="02020603050405020304" pitchFamily="18" charset="0"/>
              </a:rPr>
              <a:t>Никогда не надо!</a:t>
            </a:r>
            <a:r>
              <a:rPr lang="ru-RU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</a:rPr>
              <a:t/>
            </a:r>
            <a:br>
              <a:rPr lang="ru-RU" b="1" i="1" dirty="0" smtClean="0">
                <a:solidFill>
                  <a:srgbClr val="FF0066"/>
                </a:solidFill>
                <a:effectLst/>
                <a:latin typeface="Sitka Subheading" panose="02000505000000020004" pitchFamily="2" charset="0"/>
              </a:rPr>
            </a:br>
            <a:endParaRPr lang="ru-RU" b="1" i="1" dirty="0">
              <a:solidFill>
                <a:srgbClr val="FF0066"/>
              </a:solidFill>
              <a:latin typeface="Sitka Subheading" panose="02000505000000020004" pitchFamily="2" charset="0"/>
            </a:endParaRPr>
          </a:p>
        </p:txBody>
      </p:sp>
      <p:pic>
        <p:nvPicPr>
          <p:cNvPr id="5" name="Объект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507" y="1165618"/>
            <a:ext cx="4967247" cy="41491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9270" y="753762"/>
            <a:ext cx="5181600" cy="593124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97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97536"/>
            <a:ext cx="12179808" cy="69072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38200" y="2682970"/>
            <a:ext cx="10515600" cy="9570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89632" y="823315"/>
            <a:ext cx="8682022" cy="5409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Мир обычного ребёнка-он закрыт от глаз чужих.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Мир обычного ребёнка-допускает лишь своих.                            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Мир обычного ребёнка интересен и пуглив.                                            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Мир обычного ребёнка безболезнен и красив.</a:t>
            </a: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4229100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Неуклюж, порою странен, добродушен и открыт.</a:t>
            </a: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4229100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Мир особого ребёнка иногда он нас страшит.                       </a:t>
            </a: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4229100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он агрессивен? Почему не говорит?</a:t>
            </a: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4229100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Мир особого ребёнка –он закрыт от глаз чужих. </a:t>
            </a: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4229100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Мир особого ребёнка-допускает лишь своих.</a:t>
            </a:r>
          </a:p>
          <a:p>
            <a:pPr>
              <a:lnSpc>
                <a:spcPct val="107000"/>
              </a:lnSpc>
              <a:spcAft>
                <a:spcPts val="0"/>
              </a:spcAft>
              <a:tabLst>
                <a:tab pos="4229100" algn="l"/>
              </a:tabLst>
            </a:pPr>
            <a:r>
              <a:rPr lang="ru-RU" sz="1600" b="1" i="1" dirty="0" smtClean="0">
                <a:solidFill>
                  <a:srgbClr val="FF0000"/>
                </a:solidFill>
                <a:effectLst/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b="1" i="1" dirty="0">
              <a:solidFill>
                <a:srgbClr val="FF0000"/>
              </a:solidFill>
              <a:effectLst/>
              <a:latin typeface="Sitka Subheading" panose="0200050500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27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9808" cy="69072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82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spc="-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pc="-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-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6054" y="829994"/>
            <a:ext cx="10797746" cy="5346969"/>
          </a:xfrm>
        </p:spPr>
        <p:txBody>
          <a:bodyPr/>
          <a:lstStyle/>
          <a:p>
            <a:pPr marL="67818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Sitka Subheading" panose="02000505000000020004" pitchFamily="2" charset="0"/>
              </a:rPr>
              <a:t>Задачи:</a:t>
            </a:r>
          </a:p>
          <a:p>
            <a:pPr marL="678180" lvl="0" indent="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Создание условий для формирования межличностных отношений детей и взрослых  как  основы психологического здоровья  детей с ОВЗ;</a:t>
            </a:r>
            <a:endParaRPr lang="ru-RU" b="1" i="1" dirty="0">
              <a:solidFill>
                <a:srgbClr val="00206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  <a:p>
            <a:pPr marL="678180" lvl="0" indent="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i="1" dirty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Формирование умения строить партнёрские отношения со сверстниками и взрослыми в процессе совместной </a:t>
            </a:r>
            <a:r>
              <a:rPr lang="ru-RU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деятельности;</a:t>
            </a:r>
            <a:endParaRPr lang="ru-RU" b="1" i="1" dirty="0">
              <a:solidFill>
                <a:srgbClr val="00206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  <a:p>
            <a:pPr marL="678180" lvl="0" indent="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Установление доверительных отношений в работе с родителями детей с ОВЗ –залога успешности создания комфортных условий пребывания детей в ДОУ.</a:t>
            </a:r>
            <a:endParaRPr lang="ru-RU" b="1" i="1" dirty="0">
              <a:solidFill>
                <a:srgbClr val="00206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5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" y="-49202"/>
            <a:ext cx="12179808" cy="69072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789" y="132346"/>
            <a:ext cx="11038001" cy="28854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   Направление работы</a:t>
            </a:r>
            <a:br>
              <a:rPr lang="ru-RU" sz="32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1.Взаимодейтвие педагога с родителями детей ОВЗ 2.Взаимодействие </a:t>
            </a:r>
            <a:r>
              <a:rPr lang="ru-RU" sz="2800" b="1" i="1" dirty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педагога </a:t>
            </a: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с детьми ОВЗ</a:t>
            </a:r>
            <a:b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3.Взаимодействие родителей друг с другом</a:t>
            </a:r>
            <a:endParaRPr lang="ru-RU" sz="2800" b="1" i="1" dirty="0">
              <a:solidFill>
                <a:srgbClr val="00206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6054" y="2811295"/>
            <a:ext cx="10515600" cy="247056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89632" y="823315"/>
            <a:ext cx="8682022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  <a:tabLst>
                <a:tab pos="4229100" algn="l"/>
              </a:tabLs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853" y="3017747"/>
            <a:ext cx="11038001" cy="323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>
              <a:lnSpc>
                <a:spcPct val="107000"/>
              </a:lnSpc>
            </a:pPr>
            <a:r>
              <a:rPr lang="ru-RU" sz="3200" b="1" i="1" dirty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и </a:t>
            </a:r>
            <a:r>
              <a:rPr lang="ru-RU" sz="32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</a:p>
          <a:p>
            <a:pPr marL="342900" lvl="0" indent="-342900">
              <a:tabLst>
                <a:tab pos="457200" algn="l"/>
              </a:tabLst>
            </a:pP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1.Беседа</a:t>
            </a:r>
          </a:p>
          <a:p>
            <a:pPr marL="342900" lvl="0" indent="-342900">
              <a:tabLst>
                <a:tab pos="457200" algn="l"/>
              </a:tabLst>
            </a:pP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2.Решение </a:t>
            </a:r>
            <a:r>
              <a:rPr lang="ru-RU" sz="2800" b="1" i="1" dirty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проблемных </a:t>
            </a: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ситуаций</a:t>
            </a:r>
            <a:endParaRPr lang="ru-RU" sz="2800" b="1" i="1" dirty="0">
              <a:solidFill>
                <a:srgbClr val="002060"/>
              </a:solidFill>
              <a:latin typeface="Sitka Subheading" panose="0200050500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tabLst>
                <a:tab pos="457200" algn="l"/>
              </a:tabLst>
            </a:pPr>
            <a:r>
              <a:rPr lang="ru-RU" sz="2800" b="1" i="1" dirty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3.Чтение </a:t>
            </a: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художественных</a:t>
            </a:r>
            <a:r>
              <a:rPr lang="ru-RU" sz="2800" b="1" i="1" dirty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произведений</a:t>
            </a:r>
            <a:endParaRPr lang="ru-RU" sz="2800" b="1" i="1" dirty="0">
              <a:solidFill>
                <a:srgbClr val="002060"/>
              </a:solidFill>
              <a:latin typeface="Sitka Subheading" panose="0200050500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tabLst>
                <a:tab pos="457200" algn="l"/>
              </a:tabLst>
            </a:pPr>
            <a:r>
              <a:rPr lang="ru-RU" sz="2800" b="1" i="1" dirty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4.Продуктивная </a:t>
            </a: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2800" b="1" i="1" dirty="0">
              <a:solidFill>
                <a:srgbClr val="002060"/>
              </a:solidFill>
              <a:latin typeface="Sitka Subheading" panose="0200050500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tabLst>
                <a:tab pos="457200" algn="l"/>
              </a:tabLst>
            </a:pPr>
            <a:r>
              <a:rPr lang="ru-RU" sz="2800" b="1" i="1" dirty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5.Игровая </a:t>
            </a:r>
            <a:r>
              <a:rPr lang="ru-RU" sz="2800" b="1" i="1" dirty="0" smtClean="0">
                <a:solidFill>
                  <a:srgbClr val="002060"/>
                </a:solidFill>
                <a:latin typeface="Sitka Subheading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2800" b="1" i="1" dirty="0">
              <a:solidFill>
                <a:srgbClr val="002060"/>
              </a:solidFill>
              <a:latin typeface="Sitka Subheading" panose="0200050500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tabLst>
                <a:tab pos="4229100" algn="l"/>
              </a:tabLst>
            </a:pPr>
            <a:r>
              <a:rPr lang="ru-RU" sz="2800" b="1" i="1" dirty="0">
                <a:solidFill>
                  <a:srgbClr val="002060"/>
                </a:solidFill>
                <a:latin typeface="Sitka Subheading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477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4591"/>
            <a:ext cx="12484608" cy="7022591"/>
          </a:xfrm>
          <a:solidFill>
            <a:srgbClr val="FFFF00"/>
          </a:solidFill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144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Встреча родителей и детей</a:t>
            </a:r>
            <a:endParaRPr lang="ru-RU" sz="3200" b="1" i="1" dirty="0">
              <a:solidFill>
                <a:srgbClr val="FF000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  <p:pic>
        <p:nvPicPr>
          <p:cNvPr id="19" name="Объект 1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81" y="1510779"/>
            <a:ext cx="4458042" cy="53472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465" y="1750108"/>
            <a:ext cx="3911600" cy="48685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92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202"/>
            <a:ext cx="12179808" cy="69072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1768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Весёлая зарядка</a:t>
            </a:r>
            <a:endParaRPr lang="ru-RU" sz="3200" b="1" i="1" dirty="0">
              <a:solidFill>
                <a:srgbClr val="FF000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00" y="1366490"/>
            <a:ext cx="7724140" cy="53314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619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1"/>
            <a:ext cx="12179808" cy="69072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634" y="1"/>
            <a:ext cx="11014166" cy="1346885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Вовлечение родителей в образовательный процесс</a:t>
            </a:r>
            <a:endParaRPr lang="ru-RU" sz="3600" b="1" i="1" dirty="0">
              <a:solidFill>
                <a:srgbClr val="002060"/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94" y="2642997"/>
            <a:ext cx="5181600" cy="3886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4" y="1995707"/>
            <a:ext cx="3962400" cy="3706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975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0"/>
            <a:ext cx="12179808" cy="69072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" y="89495"/>
            <a:ext cx="11789664" cy="1171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Sitka Subheading" panose="02000505000000020004" pitchFamily="2" charset="0"/>
                <a:cs typeface="Times New Roman" panose="02020603050405020304" pitchFamily="18" charset="0"/>
              </a:rPr>
              <a:t>Индивидуальная работа в непосредственно  образовательной деятельности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latin typeface="Sitka Subheading" panose="02000505000000020004" pitchFamily="2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0181" y="3488266"/>
            <a:ext cx="3725677" cy="29374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Объек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476" y="1260970"/>
            <a:ext cx="3935862" cy="25119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2162" y="2879698"/>
            <a:ext cx="4133751" cy="31147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06613" y="3985851"/>
            <a:ext cx="3064474" cy="2603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435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640" y="-135875"/>
            <a:ext cx="12180864" cy="69134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35875"/>
            <a:ext cx="10515600" cy="1263635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Sitka Subheading" panose="02000505000000020004" pitchFamily="2" charset="0"/>
              </a:rPr>
              <a:t>Индивидуальная работа</a:t>
            </a:r>
            <a:endParaRPr lang="ru-RU" sz="3600" b="1" i="1" dirty="0">
              <a:solidFill>
                <a:srgbClr val="002060"/>
              </a:solidFill>
              <a:latin typeface="Sitka Subheading" panose="02000505000000020004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346826" y="1145187"/>
            <a:ext cx="4105143" cy="4351338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809209" y="2898628"/>
            <a:ext cx="3259612" cy="76141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365" y="2610507"/>
            <a:ext cx="3499407" cy="78814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5071" y="3835215"/>
            <a:ext cx="4755292" cy="543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8940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</TotalTime>
  <Words>220</Words>
  <Application>Microsoft Office PowerPoint</Application>
  <PresentationFormat>Широкоэкранный</PresentationFormat>
  <Paragraphs>41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Sitka Subheading</vt:lpstr>
      <vt:lpstr>Times New Roman</vt:lpstr>
      <vt:lpstr>Тема Office</vt:lpstr>
      <vt:lpstr>Презентация PowerPoint</vt:lpstr>
      <vt:lpstr>Презентация PowerPoint</vt:lpstr>
      <vt:lpstr>  </vt:lpstr>
      <vt:lpstr>   Направление работы 1.Взаимодейтвие педагога с родителями детей ОВЗ 2.Взаимодействие педагога с детьми ОВЗ 3.Взаимодействие родителей друг с другом</vt:lpstr>
      <vt:lpstr>Встреча родителей и детей</vt:lpstr>
      <vt:lpstr>Весёлая зарядка</vt:lpstr>
      <vt:lpstr>Вовлечение родителей в образовательный процесс</vt:lpstr>
      <vt:lpstr>Индивидуальная работа в непосредственно  образовательной деятельности</vt:lpstr>
      <vt:lpstr>Индивидуальная работа</vt:lpstr>
      <vt:lpstr>Чтение художественной литературы</vt:lpstr>
      <vt:lpstr>Презентация PowerPoint</vt:lpstr>
      <vt:lpstr>Партнёрские отношения детей в игровой  деятельности</vt:lpstr>
      <vt:lpstr>Партнёрские отношения детей на прогулке, в физкультурном зале</vt:lpstr>
      <vt:lpstr> Игры на развитее социально –коммуникативных качеств   Дружит с солнцем ветерок, А роса – с травою. Дружит с бабочкой цветок, Дружим мы с тобою. Всё с друзьями пополам Поделить мы рады! Только ссориться друзьям Никогда не надо!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образовательное учреждения детский    сад «Радуга»</dc:title>
  <dc:creator>Пользователь</dc:creator>
  <cp:lastModifiedBy>Пользователь</cp:lastModifiedBy>
  <cp:revision>68</cp:revision>
  <dcterms:created xsi:type="dcterms:W3CDTF">2019-09-23T16:58:55Z</dcterms:created>
  <dcterms:modified xsi:type="dcterms:W3CDTF">2020-07-30T16:46:48Z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2750767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