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182" r:id="rId1"/>
  </p:sldMasterIdLst>
  <p:sldIdLst>
    <p:sldId id="275" r:id="rId2"/>
    <p:sldId id="264" r:id="rId3"/>
    <p:sldId id="274" r:id="rId4"/>
    <p:sldId id="258" r:id="rId5"/>
    <p:sldId id="272" r:id="rId6"/>
    <p:sldId id="271" r:id="rId7"/>
    <p:sldId id="263" r:id="rId8"/>
    <p:sldId id="276" r:id="rId9"/>
    <p:sldId id="257" r:id="rId10"/>
    <p:sldId id="273" r:id="rId11"/>
    <p:sldId id="261" r:id="rId12"/>
    <p:sldId id="268" r:id="rId13"/>
    <p:sldId id="269" r:id="rId14"/>
    <p:sldId id="277" r:id="rId15"/>
    <p:sldId id="26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48E8"/>
    <a:srgbClr val="000000"/>
    <a:srgbClr val="6CF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AF606853-7671-496A-8E4F-DF71F8EC918B}" styleName="Темный стиль 1 —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Темный стиль 1 —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—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CF73-9B3F-4479-948F-D4AE8B2252DA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E8944-FCEA-43B1-A562-A2B7D59669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CF73-9B3F-4479-948F-D4AE8B2252DA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E8944-FCEA-43B1-A562-A2B7D59669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CF73-9B3F-4479-948F-D4AE8B2252DA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E8944-FCEA-43B1-A562-A2B7D59669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CF73-9B3F-4479-948F-D4AE8B2252DA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E8944-FCEA-43B1-A562-A2B7D59669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CF73-9B3F-4479-948F-D4AE8B2252DA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E8944-FCEA-43B1-A562-A2B7D59669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CF73-9B3F-4479-948F-D4AE8B2252DA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E8944-FCEA-43B1-A562-A2B7D59669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CF73-9B3F-4479-948F-D4AE8B2252DA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E8944-FCEA-43B1-A562-A2B7D59669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CF73-9B3F-4479-948F-D4AE8B2252DA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E8944-FCEA-43B1-A562-A2B7D59669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CF73-9B3F-4479-948F-D4AE8B2252DA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E8944-FCEA-43B1-A562-A2B7D59669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CF73-9B3F-4479-948F-D4AE8B2252DA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E8944-FCEA-43B1-A562-A2B7D59669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CF73-9B3F-4479-948F-D4AE8B2252DA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E8944-FCEA-43B1-A562-A2B7D59669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ECF73-9B3F-4479-948F-D4AE8B2252DA}" type="datetimeFigureOut">
              <a:rPr lang="ru-RU" smtClean="0"/>
              <a:pPr/>
              <a:t>30.07.2020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E8944-FCEA-43B1-A562-A2B7D59669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3" r:id="rId1"/>
    <p:sldLayoutId id="2147484184" r:id="rId2"/>
    <p:sldLayoutId id="2147484185" r:id="rId3"/>
    <p:sldLayoutId id="2147484186" r:id="rId4"/>
    <p:sldLayoutId id="2147484187" r:id="rId5"/>
    <p:sldLayoutId id="2147484188" r:id="rId6"/>
    <p:sldLayoutId id="2147484189" r:id="rId7"/>
    <p:sldLayoutId id="2147484190" r:id="rId8"/>
    <p:sldLayoutId id="2147484191" r:id="rId9"/>
    <p:sldLayoutId id="2147484192" r:id="rId10"/>
    <p:sldLayoutId id="21474841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jpe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jpe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43063" cy="6941126"/>
          </a:xfrm>
        </p:spPr>
      </p:pic>
      <p:sp>
        <p:nvSpPr>
          <p:cNvPr id="5" name="Прямоугольник 4"/>
          <p:cNvSpPr/>
          <p:nvPr/>
        </p:nvSpPr>
        <p:spPr>
          <a:xfrm>
            <a:off x="1853165" y="495355"/>
            <a:ext cx="9403414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dirty="0"/>
              <a:t>Управление образования администрации городского округа «Поронайский»</a:t>
            </a:r>
          </a:p>
          <a:p>
            <a:pPr algn="ctr"/>
            <a:r>
              <a:rPr lang="ru-RU" sz="1900" dirty="0"/>
              <a:t>Муниципальное бюджетное общеобразовательное учреждение</a:t>
            </a:r>
          </a:p>
          <a:p>
            <a:pPr algn="ctr"/>
            <a:r>
              <a:rPr lang="ru-RU" sz="1900" dirty="0"/>
              <a:t>средняя общеобразовательная школа № 7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85100" y="1674563"/>
            <a:ext cx="25204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 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Жакет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65293" y="2793914"/>
            <a:ext cx="50102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/>
                </a:solidFill>
                <a:effectLst/>
              </a:rPr>
              <a:t>Сиреневое чудо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4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62380" y="3780362"/>
            <a:ext cx="28191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Вязание. Крючок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02014" y="5206038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Юмагулова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Иннеса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10 «А» класса</a:t>
            </a:r>
          </a:p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проекта Аулова Т.Л.</a:t>
            </a:r>
          </a:p>
        </p:txBody>
      </p:sp>
    </p:spTree>
    <p:extLst>
      <p:ext uri="{BB962C8B-B14F-4D97-AF65-F5344CB8AC3E}">
        <p14:creationId xmlns:p14="http://schemas.microsoft.com/office/powerpoint/2010/main" val="332288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46387" y="740979"/>
            <a:ext cx="45089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Инструменты:</a:t>
            </a:r>
            <a:endParaRPr lang="ru-RU" sz="4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2164" y="1818897"/>
            <a:ext cx="3210411" cy="13911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5513" y="3890899"/>
            <a:ext cx="2531652" cy="111145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5821" y="3836948"/>
            <a:ext cx="2558187" cy="117603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9394" y="4963764"/>
            <a:ext cx="2969193" cy="122863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60309" y="2883661"/>
            <a:ext cx="2382163" cy="104582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3681" y="4963764"/>
            <a:ext cx="2626559" cy="122863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36746" y="4991723"/>
            <a:ext cx="2371737" cy="1236331"/>
          </a:xfrm>
          <a:prstGeom prst="rect">
            <a:avLst/>
          </a:prstGeom>
        </p:spPr>
      </p:pic>
      <p:sp>
        <p:nvSpPr>
          <p:cNvPr id="16" name="Трапеция 15"/>
          <p:cNvSpPr/>
          <p:nvPr/>
        </p:nvSpPr>
        <p:spPr>
          <a:xfrm>
            <a:off x="1869340" y="3007268"/>
            <a:ext cx="1171977" cy="1545464"/>
          </a:xfrm>
          <a:prstGeom prst="trapezoid">
            <a:avLst/>
          </a:prstGeom>
          <a:solidFill>
            <a:srgbClr val="D94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Улыбающееся лицо 16"/>
          <p:cNvSpPr/>
          <p:nvPr/>
        </p:nvSpPr>
        <p:spPr>
          <a:xfrm>
            <a:off x="1589548" y="1583147"/>
            <a:ext cx="1704880" cy="1481071"/>
          </a:xfrm>
          <a:prstGeom prst="smileyFac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Выгнутая вниз стрелка 17"/>
          <p:cNvSpPr/>
          <p:nvPr/>
        </p:nvSpPr>
        <p:spPr>
          <a:xfrm>
            <a:off x="2588655" y="3064216"/>
            <a:ext cx="1400300" cy="715784"/>
          </a:xfrm>
          <a:prstGeom prst="curvedUpArrow">
            <a:avLst/>
          </a:prstGeom>
          <a:solidFill>
            <a:srgbClr val="D94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Выгнутая вниз стрелка 18"/>
          <p:cNvSpPr/>
          <p:nvPr/>
        </p:nvSpPr>
        <p:spPr>
          <a:xfrm>
            <a:off x="2102613" y="3064216"/>
            <a:ext cx="1358355" cy="922218"/>
          </a:xfrm>
          <a:prstGeom prst="curvedUpArrow">
            <a:avLst/>
          </a:prstGeom>
          <a:solidFill>
            <a:srgbClr val="D94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149" y="843472"/>
            <a:ext cx="1455335" cy="2040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19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653128" y="690320"/>
            <a:ext cx="43861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пряжи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5135" y="4798961"/>
            <a:ext cx="2065216" cy="100557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2331" y="4782163"/>
            <a:ext cx="1800475" cy="105787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896" y="4868347"/>
            <a:ext cx="2095792" cy="97168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1231" y="3986081"/>
            <a:ext cx="1831987" cy="101298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58342" y="3965980"/>
            <a:ext cx="2005855" cy="98203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26356" y="3965978"/>
            <a:ext cx="1976331" cy="103308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01668" y="3128124"/>
            <a:ext cx="2147087" cy="101820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58191" y="2204812"/>
            <a:ext cx="2349621" cy="1108539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89999" y="3098834"/>
            <a:ext cx="2001304" cy="1076789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2275" y="4776092"/>
            <a:ext cx="1890683" cy="1020736"/>
          </a:xfrm>
          <a:prstGeom prst="rect">
            <a:avLst/>
          </a:prstGeom>
        </p:spPr>
      </p:pic>
      <p:sp>
        <p:nvSpPr>
          <p:cNvPr id="30" name="Улыбающееся лицо 29"/>
          <p:cNvSpPr/>
          <p:nvPr/>
        </p:nvSpPr>
        <p:spPr>
          <a:xfrm>
            <a:off x="1340166" y="2532666"/>
            <a:ext cx="1571223" cy="141835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1971230" y="3940353"/>
            <a:ext cx="309093" cy="18013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Выгнутая вниз стрелка 31"/>
          <p:cNvSpPr/>
          <p:nvPr/>
        </p:nvSpPr>
        <p:spPr>
          <a:xfrm>
            <a:off x="2125921" y="3951020"/>
            <a:ext cx="1074665" cy="733245"/>
          </a:xfrm>
          <a:prstGeom prst="curved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Выгнутая вниз стрелка 32"/>
          <p:cNvSpPr/>
          <p:nvPr/>
        </p:nvSpPr>
        <p:spPr>
          <a:xfrm>
            <a:off x="1899902" y="3940354"/>
            <a:ext cx="926425" cy="835739"/>
          </a:xfrm>
          <a:prstGeom prst="curved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211" y="837806"/>
            <a:ext cx="1971675" cy="1428750"/>
          </a:xfrm>
          <a:prstGeom prst="rect">
            <a:avLst/>
          </a:prstGeom>
        </p:spPr>
      </p:pic>
      <p:sp>
        <p:nvSpPr>
          <p:cNvPr id="35" name="Выноска-облако 34"/>
          <p:cNvSpPr/>
          <p:nvPr/>
        </p:nvSpPr>
        <p:spPr>
          <a:xfrm>
            <a:off x="2708185" y="1403335"/>
            <a:ext cx="3091231" cy="1547199"/>
          </a:xfrm>
          <a:prstGeom prst="cloudCallout">
            <a:avLst>
              <a:gd name="adj1" fmla="val -29574"/>
              <a:gd name="adj2" fmla="val 68093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>Пряжа</a:t>
            </a:r>
            <a:endParaRPr lang="ru-RU" sz="44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50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517190"/>
              </p:ext>
            </p:extLst>
          </p:nvPr>
        </p:nvGraphicFramePr>
        <p:xfrm>
          <a:off x="583324" y="583324"/>
          <a:ext cx="11177752" cy="6369541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889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1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5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5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35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13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№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Наименование используемого материала.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Цена за ед. измерения, руб.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Расчет материала на изделие.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Затраты на материалы.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Пряжа сиреневые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150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2мотка по 100гр.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300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Пряжа розовая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100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 мотка по 100гр.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200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5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Пряжа персиковый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150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 мотка по 100гр.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150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5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Пряжа бордовая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100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 1 моток по 100гр.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100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5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Крючок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 шт. 10% амортизация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1.5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5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6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Иголка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3.0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 шт. 10% амортизация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0.3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5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Ножницы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90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 шт. 10% амортизация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90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Итого: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760.8руб.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4002847" y="0"/>
            <a:ext cx="47906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/>
              </a:rPr>
              <a:t>Экономический расчет</a:t>
            </a:r>
            <a:endParaRPr lang="ru-RU" sz="3600" b="1" dirty="0">
              <a:ln/>
            </a:endParaRPr>
          </a:p>
        </p:txBody>
      </p:sp>
    </p:spTree>
    <p:extLst>
      <p:ext uri="{BB962C8B-B14F-4D97-AF65-F5344CB8AC3E}">
        <p14:creationId xmlns:p14="http://schemas.microsoft.com/office/powerpoint/2010/main" val="351898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5516" y="869918"/>
            <a:ext cx="1094126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Себестоимость моей работы без учета оплаты труда 760.8рубля.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Стоимость моего труда рассчитывается, таким образом, (минимальная оплата труда) 12100: (среднегодовая норма часов)164,2 =  (стоимость одного часа работы)73,7. Я вязала 110 часов. Таким образом, стоимость моего труда:73,7р.*110=8107. А общая себестоимость моего жакета 8107+760.8=8867,8рублей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Да, изделие у меня вышло очень дорогое с учетом оплаты труда выпускника ПУ 2-го разряда. Но так как я вязала это изделие сама, и в свое удовольствия, развивая себя в творчестве,  то себестоимость моего жакета без учета моего труда (крючок, иголки, ножницы у меня были) составила 750рублей.  Вязала я в дневное время, поэтому электричество не тратила.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28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9238" y="775928"/>
            <a:ext cx="29882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Реклама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272455" y="1923393"/>
            <a:ext cx="6794938" cy="42831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Всем известно, что вязание- это кропотливый труд.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5B9BD5"/>
              </a:solidFill>
              <a:effectLst/>
              <a:latin typeface="Calibri Ligh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Знай, дружок: за три копейки эксклюзив не продают.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5B9BD5"/>
              </a:solidFill>
              <a:effectLst/>
              <a:latin typeface="Calibri Ligh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Если жалко тебе денег - не гневись, и не ленись.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5B9BD5"/>
              </a:solidFill>
              <a:effectLst/>
              <a:latin typeface="Calibri Ligh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Крючок, спицы, нитки в руки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 Light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сядь - и сам ты потрудись!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5B9BD5"/>
              </a:solidFill>
              <a:effectLst/>
              <a:latin typeface="Calibri Ligh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5B9BD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6" descr="DSCF7889.JPG"/>
          <p:cNvPicPr>
            <a:picLocks noChangeAspect="1" noChangeArrowheads="1"/>
          </p:cNvPicPr>
          <p:nvPr/>
        </p:nvPicPr>
        <p:blipFill>
          <a:blip r:embed="rId3"/>
          <a:srcRect l="19431" t="14526" r="18483" b="7339"/>
          <a:stretch>
            <a:fillRect/>
          </a:stretch>
        </p:blipFill>
        <p:spPr bwMode="auto">
          <a:xfrm>
            <a:off x="216676" y="772510"/>
            <a:ext cx="3851435" cy="5833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95459" y="1939159"/>
            <a:ext cx="73237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Спасибо за 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pic>
        <p:nvPicPr>
          <p:cNvPr id="2049" name="Picture 1" descr="C:\Users\Елена\Desktop\DSCF79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163172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483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96359" y="567559"/>
            <a:ext cx="6605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Немного истории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8579" y="1394173"/>
            <a:ext cx="109990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Самое раннее письменное упоминание вязание крючком зафиксировано под названием «пастушье вязанье». Впервые узоры для вязания крючком были опубликованы в голландском журнале Pénélopé в 1824 году.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8578" y="3378424"/>
            <a:ext cx="1114622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вязание крючком получило распространение с конца XIX века. Мастерицы вязали преимущественно кружева, заимствуя для них узоры из народной вышивки крестом и ткачества.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наши дни вязание крючком стало очень популярным и вошло в число любимейших занятий, поскольку научиться вязать крючком несложно, легче, чем спицами. В последнее время крючком вяжут также сувенирные изделия и поделки.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7198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" y="425671"/>
            <a:ext cx="1133540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634" y="1490129"/>
            <a:ext cx="2016427" cy="27899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5360" y="2567487"/>
            <a:ext cx="2056076" cy="26824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2024" y="2549600"/>
            <a:ext cx="2149651" cy="27318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36020" y="1237880"/>
            <a:ext cx="1822049" cy="287691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20278" y="406541"/>
            <a:ext cx="91094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Список использованной литературы</a:t>
            </a:r>
            <a:endParaRPr lang="ru-RU" sz="4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76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9653" y="516899"/>
            <a:ext cx="65676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БАНК ИДЕЙ ВЯЗАНЫХ ИЗДЕЛИЙ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50145">
            <a:off x="394561" y="1258876"/>
            <a:ext cx="3021085" cy="33458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6552" y="3307228"/>
            <a:ext cx="2299415" cy="3345820"/>
          </a:xfrm>
          <a:prstGeom prst="rect">
            <a:avLst/>
          </a:prstGeom>
        </p:spPr>
      </p:pic>
      <p:pic>
        <p:nvPicPr>
          <p:cNvPr id="8" name="Рисунок 7" descr="DSCF7870.JPG"/>
          <p:cNvPicPr/>
          <p:nvPr/>
        </p:nvPicPr>
        <p:blipFill>
          <a:blip r:embed="rId5" cstate="print">
            <a:lum bright="10000" contrast="10000"/>
          </a:blip>
          <a:srcRect t="5873" r="7902" b="14116"/>
          <a:stretch>
            <a:fillRect/>
          </a:stretch>
        </p:blipFill>
        <p:spPr>
          <a:xfrm rot="5400000">
            <a:off x="3975536" y="2257099"/>
            <a:ext cx="4430112" cy="28483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69050" y="3315220"/>
            <a:ext cx="2605924" cy="35427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906172">
            <a:off x="8125948" y="700796"/>
            <a:ext cx="2627619" cy="3691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19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457" y="491695"/>
            <a:ext cx="5407621" cy="6462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0911" y="990930"/>
            <a:ext cx="6077805" cy="36711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7821" y="1012542"/>
            <a:ext cx="5521586" cy="331882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5726" y="3662963"/>
            <a:ext cx="5550569" cy="319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26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06717" y="441435"/>
            <a:ext cx="677917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Эксперимент с пряжею</a:t>
            </a:r>
            <a:endParaRPr lang="ru-RU" sz="4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7" t="13165" r="11894" b="15949"/>
          <a:stretch/>
        </p:blipFill>
        <p:spPr>
          <a:xfrm rot="20933569">
            <a:off x="363399" y="1648897"/>
            <a:ext cx="3719392" cy="41343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3" t="9678" r="15664" b="7722"/>
          <a:stretch/>
        </p:blipFill>
        <p:spPr>
          <a:xfrm>
            <a:off x="4294815" y="1233437"/>
            <a:ext cx="3719191" cy="29212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2" t="44557" r="15022" b="2110"/>
          <a:stretch/>
        </p:blipFill>
        <p:spPr>
          <a:xfrm>
            <a:off x="4167149" y="4109013"/>
            <a:ext cx="4132180" cy="27489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22" t="2195" r="23375" b="7342"/>
          <a:stretch/>
        </p:blipFill>
        <p:spPr>
          <a:xfrm rot="865372">
            <a:off x="8281568" y="1271983"/>
            <a:ext cx="3386311" cy="463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23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897036" y="409903"/>
            <a:ext cx="350967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 выбор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1360854"/>
            <a:ext cx="725213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Эта очень сложная для вязания модель, безусловно, оправдывает труд, вложенный в создание этого волшебства. Сочетание нежных и разнообразие узоров делает вас не только обладательницей уникального творения, но и притягивает взоры окружающих. Выполнено из тесьмы, кругов и полукругов полушерстяными нитями.</a:t>
            </a:r>
            <a:endParaRPr lang="ru-RU" sz="3200" dirty="0"/>
          </a:p>
        </p:txBody>
      </p:sp>
      <p:pic>
        <p:nvPicPr>
          <p:cNvPr id="14" name="Рисунок 13" descr="DSCF7870.JPG"/>
          <p:cNvPicPr/>
          <p:nvPr/>
        </p:nvPicPr>
        <p:blipFill>
          <a:blip r:embed="rId3" cstate="print">
            <a:lum bright="10000" contrast="10000"/>
          </a:blip>
          <a:srcRect t="5873" r="7902" b="14116"/>
          <a:stretch>
            <a:fillRect/>
          </a:stretch>
        </p:blipFill>
        <p:spPr>
          <a:xfrm rot="5400000">
            <a:off x="6203734" y="1316421"/>
            <a:ext cx="6306204" cy="439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85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57047" y="961725"/>
            <a:ext cx="103684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изготовление жакета в технике вязания крючком.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3988" y="2067986"/>
            <a:ext cx="90599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Задачи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Познакомиться с литературой вязания изделий крючком;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Изучить виды, свойства ниток;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Познакомиться с историей вязания крючком;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Закрепить знания  вязания  крючком;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Подобрать инструменты;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Актуализовать знания в выполнении экономических расчётов;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Дать правильную оценку проделанной работе.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26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6648" y="220718"/>
            <a:ext cx="8229600" cy="759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22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</TotalTime>
  <Words>538</Words>
  <Application>Microsoft Office PowerPoint</Application>
  <PresentationFormat>Широкоэкранный</PresentationFormat>
  <Paragraphs>87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Znio</dc:creator>
  <cp:lastModifiedBy>днс</cp:lastModifiedBy>
  <cp:revision>40</cp:revision>
  <dcterms:created xsi:type="dcterms:W3CDTF">2014-03-28T05:21:52Z</dcterms:created>
  <dcterms:modified xsi:type="dcterms:W3CDTF">2020-07-30T00:51:26Z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1091858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